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  <p:sldMasterId id="2147483708" r:id="rId8"/>
    <p:sldMasterId id="2147483720" r:id="rId9"/>
    <p:sldMasterId id="2147483732" r:id="rId10"/>
  </p:sldMasterIdLst>
  <p:notesMasterIdLst>
    <p:notesMasterId r:id="rId23"/>
  </p:notesMasterIdLst>
  <p:sldIdLst>
    <p:sldId id="256" r:id="rId11"/>
    <p:sldId id="316" r:id="rId12"/>
    <p:sldId id="397" r:id="rId13"/>
    <p:sldId id="431" r:id="rId14"/>
    <p:sldId id="399" r:id="rId15"/>
    <p:sldId id="417" r:id="rId16"/>
    <p:sldId id="427" r:id="rId17"/>
    <p:sldId id="425" r:id="rId18"/>
    <p:sldId id="424" r:id="rId19"/>
    <p:sldId id="433" r:id="rId20"/>
    <p:sldId id="434" r:id="rId21"/>
    <p:sldId id="43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schiae" initials="c" lastIdx="7" clrIdx="0"/>
  <p:cmAuthor id="1" name="Dominique Laurent" initials="DL" lastIdx="0" clrIdx="1"/>
  <p:cmAuthor id="2" name="Guillaume Marchand" initials="GM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  <a:srgbClr val="299B3B"/>
    <a:srgbClr val="F0B69C"/>
    <a:srgbClr val="FF9966"/>
    <a:srgbClr val="F6D1C0"/>
    <a:srgbClr val="4E7F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71" autoAdjust="0"/>
  </p:normalViewPr>
  <p:slideViewPr>
    <p:cSldViewPr snapToGrid="0" snapToObjects="1">
      <p:cViewPr>
        <p:scale>
          <a:sx n="70" d="100"/>
          <a:sy n="70" d="100"/>
        </p:scale>
        <p:origin x="-173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33" d="100"/>
          <a:sy n="33" d="100"/>
        </p:scale>
        <p:origin x="-225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77E42-4B5C-3E41-8D9C-FE70F784CD4F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9C218-C476-8343-B9B5-DEE0746D13E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2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9C218-C476-8343-B9B5-DEE0746D13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42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C218-C476-8343-B9B5-DEE0746D13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45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C218-C476-8343-B9B5-DEE0746D13E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45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C218-C476-8343-B9B5-DEE0746D13E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45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day</a:t>
            </a:r>
            <a:r>
              <a:rPr lang="fr-FR" dirty="0"/>
              <a:t> : enregistrement </a:t>
            </a:r>
            <a:r>
              <a:rPr lang="fr-FR" dirty="0" smtClean="0"/>
              <a:t>de 1h </a:t>
            </a:r>
            <a:r>
              <a:rPr lang="fr-FR" dirty="0"/>
              <a:t>29 min </a:t>
            </a:r>
            <a:r>
              <a:rPr lang="fr-FR" dirty="0" smtClean="0"/>
              <a:t>40s à 1h 31min 17s (donc environ 1 min 40 s)</a:t>
            </a:r>
          </a:p>
          <a:p>
            <a:endParaRPr lang="fr-FR" dirty="0"/>
          </a:p>
          <a:p>
            <a:r>
              <a:rPr lang="fr-FR" dirty="0" smtClean="0"/>
              <a:t>Garder cette diapo ou la précédente.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C218-C476-8343-B9B5-DEE0746D13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952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5C2-23B6-456B-B07E-A57FDDE1AEEA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931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EA6C-3A43-4B19-877A-F87CA97F0228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12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F312-6960-4DA8-890B-E4C8323CF8C3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514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BDD-49EB-4DB7-817C-93574E93B2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25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3162-F919-4E94-8E3D-678600DDCE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97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81F7-E36E-45B4-94DD-B4051116C6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60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4E0-A308-42D7-A28A-21B0E72973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81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1A92-C55E-46AD-86B7-2EBD52C90C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906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A4C7-5EBA-4DB9-95B7-23B7390A2A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14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0E0-F561-4B1E-A9AE-F023B9D28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0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7D81-AA84-4AAA-9185-9D533D1F40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4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7AA-DB0C-40D2-BD52-E15E3EBC4CA9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251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E86-4FCB-4391-BF7C-E7F5C0117D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98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10D3-E327-472E-AD6C-9F4786A82E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770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61EE-F2C7-4872-99A0-0533A36C92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30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519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354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87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454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283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14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D17-0ED5-45B6-B59E-54C12E1A6AF0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860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029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091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47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822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606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406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524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075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998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11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7265-AF31-4072-B81A-B646FF3FD65D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3451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193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570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280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379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726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318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251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0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451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3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5B87-8CF9-40E0-97E1-E4413DC2FCE7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9325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98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412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961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0898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126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142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318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251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0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45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8FB0-F348-4C83-A953-DF154D583222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98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325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98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412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961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089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1260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142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5C2-23B6-456B-B07E-A57FDDE1AE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3183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7AA-DB0C-40D2-BD52-E15E3EBC4C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251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D17-0ED5-45B6-B59E-54C12E1A6A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D30C-BE9B-40F4-8A07-7DE73685A4D7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4121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7265-AF31-4072-B81A-B646FF3FD6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51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5B87-8CF9-40E0-97E1-E4413DC2FC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325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8FB0-F348-4C83-A953-DF154D5832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98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D30C-BE9B-40F4-8A07-7DE73685A4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4121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54D6-DB9A-4F31-9AF3-D93D494BF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9610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D6DB-C5D2-42AB-9528-7DE80850AF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089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EA6C-3A43-4B19-877A-F87CA97F02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126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F312-6960-4DA8-890B-E4C8323CF8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14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54D6-DB9A-4F31-9AF3-D93D494BFF81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96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D6DB-C5D2-42AB-9528-7DE80850AF99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0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3163-60E5-45F7-BBB4-DDCA3B2B332C}" type="datetime1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AE2-1441-B047-9293-18A02C61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68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ED84-0953-4943-A0CC-ACE89717BE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4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3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7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8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1300-6612-1C4F-8F9A-CC7EE978D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8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3163-60E5-45F7-BBB4-DDCA3B2B33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8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gif"/><Relationship Id="rId18" Type="http://schemas.openxmlformats.org/officeDocument/2006/relationships/image" Target="../media/image7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71.gif"/><Relationship Id="rId2" Type="http://schemas.openxmlformats.org/officeDocument/2006/relationships/image" Target="../media/image56.jpe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5" Type="http://schemas.openxmlformats.org/officeDocument/2006/relationships/image" Target="../media/image69.jpe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26" Type="http://schemas.openxmlformats.org/officeDocument/2006/relationships/image" Target="../media/image49.emf"/><Relationship Id="rId3" Type="http://schemas.openxmlformats.org/officeDocument/2006/relationships/image" Target="../media/image27.jpeg"/><Relationship Id="rId21" Type="http://schemas.openxmlformats.org/officeDocument/2006/relationships/image" Target="../media/image44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0.jpeg"/><Relationship Id="rId25" Type="http://schemas.openxmlformats.org/officeDocument/2006/relationships/image" Target="../media/image48.png"/><Relationship Id="rId2" Type="http://schemas.openxmlformats.org/officeDocument/2006/relationships/image" Target="../media/image26.jpeg"/><Relationship Id="rId16" Type="http://schemas.openxmlformats.org/officeDocument/2006/relationships/image" Target="../media/image39.emf"/><Relationship Id="rId20" Type="http://schemas.openxmlformats.org/officeDocument/2006/relationships/image" Target="../media/image43.emf"/><Relationship Id="rId29" Type="http://schemas.openxmlformats.org/officeDocument/2006/relationships/image" Target="../media/image52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emf"/><Relationship Id="rId11" Type="http://schemas.openxmlformats.org/officeDocument/2006/relationships/image" Target="../media/image35.png"/><Relationship Id="rId24" Type="http://schemas.openxmlformats.org/officeDocument/2006/relationships/image" Target="../media/image47.png"/><Relationship Id="rId32" Type="http://schemas.openxmlformats.org/officeDocument/2006/relationships/image" Target="../media/image55.jpeg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6.png"/><Relationship Id="rId28" Type="http://schemas.openxmlformats.org/officeDocument/2006/relationships/image" Target="../media/image51.emf"/><Relationship Id="rId10" Type="http://schemas.openxmlformats.org/officeDocument/2006/relationships/image" Target="../media/image34.png"/><Relationship Id="rId19" Type="http://schemas.openxmlformats.org/officeDocument/2006/relationships/image" Target="../media/image42.emf"/><Relationship Id="rId31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33.emf"/><Relationship Id="rId14" Type="http://schemas.openxmlformats.org/officeDocument/2006/relationships/image" Target="../media/image16.svg"/><Relationship Id="rId22" Type="http://schemas.openxmlformats.org/officeDocument/2006/relationships/image" Target="../media/image45.png"/><Relationship Id="rId27" Type="http://schemas.openxmlformats.org/officeDocument/2006/relationships/image" Target="../media/image50.emf"/><Relationship Id="rId30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92" y="3695699"/>
            <a:ext cx="8380326" cy="2271539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Agri</a:t>
            </a:r>
            <a:r>
              <a:rPr lang="en-US" sz="3600" dirty="0" smtClean="0">
                <a:solidFill>
                  <a:schemeClr val="bg1"/>
                </a:solidFill>
              </a:rPr>
              <a:t>-environmental </a:t>
            </a:r>
            <a:r>
              <a:rPr lang="en-US" sz="3600" dirty="0" smtClean="0">
                <a:solidFill>
                  <a:schemeClr val="bg1"/>
                </a:solidFill>
              </a:rPr>
              <a:t>indicators for the CAP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Copernicus and the Common Agricultural Policy Workshop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10/03/2021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4FB6641-4834-4349-8FD1-7F54C01BE09B}"/>
              </a:ext>
            </a:extLst>
          </p:cNvPr>
          <p:cNvGrpSpPr/>
          <p:nvPr/>
        </p:nvGrpSpPr>
        <p:grpSpPr>
          <a:xfrm>
            <a:off x="2279244" y="5967239"/>
            <a:ext cx="4781400" cy="512890"/>
            <a:chOff x="4423698" y="5979673"/>
            <a:chExt cx="4346727" cy="512890"/>
          </a:xfrm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B83CF10F-C7A9-014C-9BB4-6F1DE55DD75D}"/>
                </a:ext>
              </a:extLst>
            </p:cNvPr>
            <p:cNvSpPr/>
            <p:nvPr/>
          </p:nvSpPr>
          <p:spPr>
            <a:xfrm>
              <a:off x="4423698" y="5979673"/>
              <a:ext cx="4346727" cy="50097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BEB8B4AE-4695-8943-BB01-FEDF4A946523}"/>
                </a:ext>
              </a:extLst>
            </p:cNvPr>
            <p:cNvSpPr txBox="1">
              <a:spLocks/>
            </p:cNvSpPr>
            <p:nvPr/>
          </p:nvSpPr>
          <p:spPr>
            <a:xfrm>
              <a:off x="5037522" y="5991587"/>
              <a:ext cx="3687224" cy="500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This project has received funding from the European Union’s Horizon 2020 research and innovation </a:t>
              </a:r>
              <a:r>
                <a:rPr lang="en-US" sz="1000" dirty="0" smtClean="0">
                  <a:solidFill>
                    <a:schemeClr val="bg1"/>
                  </a:solidFill>
                </a:rPr>
                <a:t>program </a:t>
              </a:r>
              <a:r>
                <a:rPr lang="en-US" sz="1000" dirty="0">
                  <a:solidFill>
                    <a:schemeClr val="bg1"/>
                  </a:solidFill>
                </a:rPr>
                <a:t>under grant agreement No. 842009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68A5EFF-517F-0A41-9A65-173114359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4263" y="6075122"/>
              <a:ext cx="463258" cy="333907"/>
            </a:xfrm>
            <a:prstGeom prst="rect">
              <a:avLst/>
            </a:prstGeom>
          </p:spPr>
        </p:pic>
      </p:grpSp>
      <p:pic>
        <p:nvPicPr>
          <p:cNvPr id="3074" name="Picture 2" descr="D:\NIVA\WP2\UC1b-Agro_env_monitoring\Workshop_05-02-2020\pics\cocc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7351" y="428625"/>
            <a:ext cx="486255" cy="723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51692" y="428625"/>
            <a:ext cx="728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INRAE</a:t>
            </a:r>
            <a:r>
              <a:rPr lang="fr-FR" dirty="0" smtClean="0">
                <a:solidFill>
                  <a:schemeClr val="bg1"/>
                </a:solidFill>
              </a:rPr>
              <a:t> : </a:t>
            </a:r>
            <a:r>
              <a:rPr lang="fr-FR" u="sng" dirty="0" smtClean="0">
                <a:solidFill>
                  <a:schemeClr val="bg1"/>
                </a:solidFill>
              </a:rPr>
              <a:t>Eric </a:t>
            </a:r>
            <a:r>
              <a:rPr lang="fr-FR" u="sng" dirty="0" err="1" smtClean="0">
                <a:solidFill>
                  <a:schemeClr val="bg1"/>
                </a:solidFill>
              </a:rPr>
              <a:t>Ceschia</a:t>
            </a:r>
            <a:r>
              <a:rPr lang="fr-FR" dirty="0" smtClean="0">
                <a:solidFill>
                  <a:schemeClr val="bg1"/>
                </a:solidFill>
              </a:rPr>
              <a:t>, Christian </a:t>
            </a:r>
            <a:r>
              <a:rPr lang="fr-FR" dirty="0" err="1" smtClean="0">
                <a:solidFill>
                  <a:schemeClr val="bg1"/>
                </a:solidFill>
              </a:rPr>
              <a:t>Bockstaller</a:t>
            </a:r>
            <a:r>
              <a:rPr lang="fr-FR" dirty="0" smtClean="0">
                <a:solidFill>
                  <a:schemeClr val="bg1"/>
                </a:solidFill>
              </a:rPr>
              <a:t>, David </a:t>
            </a:r>
            <a:r>
              <a:rPr lang="fr-FR" dirty="0" err="1" smtClean="0">
                <a:solidFill>
                  <a:schemeClr val="bg1"/>
                </a:solidFill>
              </a:rPr>
              <a:t>Sheeren</a:t>
            </a:r>
            <a:r>
              <a:rPr lang="fr-FR" dirty="0" smtClean="0">
                <a:solidFill>
                  <a:schemeClr val="bg1"/>
                </a:solidFill>
              </a:rPr>
              <a:t>, Clélia </a:t>
            </a:r>
            <a:r>
              <a:rPr lang="fr-FR" dirty="0" err="1" smtClean="0">
                <a:solidFill>
                  <a:schemeClr val="bg1"/>
                </a:solidFill>
              </a:rPr>
              <a:t>Sirami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IGN</a:t>
            </a:r>
            <a:r>
              <a:rPr lang="fr-FR" dirty="0" smtClean="0">
                <a:solidFill>
                  <a:schemeClr val="bg1"/>
                </a:solidFill>
              </a:rPr>
              <a:t> : Arthur Favreau, Dominique  Laurent, Guillaume Marchand,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ASP</a:t>
            </a:r>
            <a:r>
              <a:rPr lang="fr-FR" dirty="0" smtClean="0">
                <a:solidFill>
                  <a:schemeClr val="bg1"/>
                </a:solidFill>
              </a:rPr>
              <a:t> : Ludovic Arnaud, Emmanuel De Laroche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768DE2-6B64-374A-BD87-F163108C19E6}"/>
              </a:ext>
            </a:extLst>
          </p:cNvPr>
          <p:cNvSpPr txBox="1"/>
          <p:nvPr/>
        </p:nvSpPr>
        <p:spPr>
          <a:xfrm>
            <a:off x="-620110" y="1250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50656"/>
            <a:ext cx="8229600" cy="730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4400" dirty="0" smtClean="0">
                <a:solidFill>
                  <a:schemeClr val="tx2"/>
                </a:solidFill>
              </a:rPr>
              <a:t> TIER 3, modelling approach: SAFYE-CO2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9" descr="P1010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42" y="4929755"/>
            <a:ext cx="1140257" cy="855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5" name="Line 52"/>
          <p:cNvSpPr>
            <a:spLocks noChangeShapeType="1"/>
          </p:cNvSpPr>
          <p:nvPr/>
        </p:nvSpPr>
        <p:spPr bwMode="auto">
          <a:xfrm>
            <a:off x="5084963" y="4532610"/>
            <a:ext cx="0" cy="3172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5956127" y="4498975"/>
            <a:ext cx="68643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6656532" y="4084832"/>
            <a:ext cx="2379662" cy="756000"/>
          </a:xfrm>
          <a:prstGeom prst="rect">
            <a:avLst/>
          </a:prstGeom>
          <a:solidFill>
            <a:schemeClr val="bg1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3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5" name="Picture 9" descr="C:\Documents and Settings\claveriem\Mes documents\ScreenShot\ScreenShot_2012-01-18_10-14-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5542"/>
          <a:stretch>
            <a:fillRect/>
          </a:stretch>
        </p:blipFill>
        <p:spPr bwMode="auto">
          <a:xfrm>
            <a:off x="1902373" y="3016250"/>
            <a:ext cx="958129" cy="67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88"/>
          <p:cNvGrpSpPr>
            <a:grpSpLocks/>
          </p:cNvGrpSpPr>
          <p:nvPr/>
        </p:nvGrpSpPr>
        <p:grpSpPr bwMode="auto">
          <a:xfrm>
            <a:off x="226839" y="1565203"/>
            <a:ext cx="2614613" cy="920011"/>
            <a:chOff x="-48568" y="2313293"/>
            <a:chExt cx="2615023" cy="919223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385565" y="2333817"/>
              <a:ext cx="1180890" cy="898699"/>
              <a:chOff x="903" y="1267"/>
              <a:chExt cx="1789" cy="1568"/>
            </a:xfrm>
          </p:grpSpPr>
          <p:pic>
            <p:nvPicPr>
              <p:cNvPr id="33" name="Picture 13" descr="NDVI_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" y="1267"/>
                <a:ext cx="1340" cy="12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6" descr="NDVI_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" y="1449"/>
                <a:ext cx="1340" cy="12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9" descr="NDVI_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7" y="1630"/>
                <a:ext cx="1335" cy="120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 flipV="1">
              <a:off x="972355" y="2656661"/>
              <a:ext cx="719250" cy="575768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prstClr val="black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>
              <a:off x="858037" y="2585284"/>
              <a:ext cx="833568" cy="9041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prstClr val="black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927898" y="2367984"/>
              <a:ext cx="476325" cy="307711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prstClr val="black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1" name="ZoneTexte 83"/>
            <p:cNvSpPr txBox="1">
              <a:spLocks noChangeArrowheads="1"/>
            </p:cNvSpPr>
            <p:nvPr/>
          </p:nvSpPr>
          <p:spPr bwMode="auto">
            <a:xfrm>
              <a:off x="-48568" y="2891410"/>
              <a:ext cx="697736" cy="230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900" dirty="0" err="1" smtClean="0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Sentinel</a:t>
              </a:r>
              <a:r>
                <a:rPr lang="fr-FR" sz="900" dirty="0" smtClean="0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313293"/>
              <a:ext cx="1012341" cy="56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104"/>
          <p:cNvGrpSpPr>
            <a:grpSpLocks/>
          </p:cNvGrpSpPr>
          <p:nvPr/>
        </p:nvGrpSpPr>
        <p:grpSpPr bwMode="auto">
          <a:xfrm>
            <a:off x="7596013" y="4264979"/>
            <a:ext cx="627063" cy="531792"/>
            <a:chOff x="66675" y="3141663"/>
            <a:chExt cx="2786063" cy="2425700"/>
          </a:xfrm>
        </p:grpSpPr>
        <p:pic>
          <p:nvPicPr>
            <p:cNvPr id="37" name="Picture 5" descr="D:\AMANDA\Manip2011\Photos\All\DSC01624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44" y="3141663"/>
              <a:ext cx="2185147" cy="1637655"/>
            </a:xfrm>
            <a:prstGeom prst="rect">
              <a:avLst/>
            </a:prstGeom>
            <a:noFill/>
            <a:ln w="28575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42998"/>
                </a:srgbClr>
              </a:outerShdw>
            </a:effectLst>
            <a:extLst/>
          </p:spPr>
        </p:pic>
        <p:pic>
          <p:nvPicPr>
            <p:cNvPr id="38" name="Image 25" descr="ALIMENTAIRE-BALANCE2-JDC-MP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4424363"/>
              <a:ext cx="178117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27" descr="l_secateur_felco_8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002513">
              <a:off x="26193" y="4310857"/>
              <a:ext cx="830263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23"/>
          <p:cNvGrpSpPr>
            <a:grpSpLocks/>
          </p:cNvGrpSpPr>
          <p:nvPr/>
        </p:nvGrpSpPr>
        <p:grpSpPr bwMode="auto">
          <a:xfrm>
            <a:off x="6795914" y="4210368"/>
            <a:ext cx="604838" cy="517525"/>
            <a:chOff x="4286248" y="5500702"/>
            <a:chExt cx="1144093" cy="1142984"/>
          </a:xfrm>
        </p:grpSpPr>
        <p:pic>
          <p:nvPicPr>
            <p:cNvPr id="41" name="Image 20" descr="cartoon-farmer-holding-wooden-board-19704154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5500702"/>
              <a:ext cx="1140346" cy="114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CaixaDeTexto 16"/>
            <p:cNvSpPr txBox="1">
              <a:spLocks noChangeArrowheads="1"/>
            </p:cNvSpPr>
            <p:nvPr/>
          </p:nvSpPr>
          <p:spPr bwMode="auto">
            <a:xfrm rot="751567">
              <a:off x="4676400" y="5581744"/>
              <a:ext cx="753941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Yield</a:t>
              </a:r>
            </a:p>
          </p:txBody>
        </p:sp>
      </p:grpSp>
      <p:pic>
        <p:nvPicPr>
          <p:cNvPr id="43" name="Imagem 13" descr="Rendement_GPS_plot_Legend.t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139" y="4210685"/>
            <a:ext cx="673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022427" y="3144838"/>
            <a:ext cx="1236662" cy="307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4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Crop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FR" sz="14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param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3" name="Picture 7" descr="LaiPixel"/>
          <p:cNvPicPr>
            <a:picLocks noChangeAspect="1" noChangeArrowheads="1" noCrop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314" y="1246188"/>
            <a:ext cx="2351088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7778512" y="4917757"/>
            <a:ext cx="1332000" cy="828000"/>
          </a:xfrm>
          <a:prstGeom prst="rect">
            <a:avLst/>
          </a:prstGeom>
          <a:solidFill>
            <a:schemeClr val="bg1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Flux stations networks</a:t>
            </a:r>
            <a:endParaRPr lang="fr-FR" sz="1400" b="1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endParaRPr lang="fr-FR" sz="14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5" name="Picture 2" descr="Afficher l'image d'origin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439" y="5377499"/>
            <a:ext cx="1216469" cy="34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42"/>
          <p:cNvSpPr>
            <a:spLocks noChangeShapeType="1"/>
          </p:cNvSpPr>
          <p:nvPr/>
        </p:nvSpPr>
        <p:spPr bwMode="auto">
          <a:xfrm flipV="1">
            <a:off x="2877963" y="3516313"/>
            <a:ext cx="1349375" cy="62198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8" name="Line 43"/>
          <p:cNvSpPr>
            <a:spLocks noChangeShapeType="1"/>
          </p:cNvSpPr>
          <p:nvPr/>
        </p:nvSpPr>
        <p:spPr bwMode="auto">
          <a:xfrm>
            <a:off x="2868439" y="3416300"/>
            <a:ext cx="13589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84439" y="1325563"/>
            <a:ext cx="2257425" cy="111125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61" name="Text Box 40"/>
          <p:cNvSpPr txBox="1">
            <a:spLocks noChangeArrowheads="1"/>
          </p:cNvSpPr>
          <p:nvPr/>
        </p:nvSpPr>
        <p:spPr bwMode="auto">
          <a:xfrm rot="20115532">
            <a:off x="2988682" y="3572716"/>
            <a:ext cx="946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P, </a:t>
            </a:r>
            <a:r>
              <a:rPr lang="fr-FR" altLang="fr-FR" sz="1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Rg</a:t>
            </a:r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, T°</a:t>
            </a:r>
            <a:endParaRPr lang="fr-FR" altLang="fr-FR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" name="Virage 61"/>
          <p:cNvSpPr/>
          <p:nvPr/>
        </p:nvSpPr>
        <p:spPr>
          <a:xfrm rot="5400000" flipV="1">
            <a:off x="3025602" y="2187575"/>
            <a:ext cx="1141412" cy="509588"/>
          </a:xfrm>
          <a:prstGeom prst="bentArrow">
            <a:avLst>
              <a:gd name="adj1" fmla="val 8666"/>
              <a:gd name="adj2" fmla="val 11943"/>
              <a:gd name="adj3" fmla="val 19824"/>
              <a:gd name="adj4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Line 48"/>
          <p:cNvSpPr>
            <a:spLocks noChangeShapeType="1"/>
          </p:cNvSpPr>
          <p:nvPr/>
        </p:nvSpPr>
        <p:spPr bwMode="auto">
          <a:xfrm>
            <a:off x="5973589" y="3243580"/>
            <a:ext cx="1081088" cy="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7081664" y="3061335"/>
            <a:ext cx="1701800" cy="3381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dirty="0" err="1" smtClean="0">
                <a:latin typeface="Calibri" panose="020F0502020204030204" pitchFamily="34" charset="0"/>
                <a:ea typeface="MS PGothic" panose="020B0600070205080204" pitchFamily="34" charset="-128"/>
              </a:rPr>
              <a:t>Leaf</a:t>
            </a:r>
            <a:r>
              <a:rPr lang="fr-FR" altLang="fr-FR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 Area </a:t>
            </a:r>
            <a:r>
              <a:rPr lang="fr-FR" altLang="fr-FR" sz="1600" dirty="0">
                <a:latin typeface="Calibri" panose="020F0502020204030204" pitchFamily="34" charset="0"/>
                <a:ea typeface="MS PGothic" panose="020B0600070205080204" pitchFamily="34" charset="-128"/>
              </a:rPr>
              <a:t>Index</a:t>
            </a:r>
          </a:p>
        </p:txBody>
      </p:sp>
      <p:sp>
        <p:nvSpPr>
          <p:cNvPr id="68" name="ZoneTexte 64"/>
          <p:cNvSpPr txBox="1">
            <a:spLocks noChangeArrowheads="1"/>
          </p:cNvSpPr>
          <p:nvPr/>
        </p:nvSpPr>
        <p:spPr bwMode="auto">
          <a:xfrm>
            <a:off x="811181" y="3100819"/>
            <a:ext cx="992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fr-FR" sz="1200" b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Crop</a:t>
            </a:r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FR" sz="1200" b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map</a:t>
            </a:r>
            <a:endParaRPr lang="fr-FR" sz="1200" b="1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just" eaLnBrk="1" hangingPunct="1"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(LPIS)</a:t>
            </a:r>
            <a:endParaRPr lang="fr-FR" sz="12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" name="ZoneTexte 71"/>
          <p:cNvSpPr txBox="1">
            <a:spLocks noChangeArrowheads="1"/>
          </p:cNvSpPr>
          <p:nvPr/>
        </p:nvSpPr>
        <p:spPr bwMode="auto">
          <a:xfrm>
            <a:off x="781985" y="3807132"/>
            <a:ext cx="1093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12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Climatic</a:t>
            </a:r>
            <a:r>
              <a:rPr lang="fr-FR" sz="12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data (e.g</a:t>
            </a:r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., ERA-5)</a:t>
            </a:r>
            <a:endParaRPr lang="fr-FR" sz="12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3884439" y="2433638"/>
            <a:ext cx="2257425" cy="40011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Calibration of </a:t>
            </a:r>
            <a:r>
              <a:rPr lang="fr-FR" sz="1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phenological</a:t>
            </a:r>
            <a:r>
              <a:rPr lang="fr-FR" sz="1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&amp; </a:t>
            </a:r>
            <a:r>
              <a:rPr lang="fr-FR" sz="1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photosynthetic</a:t>
            </a:r>
            <a:r>
              <a:rPr lang="fr-FR" sz="1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FR" sz="1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efficiency</a:t>
            </a:r>
            <a:r>
              <a:rPr lang="fr-FR" sz="1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FR" sz="1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parameters</a:t>
            </a:r>
            <a:endParaRPr lang="fr-FR" sz="1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3" name="Picture 3" descr="D:\AMANDA\These\SPATIAL\outputs_zoom_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889" y="5920776"/>
            <a:ext cx="1597278" cy="93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ZoneTexte 73"/>
          <p:cNvSpPr txBox="1"/>
          <p:nvPr/>
        </p:nvSpPr>
        <p:spPr>
          <a:xfrm>
            <a:off x="5580961" y="6093928"/>
            <a:ext cx="1612912" cy="523190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spAutoFit/>
          </a:bodyPr>
          <a:lstStyle/>
          <a:p>
            <a:pPr marL="139700" indent="0">
              <a:buFont typeface="Arial"/>
              <a:buNone/>
            </a:pPr>
            <a:r>
              <a:rPr lang="fr-FR" sz="11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 C/ha</a:t>
            </a:r>
          </a:p>
          <a:p>
            <a:pPr marL="139700" indent="0">
              <a:buFont typeface="Arial"/>
              <a:buNone/>
            </a:pPr>
            <a:r>
              <a:rPr lang="fr-FR" sz="11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11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uncertainty</a:t>
            </a:r>
            <a:r>
              <a:rPr lang="fr-FR" sz="11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maps</a:t>
            </a:r>
            <a:endParaRPr lang="fr-FR" sz="11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42"/>
          <p:cNvSpPr>
            <a:spLocks noChangeShapeType="1"/>
          </p:cNvSpPr>
          <p:nvPr/>
        </p:nvSpPr>
        <p:spPr bwMode="auto">
          <a:xfrm flipV="1">
            <a:off x="2949402" y="5592128"/>
            <a:ext cx="1186497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1041042" y="5226794"/>
            <a:ext cx="1871662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Straw</a:t>
            </a: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export?</a:t>
            </a:r>
            <a:endParaRPr lang="fr-FR" sz="16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Organic</a:t>
            </a: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Fertil</a:t>
            </a: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?</a:t>
            </a:r>
          </a:p>
          <a:p>
            <a:pPr algn="ctr" eaLnBrk="1" hangingPunct="1">
              <a:defRPr/>
            </a:pP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Irrigation ?</a:t>
            </a:r>
            <a:endParaRPr lang="fr-FR" sz="16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28942" y="541940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FMIS</a:t>
            </a:r>
            <a:endParaRPr lang="fr-FR" dirty="0"/>
          </a:p>
        </p:txBody>
      </p:sp>
      <p:sp>
        <p:nvSpPr>
          <p:cNvPr id="79" name="Line 52"/>
          <p:cNvSpPr>
            <a:spLocks noChangeShapeType="1"/>
          </p:cNvSpPr>
          <p:nvPr/>
        </p:nvSpPr>
        <p:spPr bwMode="auto">
          <a:xfrm>
            <a:off x="5084963" y="3766165"/>
            <a:ext cx="0" cy="3172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1" name="Picture 7" descr="LaiPixel"/>
          <p:cNvPicPr>
            <a:picLocks noChangeAspect="1" noChangeArrowheads="1" noCrop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700" y="1274763"/>
            <a:ext cx="21212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ZoneTexte 81"/>
          <p:cNvSpPr txBox="1"/>
          <p:nvPr/>
        </p:nvSpPr>
        <p:spPr>
          <a:xfrm>
            <a:off x="7826375" y="1100138"/>
            <a:ext cx="13589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</a:t>
            </a:r>
            <a:r>
              <a:rPr lang="fr-FR" sz="1200" baseline="300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  <a:r>
              <a:rPr lang="fr-FR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leaves</a:t>
            </a:r>
            <a:r>
              <a:rPr lang="fr-FR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/m</a:t>
            </a:r>
            <a:r>
              <a:rPr lang="fr-FR" sz="1200" baseline="300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  <a:r>
              <a:rPr lang="fr-FR" sz="12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soil</a:t>
            </a:r>
            <a:endParaRPr lang="fr-FR" sz="12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" name="Line 45"/>
          <p:cNvSpPr>
            <a:spLocks noChangeShapeType="1"/>
          </p:cNvSpPr>
          <p:nvPr/>
        </p:nvSpPr>
        <p:spPr bwMode="auto">
          <a:xfrm flipH="1" flipV="1">
            <a:off x="6154562" y="1895474"/>
            <a:ext cx="1261205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7775402" y="2699068"/>
            <a:ext cx="0" cy="36036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D:\NIVA\WP2\UC1b-Agro_env_monitoring\Workshop_05-02-2020\pics\weather-map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2373" y="3827191"/>
            <a:ext cx="966066" cy="573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895167" y="5093019"/>
            <a:ext cx="774822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87" name="Line 52"/>
          <p:cNvSpPr>
            <a:spLocks noChangeShapeType="1"/>
          </p:cNvSpPr>
          <p:nvPr/>
        </p:nvSpPr>
        <p:spPr bwMode="auto">
          <a:xfrm>
            <a:off x="5095123" y="5050770"/>
            <a:ext cx="0" cy="3172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88" name="Title 11">
            <a:extLst>
              <a:ext uri="{FF2B5EF4-FFF2-40B4-BE49-F238E27FC236}">
                <a16:creationId xmlns="" xmlns:a16="http://schemas.microsoft.com/office/drawing/2014/main" id="{23BEF1D1-EC4A-994E-8EF8-53DED3BA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252" y="10291"/>
            <a:ext cx="7082869" cy="5715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299B3B"/>
                </a:solidFill>
              </a:rPr>
              <a:t>Carbon budgets indicators </a:t>
            </a:r>
            <a:endParaRPr lang="en-GB" sz="3200" dirty="0">
              <a:solidFill>
                <a:srgbClr val="299B3B"/>
              </a:solidFill>
            </a:endParaRPr>
          </a:p>
        </p:txBody>
      </p:sp>
      <p:sp>
        <p:nvSpPr>
          <p:cNvPr id="89" name="ZoneTexte 70"/>
          <p:cNvSpPr txBox="1">
            <a:spLocks noChangeArrowheads="1"/>
          </p:cNvSpPr>
          <p:nvPr/>
        </p:nvSpPr>
        <p:spPr bwMode="auto">
          <a:xfrm>
            <a:off x="772160" y="4497070"/>
            <a:ext cx="1199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Soil</a:t>
            </a:r>
            <a:r>
              <a:rPr lang="fr-FR" sz="12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fr-FR" sz="12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maps</a:t>
            </a:r>
            <a:r>
              <a:rPr lang="fr-FR" sz="12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fr-FR" sz="1200" b="1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(</a:t>
            </a:r>
            <a:r>
              <a:rPr lang="fr-FR" sz="1200" b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e.g</a:t>
            </a:r>
            <a:r>
              <a:rPr lang="fr-FR" sz="12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. </a:t>
            </a:r>
            <a:r>
              <a:rPr lang="fr-FR" sz="1200" b="1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SoilGrids</a:t>
            </a:r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)</a:t>
            </a:r>
            <a:endParaRPr lang="fr-FR" sz="12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0" name="Picture 2" descr="C:\Documents and Settings\claveriem\Mes documents\ScreenShot\ScreenShot_2012-01-18_10-16-18.png"/>
          <p:cNvPicPr>
            <a:picLocks noChangeAspect="1" noChangeArrowheads="1"/>
          </p:cNvPicPr>
          <p:nvPr/>
        </p:nvPicPr>
        <p:blipFill>
          <a:blip r:embed="rId19"/>
          <a:srcRect t="22648"/>
          <a:stretch>
            <a:fillRect/>
          </a:stretch>
        </p:blipFill>
        <p:spPr bwMode="auto">
          <a:xfrm>
            <a:off x="1902373" y="4522406"/>
            <a:ext cx="958129" cy="62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Line 42"/>
          <p:cNvSpPr>
            <a:spLocks noChangeShapeType="1"/>
          </p:cNvSpPr>
          <p:nvPr/>
        </p:nvSpPr>
        <p:spPr bwMode="auto">
          <a:xfrm flipV="1">
            <a:off x="2877962" y="3888083"/>
            <a:ext cx="1349375" cy="91111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 rot="19584858">
            <a:off x="3018252" y="4105608"/>
            <a:ext cx="85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Texture</a:t>
            </a:r>
            <a:endParaRPr lang="fr-FR" altLang="fr-FR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0321" y="1430855"/>
            <a:ext cx="3022426" cy="4833738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295279" y="106152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Input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6" name="Connecteur droit 95"/>
          <p:cNvCxnSpPr/>
          <p:nvPr/>
        </p:nvCxnSpPr>
        <p:spPr>
          <a:xfrm>
            <a:off x="2336799" y="1105655"/>
            <a:ext cx="0" cy="459548"/>
          </a:xfrm>
          <a:prstGeom prst="lin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2336799" y="1089025"/>
            <a:ext cx="0" cy="476178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00" name="ZoneTexte 99"/>
          <p:cNvSpPr txBox="1"/>
          <p:nvPr/>
        </p:nvSpPr>
        <p:spPr>
          <a:xfrm>
            <a:off x="6543154" y="3684072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Validation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543155" y="3999911"/>
            <a:ext cx="2567358" cy="18360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4227339" y="4076065"/>
            <a:ext cx="172878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600" dirty="0" err="1">
                <a:latin typeface="Calibri" pitchFamily="34" charset="0"/>
                <a:ea typeface="ＭＳ Ｐゴシック" pitchFamily="34" charset="-128"/>
                <a:cs typeface="+mn-cs"/>
              </a:rPr>
              <a:t>Biomass</a:t>
            </a:r>
            <a:r>
              <a:rPr lang="fr-FR" sz="1600" dirty="0">
                <a:latin typeface="Calibri" pitchFamily="34" charset="0"/>
                <a:ea typeface="ＭＳ Ｐゴシック" pitchFamily="34" charset="-128"/>
                <a:cs typeface="+mn-cs"/>
              </a:rPr>
              <a:t>,</a:t>
            </a:r>
          </a:p>
          <a:p>
            <a:pPr algn="ctr" eaLnBrk="1" hangingPunct="1">
              <a:defRPr/>
            </a:pPr>
            <a:r>
              <a:rPr lang="fr-FR" sz="1600" dirty="0" err="1">
                <a:latin typeface="Calibri" pitchFamily="34" charset="0"/>
                <a:ea typeface="ＭＳ Ｐゴシック" pitchFamily="34" charset="-128"/>
                <a:cs typeface="+mn-cs"/>
              </a:rPr>
              <a:t>Yield</a:t>
            </a:r>
            <a:r>
              <a:rPr lang="fr-FR" sz="1600" dirty="0" smtClean="0">
                <a:latin typeface="Calibri" pitchFamily="34" charset="0"/>
                <a:ea typeface="ＭＳ Ｐゴシック" pitchFamily="34" charset="-128"/>
                <a:cs typeface="+mn-cs"/>
              </a:rPr>
              <a:t>,</a:t>
            </a:r>
            <a:endParaRPr lang="fr-FR" sz="1600" dirty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227339" y="2982913"/>
            <a:ext cx="1728788" cy="9079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 smtClean="0">
                <a:latin typeface="Calibri" pitchFamily="34" charset="0"/>
                <a:ea typeface="ＭＳ Ｐゴシック" pitchFamily="34" charset="-128"/>
                <a:cs typeface="+mn-cs"/>
              </a:rPr>
              <a:t>SAFY</a:t>
            </a: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</a:t>
            </a:r>
            <a:r>
              <a:rPr lang="fr-FR" b="1" dirty="0" smtClean="0">
                <a:latin typeface="Calibri" pitchFamily="34" charset="0"/>
                <a:ea typeface="ＭＳ Ｐゴシック" pitchFamily="34" charset="-128"/>
                <a:cs typeface="+mn-cs"/>
              </a:rPr>
              <a:t>-</a:t>
            </a:r>
            <a:r>
              <a:rPr lang="fr-FR" b="1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</a:t>
            </a:r>
            <a:r>
              <a:rPr lang="fr-FR" b="1" baseline="-25000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2</a:t>
            </a:r>
            <a:endParaRPr lang="fr-FR" b="1" baseline="-25000" dirty="0">
              <a:solidFill>
                <a:srgbClr val="00B05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fr-FR" sz="1100" b="1" baseline="-25000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algn="ctr" eaLnBrk="1" hangingPunct="1">
              <a:defRPr/>
            </a:pPr>
            <a:r>
              <a:rPr lang="fr-FR" sz="1200" b="1" i="1" dirty="0" smtClean="0">
                <a:latin typeface="Calibri" pitchFamily="34" charset="0"/>
                <a:ea typeface="ＭＳ Ｐゴシック" pitchFamily="34" charset="-128"/>
                <a:cs typeface="+mn-cs"/>
              </a:rPr>
              <a:t>Pique et al. </a:t>
            </a:r>
          </a:p>
          <a:p>
            <a:pPr algn="ctr" eaLnBrk="1" hangingPunct="1">
              <a:defRPr/>
            </a:pPr>
            <a:r>
              <a:rPr lang="fr-FR" sz="1200" b="1" i="1" dirty="0" smtClean="0">
                <a:latin typeface="Calibri" pitchFamily="34" charset="0"/>
                <a:ea typeface="ＭＳ Ｐゴシック" pitchFamily="34" charset="-128"/>
                <a:cs typeface="+mn-cs"/>
              </a:rPr>
              <a:t>(2020 a and b)</a:t>
            </a:r>
            <a:endParaRPr lang="fr-FR" sz="1200" b="1" i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" name="Text Box 53"/>
          <p:cNvSpPr txBox="1">
            <a:spLocks noChangeArrowheads="1"/>
          </p:cNvSpPr>
          <p:nvPr/>
        </p:nvSpPr>
        <p:spPr bwMode="auto">
          <a:xfrm>
            <a:off x="4227336" y="4836795"/>
            <a:ext cx="1728791" cy="338554"/>
          </a:xfrm>
          <a:prstGeom prst="rect">
            <a:avLst/>
          </a:prstGeom>
          <a:solidFill>
            <a:schemeClr val="bg1"/>
          </a:solidFill>
          <a:ln w="28575" cmpd="sng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1000" dirty="0">
                <a:solidFill>
                  <a:srgbClr val="00B050"/>
                </a:solidFill>
                <a:ea typeface="ＭＳ Ｐゴシック" pitchFamily="34" charset="-128"/>
                <a:cs typeface="Arial" charset="0"/>
              </a:rPr>
              <a:t>CO</a:t>
            </a:r>
            <a:r>
              <a:rPr lang="fr-FR" sz="1600" kern="1000" baseline="-25000" dirty="0">
                <a:solidFill>
                  <a:srgbClr val="00B050"/>
                </a:solidFill>
                <a:ea typeface="ＭＳ Ｐゴシック" pitchFamily="34" charset="-128"/>
                <a:cs typeface="Arial" charset="0"/>
              </a:rPr>
              <a:t>2</a:t>
            </a:r>
            <a:r>
              <a:rPr lang="fr-FR" sz="1600" kern="10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fr-FR" sz="1600" kern="10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&amp; </a:t>
            </a:r>
            <a:r>
              <a:rPr lang="fr-FR" sz="1600" kern="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Arial" charset="0"/>
              </a:rPr>
              <a:t>H</a:t>
            </a:r>
            <a:r>
              <a:rPr lang="fr-FR" sz="1600" kern="1000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Arial" charset="0"/>
              </a:rPr>
              <a:t>2</a:t>
            </a:r>
            <a:r>
              <a:rPr lang="fr-FR" sz="1600" kern="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Arial" charset="0"/>
              </a:rPr>
              <a:t>O</a:t>
            </a:r>
            <a:r>
              <a:rPr lang="fr-FR" sz="1600" kern="10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fluxes</a:t>
            </a:r>
            <a:endParaRPr lang="fr-FR" sz="1600" kern="1000" dirty="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02" name="Line 52"/>
          <p:cNvSpPr>
            <a:spLocks noChangeShapeType="1"/>
          </p:cNvSpPr>
          <p:nvPr/>
        </p:nvSpPr>
        <p:spPr bwMode="auto">
          <a:xfrm>
            <a:off x="5095123" y="5609570"/>
            <a:ext cx="0" cy="3172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83" name="Text Box 53"/>
          <p:cNvSpPr txBox="1">
            <a:spLocks noChangeArrowheads="1"/>
          </p:cNvSpPr>
          <p:nvPr/>
        </p:nvSpPr>
        <p:spPr bwMode="auto">
          <a:xfrm>
            <a:off x="4140661" y="5387558"/>
            <a:ext cx="1871662" cy="338554"/>
          </a:xfrm>
          <a:prstGeom prst="rect">
            <a:avLst/>
          </a:prstGeom>
          <a:solidFill>
            <a:schemeClr val="bg1"/>
          </a:solidFill>
          <a:ln w="28575" cmpd="sng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1000" dirty="0" smtClean="0">
                <a:solidFill>
                  <a:srgbClr val="00B050"/>
                </a:solidFill>
                <a:ea typeface="ＭＳ Ｐゴシック" pitchFamily="34" charset="-128"/>
                <a:cs typeface="Arial" charset="0"/>
              </a:rPr>
              <a:t>C</a:t>
            </a:r>
            <a:r>
              <a:rPr lang="fr-FR" sz="1600" kern="10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&amp; </a:t>
            </a:r>
            <a:r>
              <a:rPr lang="fr-FR" sz="1600" kern="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Arial" charset="0"/>
              </a:rPr>
              <a:t>water</a:t>
            </a:r>
            <a:r>
              <a:rPr lang="fr-FR" sz="1600" kern="10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 budgets</a:t>
            </a:r>
            <a:endParaRPr lang="fr-FR" sz="1600" kern="1000" dirty="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 flipV="1">
            <a:off x="2336799" y="1089025"/>
            <a:ext cx="5329868" cy="1663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106" name="Connecteur droit 105"/>
          <p:cNvCxnSpPr/>
          <p:nvPr/>
        </p:nvCxnSpPr>
        <p:spPr>
          <a:xfrm>
            <a:off x="7666667" y="1094769"/>
            <a:ext cx="0" cy="270708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="" xmlns:p14="http://schemas.microsoft.com/office/powerpoint/2010/main" val="41028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768DE2-6B64-374A-BD87-F163108C19E6}"/>
              </a:ext>
            </a:extLst>
          </p:cNvPr>
          <p:cNvSpPr txBox="1"/>
          <p:nvPr/>
        </p:nvSpPr>
        <p:spPr>
          <a:xfrm>
            <a:off x="-620110" y="1250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23BEF1D1-EC4A-994E-8EF8-53DED3BA58F5}"/>
              </a:ext>
            </a:extLst>
          </p:cNvPr>
          <p:cNvSpPr txBox="1">
            <a:spLocks/>
          </p:cNvSpPr>
          <p:nvPr/>
        </p:nvSpPr>
        <p:spPr>
          <a:xfrm>
            <a:off x="2085253" y="-2135"/>
            <a:ext cx="595130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299B3B"/>
                </a:solidFill>
              </a:rPr>
              <a:t>SAFYE-CO2 simulations</a:t>
            </a:r>
            <a:endParaRPr lang="en-US" sz="3200" dirty="0">
              <a:solidFill>
                <a:srgbClr val="299B3B"/>
              </a:solidFill>
            </a:endParaRP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ED8AE2-1441-B047-9293-18A02C616D4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5" name="Picture 2" descr="D:\AMANDA\These\SPATIAL\outputs1_zoom_.png"/>
          <p:cNvPicPr>
            <a:picLocks noChangeAspect="1" noChangeArrowheads="1"/>
          </p:cNvPicPr>
          <p:nvPr/>
        </p:nvPicPr>
        <p:blipFill>
          <a:blip r:embed="rId2"/>
          <a:srcRect t="36962"/>
          <a:stretch>
            <a:fillRect/>
          </a:stretch>
        </p:blipFill>
        <p:spPr bwMode="auto">
          <a:xfrm>
            <a:off x="34925" y="822960"/>
            <a:ext cx="9150350" cy="301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:\AMANDA\These\SPATIAL\outputs_zoom_.png"/>
          <p:cNvPicPr>
            <a:picLocks noChangeAspect="1" noChangeArrowheads="1"/>
          </p:cNvPicPr>
          <p:nvPr/>
        </p:nvPicPr>
        <p:blipFill>
          <a:blip r:embed="rId3"/>
          <a:srcRect t="68871"/>
          <a:stretch>
            <a:fillRect/>
          </a:stretch>
        </p:blipFill>
        <p:spPr bwMode="auto">
          <a:xfrm>
            <a:off x="-19050" y="3810000"/>
            <a:ext cx="917257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AMANDA\These\SPATIAL\outputs1_zoom_.png"/>
          <p:cNvPicPr>
            <a:picLocks noChangeAspect="1" noChangeArrowheads="1"/>
          </p:cNvPicPr>
          <p:nvPr/>
        </p:nvPicPr>
        <p:blipFill>
          <a:blip r:embed="rId2"/>
          <a:srcRect b="94030"/>
          <a:stretch>
            <a:fillRect/>
          </a:stretch>
        </p:blipFill>
        <p:spPr bwMode="auto">
          <a:xfrm>
            <a:off x="45085" y="466090"/>
            <a:ext cx="9150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D:\AMANDA\These\SPATIAL\outputs_zoom_.png"/>
          <p:cNvPicPr>
            <a:picLocks noChangeAspect="1" noChangeArrowheads="1"/>
          </p:cNvPicPr>
          <p:nvPr/>
        </p:nvPicPr>
        <p:blipFill>
          <a:blip r:embed="rId3"/>
          <a:srcRect t="5872" b="62280"/>
          <a:stretch>
            <a:fillRect/>
          </a:stretch>
        </p:blipFill>
        <p:spPr bwMode="auto">
          <a:xfrm>
            <a:off x="0" y="5252720"/>
            <a:ext cx="9172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 rot="16200000">
            <a:off x="-70760" y="6278827"/>
            <a:ext cx="4587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CO</a:t>
            </a:r>
            <a:r>
              <a:rPr lang="fr-FR" sz="1400" b="1" baseline="-25000" dirty="0" smtClean="0"/>
              <a:t>2</a:t>
            </a:r>
            <a:endParaRPr lang="fr-FR" sz="1400" b="1" baseline="-25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531419" y="172665"/>
            <a:ext cx="256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Winter </a:t>
            </a:r>
            <a:r>
              <a:rPr lang="fr-FR" dirty="0" err="1" smtClean="0"/>
              <a:t>wheat</a:t>
            </a:r>
            <a:r>
              <a:rPr lang="fr-FR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Veloso</a:t>
            </a:r>
            <a:r>
              <a:rPr lang="fr-FR" sz="1400" dirty="0" smtClean="0"/>
              <a:t>, 2014)</a:t>
            </a:r>
            <a:endParaRPr lang="fr-FR" sz="1400" dirty="0"/>
          </a:p>
        </p:txBody>
      </p:sp>
    </p:spTree>
    <p:extLst>
      <p:ext uri="{BB962C8B-B14F-4D97-AF65-F5344CB8AC3E}">
        <p14:creationId xmlns="" xmlns:p14="http://schemas.microsoft.com/office/powerpoint/2010/main" val="41028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</a:t>
            </a:r>
            <a:r>
              <a:rPr lang="fr-FR" dirty="0" err="1" smtClean="0"/>
              <a:t>indicators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I.11 Enhancing carbon sequestration: Increase the soil organic carbon</a:t>
            </a:r>
          </a:p>
          <a:p>
            <a:r>
              <a:rPr lang="en-US" dirty="0" smtClean="0"/>
              <a:t>I.15 Improving water quality: Gross nutrient balance on agricultural land</a:t>
            </a:r>
          </a:p>
          <a:p>
            <a:r>
              <a:rPr lang="en-US" dirty="0" smtClean="0"/>
              <a:t>I.16 Reducing nutrient leakage: Nitrate in ground water - Percentage of ground water stations with N concentration over 50 mg/l as per the Nitrate directive</a:t>
            </a:r>
          </a:p>
          <a:p>
            <a:r>
              <a:rPr lang="en-US" dirty="0" smtClean="0"/>
              <a:t>I.19 Enhanced biodiversity protection: Percentage of species and habitats of Community interest related to agriculture with stable or increasing trends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lipse 38"/>
          <p:cNvSpPr/>
          <p:nvPr/>
        </p:nvSpPr>
        <p:spPr>
          <a:xfrm>
            <a:off x="3355094" y="4650267"/>
            <a:ext cx="1534316" cy="134201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075739" y="4273550"/>
            <a:ext cx="355509" cy="5640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675469"/>
            <a:ext cx="8051470" cy="2411342"/>
          </a:xfrm>
        </p:spPr>
        <p:txBody>
          <a:bodyPr>
            <a:noAutofit/>
          </a:bodyPr>
          <a:lstStyle/>
          <a:p>
            <a:r>
              <a:rPr lang="en-GB" sz="2400" dirty="0" smtClean="0"/>
              <a:t>To propose annual indicators in order to measure  the impact of agricultural  practices on environment</a:t>
            </a:r>
          </a:p>
          <a:p>
            <a:pPr lvl="1" indent="-342900"/>
            <a:r>
              <a:rPr lang="en-GB" sz="2000" dirty="0" smtClean="0"/>
              <a:t>Based on published scientific methods &amp; former EU projects (</a:t>
            </a:r>
            <a:r>
              <a:rPr lang="en-GB" sz="2000" dirty="0" err="1" smtClean="0"/>
              <a:t>DiverImpact</a:t>
            </a:r>
            <a:r>
              <a:rPr lang="en-GB" sz="2000" dirty="0" smtClean="0"/>
              <a:t>, </a:t>
            </a:r>
            <a:r>
              <a:rPr lang="en-GB" sz="2000" dirty="0" err="1" smtClean="0"/>
              <a:t>Sensagri</a:t>
            </a:r>
            <a:r>
              <a:rPr lang="en-GB" sz="2000" dirty="0" smtClean="0"/>
              <a:t>, Farmland)</a:t>
            </a:r>
          </a:p>
          <a:p>
            <a:pPr lvl="1" indent="-342900"/>
            <a:r>
              <a:rPr lang="en-GB" sz="2000" dirty="0" smtClean="0"/>
              <a:t>Based on Sentinel 1&amp;2 satellite data and other data widely available in Europe (LPIS, climate, soil maps…)</a:t>
            </a:r>
          </a:p>
          <a:p>
            <a:pPr lvl="1" indent="-342900"/>
            <a:endParaRPr lang="en-GB" sz="2000" dirty="0"/>
          </a:p>
          <a:p>
            <a:pPr lvl="1" indent="-342900"/>
            <a:endParaRPr lang="en-GB" sz="2000" dirty="0" smtClean="0"/>
          </a:p>
          <a:p>
            <a:pPr lvl="1" indent="-342900"/>
            <a:endParaRPr lang="en-GB" sz="2000" dirty="0"/>
          </a:p>
          <a:p>
            <a:pPr marL="400050" lvl="1" indent="0">
              <a:buNone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23BEF1D1-EC4A-994E-8EF8-53DED3BA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39" y="711"/>
            <a:ext cx="7127061" cy="5715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299B3B"/>
                </a:solidFill>
              </a:rPr>
              <a:t> Objectives and principles</a:t>
            </a:r>
            <a:endParaRPr lang="en-US" sz="3200" dirty="0">
              <a:solidFill>
                <a:srgbClr val="299B3B"/>
              </a:solidFill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306429" y="3424955"/>
            <a:ext cx="13811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172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99630">
            <a:off x="4812724" y="3322679"/>
            <a:ext cx="1500799" cy="14726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scene3d>
            <a:camera prst="isometricOffAxis2Top"/>
            <a:lightRig rig="threePt" dir="t"/>
          </a:scene3d>
        </p:spPr>
      </p:pic>
      <p:sp>
        <p:nvSpPr>
          <p:cNvPr id="9" name="ZoneTexte 8"/>
          <p:cNvSpPr txBox="1"/>
          <p:nvPr/>
        </p:nvSpPr>
        <p:spPr>
          <a:xfrm>
            <a:off x="701570" y="360609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IACS data</a:t>
            </a:r>
          </a:p>
          <a:p>
            <a:r>
              <a:rPr lang="fr-FR" dirty="0" smtClean="0"/>
              <a:t>LPIS + GSAA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37574" y="3246050"/>
            <a:ext cx="14041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IACS Data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parcel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pSp>
        <p:nvGrpSpPr>
          <p:cNvPr id="41" name="Groupe 40"/>
          <p:cNvGrpSpPr/>
          <p:nvPr/>
        </p:nvGrpSpPr>
        <p:grpSpPr>
          <a:xfrm>
            <a:off x="2175639" y="3086811"/>
            <a:ext cx="1800200" cy="1555943"/>
            <a:chOff x="2213739" y="3201111"/>
            <a:chExt cx="1800200" cy="1555943"/>
          </a:xfrm>
        </p:grpSpPr>
        <p:pic>
          <p:nvPicPr>
            <p:cNvPr id="7" name="Google Shape;231;p2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-59"/>
            <a:stretch/>
          </p:blipFill>
          <p:spPr>
            <a:xfrm>
              <a:off x="2213739" y="3606090"/>
              <a:ext cx="1800200" cy="1150964"/>
            </a:xfrm>
            <a:prstGeom prst="rect">
              <a:avLst/>
            </a:prstGeom>
            <a:noFill/>
            <a:ln>
              <a:noFill/>
            </a:ln>
            <a:scene3d>
              <a:camera prst="isometricOffAxis2Top"/>
              <a:lightRig rig="threePt" dir="t"/>
            </a:scene3d>
          </p:spPr>
        </p:pic>
        <p:pic>
          <p:nvPicPr>
            <p:cNvPr id="15" name="Google Shape;142;p18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3015" y="3201111"/>
              <a:ext cx="1608915" cy="1369892"/>
            </a:xfrm>
            <a:prstGeom prst="rect">
              <a:avLst/>
            </a:prstGeom>
            <a:noFill/>
            <a:ln>
              <a:noFill/>
            </a:ln>
            <a:scene3d>
              <a:camera prst="isometricOffAxis2Top"/>
              <a:lightRig rig="threePt" dir="t"/>
            </a:scene3d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729347" y="3233276"/>
            <a:ext cx="1732863" cy="1186967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598114" y="3236758"/>
            <a:ext cx="172819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Sentinel</a:t>
            </a:r>
            <a:r>
              <a:rPr lang="fr-FR" dirty="0" smtClean="0"/>
              <a:t> data</a:t>
            </a:r>
          </a:p>
        </p:txBody>
      </p:sp>
      <p:pic>
        <p:nvPicPr>
          <p:cNvPr id="18" name="Image 17" descr="Résultat de recherche d'images pour &quot;photo tracteur&quot;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415" y="4765675"/>
            <a:ext cx="1249676" cy="7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5905382" y="5921921"/>
            <a:ext cx="247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Farming</a:t>
            </a:r>
            <a:r>
              <a:rPr lang="fr-FR" dirty="0" smtClean="0"/>
              <a:t> practices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81456" y="4085828"/>
            <a:ext cx="1672406" cy="1860926"/>
            <a:chOff x="281456" y="4314428"/>
            <a:chExt cx="1672406" cy="1860926"/>
          </a:xfrm>
        </p:grpSpPr>
        <p:pic>
          <p:nvPicPr>
            <p:cNvPr id="21" name="Picture 2" descr="C:\Users\EDE-LA~1\AppData\Local\Temp\Coloured_Voronoi_2D-1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06" y="4802207"/>
              <a:ext cx="1605156" cy="1373147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1456" y="4658191"/>
              <a:ext cx="1594774" cy="137314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6552" y="4314428"/>
              <a:ext cx="1594774" cy="137314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ZoneTexte 23"/>
          <p:cNvSpPr txBox="1"/>
          <p:nvPr/>
        </p:nvSpPr>
        <p:spPr>
          <a:xfrm>
            <a:off x="421274" y="5526529"/>
            <a:ext cx="159566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Meteorological</a:t>
            </a:r>
            <a:endParaRPr lang="fr-FR" dirty="0" smtClean="0"/>
          </a:p>
          <a:p>
            <a:r>
              <a:rPr lang="fr-FR" dirty="0" smtClean="0"/>
              <a:t>and </a:t>
            </a:r>
            <a:r>
              <a:rPr lang="fr-FR" dirty="0" err="1" smtClean="0"/>
              <a:t>soil</a:t>
            </a:r>
            <a:r>
              <a:rPr lang="fr-FR" dirty="0" smtClean="0"/>
              <a:t> data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001628" y="5590029"/>
            <a:ext cx="12881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FMIS data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839765" y="4169380"/>
            <a:ext cx="542325" cy="6608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4978400" y="5260180"/>
            <a:ext cx="8070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213739" y="5260180"/>
            <a:ext cx="92373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291592" y="4830226"/>
            <a:ext cx="1686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Indicator</a:t>
            </a:r>
            <a:r>
              <a:rPr lang="fr-FR" b="1" dirty="0" smtClean="0"/>
              <a:t> </a:t>
            </a:r>
            <a:r>
              <a:rPr lang="fr-FR" b="1" dirty="0" err="1" smtClean="0"/>
              <a:t>modelling</a:t>
            </a:r>
            <a:r>
              <a:rPr lang="fr-FR" b="1" dirty="0" smtClean="0"/>
              <a:t> and </a:t>
            </a:r>
            <a:r>
              <a:rPr lang="fr-FR" b="1" dirty="0" err="1" smtClean="0"/>
              <a:t>calculation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7200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60400" y="1775623"/>
            <a:ext cx="3625877" cy="2466177"/>
            <a:chOff x="5312900" y="3434826"/>
            <a:chExt cx="3831100" cy="2661593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900" y="3434826"/>
              <a:ext cx="3770062" cy="26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Ellipse 6"/>
            <p:cNvSpPr/>
            <p:nvPr/>
          </p:nvSpPr>
          <p:spPr>
            <a:xfrm>
              <a:off x="7423608" y="3779520"/>
              <a:ext cx="1720392" cy="196376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43" y="904218"/>
            <a:ext cx="8550234" cy="571248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tx2"/>
                </a:solidFill>
              </a:rPr>
              <a:t> Discussion  with key stakeholder (European Commission) based on a preliminary selection of 13 candidate indicators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tx2"/>
                </a:solidFill>
              </a:rPr>
              <a:t>Selection of  3 indicators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 lvl="1"/>
            <a:r>
              <a:rPr lang="en-GB" sz="2000" b="1" dirty="0" smtClean="0">
                <a:solidFill>
                  <a:schemeClr val="tx2"/>
                </a:solidFill>
              </a:rPr>
              <a:t>Carbon storage =&gt; climatic change</a:t>
            </a:r>
          </a:p>
          <a:p>
            <a:pPr lvl="1"/>
            <a:r>
              <a:rPr lang="en-GB" sz="2000" b="1" dirty="0" smtClean="0">
                <a:solidFill>
                  <a:schemeClr val="tx2"/>
                </a:solidFill>
              </a:rPr>
              <a:t>Nitrate Lixiviation =&gt; water quality</a:t>
            </a:r>
          </a:p>
          <a:p>
            <a:pPr lvl="1"/>
            <a:r>
              <a:rPr lang="en-GB" sz="2000" b="1" dirty="0" smtClean="0">
                <a:solidFill>
                  <a:schemeClr val="tx2"/>
                </a:solidFill>
              </a:rPr>
              <a:t>Biodiversity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GB" sz="1800" b="1" dirty="0" smtClean="0">
              <a:solidFill>
                <a:schemeClr val="tx2"/>
              </a:solidFill>
            </a:endParaRPr>
          </a:p>
          <a:p>
            <a:pPr algn="just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b="1" dirty="0" smtClean="0">
                <a:solidFill>
                  <a:schemeClr val="tx2"/>
                </a:solidFill>
              </a:rPr>
              <a:t>Indicators </a:t>
            </a:r>
            <a:r>
              <a:rPr lang="en-GB" sz="2400" b="1" dirty="0">
                <a:solidFill>
                  <a:schemeClr val="tx2"/>
                </a:solidFill>
              </a:rPr>
              <a:t>may be computed at various</a:t>
            </a:r>
            <a:r>
              <a:rPr lang="en-GB" sz="2400" b="1" dirty="0"/>
              <a:t> TIERs,</a:t>
            </a:r>
          </a:p>
          <a:p>
            <a:pPr lvl="1" algn="just">
              <a:lnSpc>
                <a:spcPct val="114000"/>
              </a:lnSpc>
              <a:spcBef>
                <a:spcPts val="1200"/>
              </a:spcBef>
            </a:pPr>
            <a:r>
              <a:rPr lang="en-GB" sz="2000" b="1" dirty="0">
                <a:solidFill>
                  <a:srgbClr val="FF0000"/>
                </a:solidFill>
              </a:rPr>
              <a:t>TIER 1 :  easily </a:t>
            </a:r>
            <a:r>
              <a:rPr lang="en-GB" sz="2000" b="1" dirty="0" smtClean="0">
                <a:solidFill>
                  <a:srgbClr val="FF0000"/>
                </a:solidFill>
              </a:rPr>
              <a:t>feasible, less accurate, </a:t>
            </a:r>
            <a:r>
              <a:rPr lang="en-GB" sz="2000" b="1" dirty="0" err="1" smtClean="0">
                <a:solidFill>
                  <a:srgbClr val="FF0000"/>
                </a:solidFill>
              </a:rPr>
              <a:t>operationnal</a:t>
            </a:r>
            <a:endParaRPr lang="en-GB" sz="2000" b="1" dirty="0">
              <a:solidFill>
                <a:srgbClr val="FF0000"/>
              </a:solidFill>
            </a:endParaRPr>
          </a:p>
          <a:p>
            <a:pPr lvl="1" algn="just">
              <a:lnSpc>
                <a:spcPct val="114000"/>
              </a:lnSpc>
              <a:spcBef>
                <a:spcPts val="1200"/>
              </a:spcBef>
            </a:pPr>
            <a:r>
              <a:rPr lang="en-GB" sz="2000" b="1" dirty="0">
                <a:solidFill>
                  <a:srgbClr val="FF0000"/>
                </a:solidFill>
              </a:rPr>
              <a:t>TIER 2 :  better result but </a:t>
            </a:r>
            <a:r>
              <a:rPr lang="en-GB" sz="2000" b="1" dirty="0" smtClean="0">
                <a:solidFill>
                  <a:srgbClr val="FF0000"/>
                </a:solidFill>
              </a:rPr>
              <a:t>requires farmer’s data</a:t>
            </a:r>
            <a:endParaRPr lang="en-GB" sz="2000" b="1" dirty="0">
              <a:solidFill>
                <a:srgbClr val="FF0000"/>
              </a:solidFill>
            </a:endParaRPr>
          </a:p>
          <a:p>
            <a:pPr lvl="1" algn="just">
              <a:lnSpc>
                <a:spcPct val="114000"/>
              </a:lnSpc>
              <a:spcBef>
                <a:spcPts val="1200"/>
              </a:spcBef>
            </a:pPr>
            <a:r>
              <a:rPr lang="en-GB" sz="2000" b="1" dirty="0">
                <a:solidFill>
                  <a:srgbClr val="FF0000"/>
                </a:solidFill>
              </a:rPr>
              <a:t>TIER 3 : best results, less operational</a:t>
            </a:r>
            <a:endParaRPr lang="en-GB" sz="18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23BEF1D1-EC4A-994E-8EF8-53DED3BA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43" y="0"/>
            <a:ext cx="7091757" cy="5715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299B3B"/>
                </a:solidFill>
              </a:rPr>
              <a:t>Selection of indicators to be processed</a:t>
            </a:r>
            <a:endParaRPr lang="en-GB" sz="3200" dirty="0">
              <a:solidFill>
                <a:srgbClr val="299B3B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3E643C89-18AA-40F9-A673-B7D70609AD64}"/>
              </a:ext>
            </a:extLst>
          </p:cNvPr>
          <p:cNvSpPr txBox="1">
            <a:spLocks/>
          </p:cNvSpPr>
          <p:nvPr/>
        </p:nvSpPr>
        <p:spPr>
          <a:xfrm>
            <a:off x="678140" y="904219"/>
            <a:ext cx="7421806" cy="4662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ED8AE2-1441-B047-9293-18A02C616D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Accolade fermante 10"/>
          <p:cNvSpPr/>
          <p:nvPr/>
        </p:nvSpPr>
        <p:spPr>
          <a:xfrm>
            <a:off x="6367780" y="4866640"/>
            <a:ext cx="121920" cy="74261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Accolade fermante 12"/>
          <p:cNvSpPr/>
          <p:nvPr/>
        </p:nvSpPr>
        <p:spPr>
          <a:xfrm>
            <a:off x="6408420" y="5771810"/>
            <a:ext cx="60960" cy="43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601460" y="5049520"/>
            <a:ext cx="218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Empirical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11620" y="5781040"/>
            <a:ext cx="206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26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056"/>
            <a:ext cx="8229600" cy="6054943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 Are calculated for each cropping year (at 10m/plot level), but can be summed over several years (crop rotation),</a:t>
            </a:r>
          </a:p>
          <a:p>
            <a:pPr marL="0" indent="0" algn="just"/>
            <a:endParaRPr lang="en-GB" sz="800" dirty="0" smtClean="0">
              <a:solidFill>
                <a:schemeClr val="tx2"/>
              </a:solidFill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 3 TIERS: </a:t>
            </a:r>
          </a:p>
          <a:p>
            <a:pPr marL="400050" lvl="1" indent="0" algn="just"/>
            <a:r>
              <a:rPr lang="en-GB" sz="2000" dirty="0" smtClean="0">
                <a:solidFill>
                  <a:schemeClr val="tx2"/>
                </a:solidFill>
              </a:rPr>
              <a:t> TIER 1 (CO</a:t>
            </a:r>
            <a:r>
              <a:rPr lang="en-GB" sz="2000" baseline="-25000" dirty="0" smtClean="0">
                <a:solidFill>
                  <a:schemeClr val="tx2"/>
                </a:solidFill>
              </a:rPr>
              <a:t>2</a:t>
            </a:r>
            <a:r>
              <a:rPr lang="en-GB" sz="2000" dirty="0" smtClean="0">
                <a:solidFill>
                  <a:schemeClr val="tx2"/>
                </a:solidFill>
              </a:rPr>
              <a:t> fluxes) and TIER 2 (C budget) are based on empirical approaches and can be applied to most crops species except rice,</a:t>
            </a:r>
          </a:p>
          <a:p>
            <a:pPr marL="400050" lvl="1" indent="0" algn="just"/>
            <a:r>
              <a:rPr lang="en-GB" sz="2000" dirty="0" smtClean="0">
                <a:solidFill>
                  <a:schemeClr val="tx2"/>
                </a:solidFill>
              </a:rPr>
              <a:t> TIER 3 is based on the SAFYE-CO2 crop model assimilating LAI derived from Sentinel 2 data </a:t>
            </a:r>
            <a:r>
              <a:rPr lang="en-GB" sz="2000" dirty="0" smtClean="0">
                <a:solidFill>
                  <a:schemeClr val="tx2"/>
                </a:solidFill>
                <a:sym typeface="Wingdings" pitchFamily="2" charset="2"/>
              </a:rPr>
              <a:t> allows other indicators to be calculated (biomass, yield, CO</a:t>
            </a:r>
            <a:r>
              <a:rPr lang="en-GB" sz="2000" baseline="-25000" dirty="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GB" sz="2000" dirty="0" smtClean="0">
                <a:solidFill>
                  <a:schemeClr val="tx2"/>
                </a:solidFill>
                <a:sym typeface="Wingdings" pitchFamily="2" charset="2"/>
              </a:rPr>
              <a:t> fluxes, </a:t>
            </a:r>
            <a:r>
              <a:rPr lang="en-GB" sz="2000" dirty="0" err="1" smtClean="0">
                <a:solidFill>
                  <a:schemeClr val="tx2"/>
                </a:solidFill>
                <a:sym typeface="Wingdings" pitchFamily="2" charset="2"/>
              </a:rPr>
              <a:t>evap</a:t>
            </a:r>
            <a:r>
              <a:rPr lang="en-GB" sz="2000" dirty="0" smtClean="0">
                <a:solidFill>
                  <a:schemeClr val="tx2"/>
                </a:solidFill>
                <a:sym typeface="Wingdings" pitchFamily="2" charset="2"/>
              </a:rPr>
              <a:t>/</a:t>
            </a:r>
            <a:r>
              <a:rPr lang="en-GB" sz="2000" dirty="0" err="1" smtClean="0">
                <a:solidFill>
                  <a:schemeClr val="tx2"/>
                </a:solidFill>
                <a:sym typeface="Wingdings" pitchFamily="2" charset="2"/>
              </a:rPr>
              <a:t>transp</a:t>
            </a:r>
            <a:r>
              <a:rPr lang="en-GB" sz="2000" dirty="0" smtClean="0">
                <a:solidFill>
                  <a:schemeClr val="tx2"/>
                </a:solidFill>
                <a:sym typeface="Wingdings" pitchFamily="2" charset="2"/>
              </a:rPr>
              <a:t>…) but</a:t>
            </a:r>
            <a:r>
              <a:rPr lang="en-GB" sz="2000" dirty="0" smtClean="0">
                <a:solidFill>
                  <a:schemeClr val="tx2"/>
                </a:solidFill>
              </a:rPr>
              <a:t> only for 4 crops species (wheat, sunflower, maize and rapeseed) + cover crops at this stage.</a:t>
            </a:r>
          </a:p>
          <a:p>
            <a:pPr marL="400050" lvl="1" indent="0" algn="just">
              <a:buNone/>
            </a:pPr>
            <a:endParaRPr lang="en-GB" sz="800" dirty="0" smtClean="0">
              <a:solidFill>
                <a:schemeClr val="tx2"/>
              </a:solidFill>
            </a:endParaRPr>
          </a:p>
          <a:p>
            <a:pPr marL="0" lvl="1" indent="0" algn="just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 A similar conceptual approach:</a:t>
            </a:r>
          </a:p>
          <a:p>
            <a:pPr marL="0" lvl="1" indent="0" algn="just"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0" lvl="1" indent="0" algn="just">
              <a:buNone/>
            </a:pPr>
            <a:r>
              <a:rPr lang="en-GB" sz="2400" dirty="0" smtClean="0"/>
              <a:t> </a:t>
            </a:r>
            <a:endParaRPr lang="en-GB" sz="2400" dirty="0" smtClean="0">
              <a:solidFill>
                <a:srgbClr val="99663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768DE2-6B64-374A-BD87-F163108C19E6}"/>
              </a:ext>
            </a:extLst>
          </p:cNvPr>
          <p:cNvSpPr txBox="1"/>
          <p:nvPr/>
        </p:nvSpPr>
        <p:spPr>
          <a:xfrm>
            <a:off x="-620110" y="1250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398" y="3909218"/>
            <a:ext cx="2049446" cy="294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41021" y="5179401"/>
            <a:ext cx="67396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400" dirty="0" smtClean="0"/>
              <a:t>C budget =</a:t>
            </a:r>
            <a:r>
              <a:rPr lang="en-GB" sz="2400" dirty="0" smtClean="0">
                <a:solidFill>
                  <a:srgbClr val="299B3B"/>
                </a:solidFill>
              </a:rPr>
              <a:t> Net CO</a:t>
            </a:r>
            <a:r>
              <a:rPr lang="en-GB" sz="2400" baseline="-25000" dirty="0" smtClean="0">
                <a:solidFill>
                  <a:srgbClr val="299B3B"/>
                </a:solidFill>
              </a:rPr>
              <a:t>2</a:t>
            </a:r>
            <a:r>
              <a:rPr lang="en-GB" sz="2400" dirty="0" smtClean="0">
                <a:solidFill>
                  <a:srgbClr val="299B3B"/>
                </a:solidFill>
              </a:rPr>
              <a:t> flux </a:t>
            </a:r>
            <a:r>
              <a:rPr lang="en-GB" sz="2400" dirty="0" smtClean="0"/>
              <a:t>– </a:t>
            </a:r>
            <a:r>
              <a:rPr lang="en-GB" sz="2400" dirty="0" smtClean="0">
                <a:solidFill>
                  <a:srgbClr val="FFC000"/>
                </a:solidFill>
              </a:rPr>
              <a:t>C harvested </a:t>
            </a:r>
            <a:r>
              <a:rPr lang="en-GB" sz="2400" dirty="0" smtClean="0"/>
              <a:t>+ </a:t>
            </a:r>
            <a:r>
              <a:rPr lang="en-GB" sz="2400" dirty="0" smtClean="0">
                <a:solidFill>
                  <a:srgbClr val="C00000"/>
                </a:solidFill>
              </a:rPr>
              <a:t>Org. manure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986280" y="5179401"/>
            <a:ext cx="1574800" cy="538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69733" y="57333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TIER 1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280" y="5093824"/>
            <a:ext cx="6553200" cy="13272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60960" y="5210774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prstClr val="black"/>
                </a:solidFill>
              </a:rPr>
              <a:t>TIERs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 2 &amp; 3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Title 11">
            <a:extLst>
              <a:ext uri="{FF2B5EF4-FFF2-40B4-BE49-F238E27FC236}">
                <a16:creationId xmlns="" xmlns:a16="http://schemas.microsoft.com/office/drawing/2014/main" id="{23BEF1D1-EC4A-994E-8EF8-53DED3BA58F5}"/>
              </a:ext>
            </a:extLst>
          </p:cNvPr>
          <p:cNvSpPr txBox="1">
            <a:spLocks/>
          </p:cNvSpPr>
          <p:nvPr/>
        </p:nvSpPr>
        <p:spPr>
          <a:xfrm>
            <a:off x="2085252" y="10291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rgbClr val="299B3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Carbon budgets indicators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299B3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Accolade fermante 15"/>
          <p:cNvSpPr/>
          <p:nvPr/>
        </p:nvSpPr>
        <p:spPr>
          <a:xfrm rot="5400000">
            <a:off x="5282241" y="4034950"/>
            <a:ext cx="288925" cy="335538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4268121" y="5904730"/>
            <a:ext cx="2249559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Farmer’s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 data (FMIS)</a:t>
            </a:r>
            <a:endParaRPr lang="fr-F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8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avec flèche 34"/>
          <p:cNvCxnSpPr/>
          <p:nvPr/>
        </p:nvCxnSpPr>
        <p:spPr>
          <a:xfrm flipH="1">
            <a:off x="1186501" y="2365772"/>
            <a:ext cx="2218" cy="43330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23" y="1087099"/>
            <a:ext cx="8550234" cy="49914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b="1" dirty="0" smtClean="0"/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GB" sz="2800" b="1" dirty="0">
              <a:solidFill>
                <a:schemeClr val="tx2"/>
              </a:solidFill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23BEF1D1-EC4A-994E-8EF8-53DED3BA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252" y="10291"/>
            <a:ext cx="7082869" cy="5715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299B3B"/>
                </a:solidFill>
              </a:rPr>
              <a:t>Carbon budgets indicators </a:t>
            </a:r>
            <a:endParaRPr lang="en-GB" sz="3200" dirty="0">
              <a:solidFill>
                <a:srgbClr val="299B3B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3E643C89-18AA-40F9-A673-B7D70609AD64}"/>
              </a:ext>
            </a:extLst>
          </p:cNvPr>
          <p:cNvSpPr txBox="1">
            <a:spLocks/>
          </p:cNvSpPr>
          <p:nvPr/>
        </p:nvSpPr>
        <p:spPr>
          <a:xfrm>
            <a:off x="810220" y="1087099"/>
            <a:ext cx="7421806" cy="4662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0320" y="2123440"/>
            <a:ext cx="4088457" cy="40654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07440" y="95504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LPIS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859280" y="955040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Sentinel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77920" y="944880"/>
            <a:ext cx="133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Meteo</a:t>
            </a:r>
            <a:r>
              <a:rPr lang="fr-FR" dirty="0" smtClean="0"/>
              <a:t>. data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92578" y="94488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21927" y="2213094"/>
            <a:ext cx="157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AgriCarbon</a:t>
            </a:r>
            <a:r>
              <a:rPr lang="fr-FR" dirty="0" smtClean="0"/>
              <a:t>-EO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273040" y="3322320"/>
            <a:ext cx="1335629" cy="751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chemeClr val="bg1"/>
                </a:solidFill>
              </a:rPr>
              <a:t>SAFYE-CO2</a:t>
            </a: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</a:rPr>
              <a:t>(Pique et al. </a:t>
            </a: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</a:rPr>
              <a:t>2020 a&amp;b)</a:t>
            </a:r>
          </a:p>
        </p:txBody>
      </p:sp>
      <p:sp>
        <p:nvSpPr>
          <p:cNvPr id="18" name="Accolade fermante 17"/>
          <p:cNvSpPr/>
          <p:nvPr/>
        </p:nvSpPr>
        <p:spPr>
          <a:xfrm rot="5400000">
            <a:off x="1868563" y="553092"/>
            <a:ext cx="297094" cy="1656780"/>
          </a:xfrm>
          <a:prstGeom prst="rightBrac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586464" y="1304052"/>
            <a:ext cx="0" cy="81938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4344726" y="1314212"/>
            <a:ext cx="2218" cy="80922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8" idx="1"/>
          </p:cNvCxnSpPr>
          <p:nvPr/>
        </p:nvCxnSpPr>
        <p:spPr>
          <a:xfrm>
            <a:off x="2017110" y="1530029"/>
            <a:ext cx="726790" cy="603571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8" idx="1"/>
          </p:cNvCxnSpPr>
          <p:nvPr/>
        </p:nvCxnSpPr>
        <p:spPr>
          <a:xfrm flipH="1">
            <a:off x="1672019" y="1530029"/>
            <a:ext cx="345091" cy="320877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1234031" y="4023360"/>
            <a:ext cx="0" cy="59586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13979" y="1850906"/>
            <a:ext cx="1579833" cy="6418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SEN4CAP </a:t>
            </a:r>
            <a:r>
              <a:rPr lang="fr-FR" sz="1600" dirty="0" smtClean="0"/>
              <a:t>(</a:t>
            </a:r>
            <a:r>
              <a:rPr lang="fr-FR" sz="1600" dirty="0" smtClean="0">
                <a:solidFill>
                  <a:schemeClr val="tx1"/>
                </a:solidFill>
              </a:rPr>
              <a:t>NDVI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39" name="Rectangle 38"/>
          <p:cNvSpPr/>
          <p:nvPr/>
        </p:nvSpPr>
        <p:spPr>
          <a:xfrm>
            <a:off x="2619762" y="2194560"/>
            <a:ext cx="1088805" cy="5097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 smtClean="0">
                <a:solidFill>
                  <a:prstClr val="white"/>
                </a:solidFill>
              </a:rPr>
              <a:t>Image processor</a:t>
            </a:r>
          </a:p>
        </p:txBody>
      </p:sp>
      <p:cxnSp>
        <p:nvCxnSpPr>
          <p:cNvPr id="41" name="Connecteur droit avec flèche 40"/>
          <p:cNvCxnSpPr>
            <a:stCxn id="39" idx="2"/>
          </p:cNvCxnSpPr>
          <p:nvPr/>
        </p:nvCxnSpPr>
        <p:spPr>
          <a:xfrm>
            <a:off x="3164165" y="2704346"/>
            <a:ext cx="3537" cy="55522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70563" y="3373120"/>
            <a:ext cx="1058158" cy="50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 smtClean="0">
                <a:solidFill>
                  <a:prstClr val="white"/>
                </a:solidFill>
              </a:rPr>
              <a:t>TIER1 </a:t>
            </a:r>
            <a:r>
              <a:rPr lang="fr-FR" sz="1600" dirty="0" err="1" smtClean="0">
                <a:solidFill>
                  <a:prstClr val="white"/>
                </a:solidFill>
              </a:rPr>
              <a:t>calculator</a:t>
            </a:r>
            <a:endParaRPr lang="fr-FR" sz="1600" dirty="0" smtClean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8842" y="4524216"/>
            <a:ext cx="2916679" cy="15543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779490" y="4463256"/>
            <a:ext cx="15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FMIS Interface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10866" y="6412746"/>
            <a:ext cx="300588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TIER 1 plot </a:t>
            </a:r>
            <a:r>
              <a:rPr lang="fr-FR" dirty="0" err="1" smtClean="0"/>
              <a:t>map</a:t>
            </a:r>
            <a:r>
              <a:rPr lang="fr-FR" dirty="0" smtClean="0"/>
              <a:t> (net CO</a:t>
            </a:r>
            <a:r>
              <a:rPr lang="fr-FR" baseline="-25000" dirty="0" smtClean="0"/>
              <a:t>2</a:t>
            </a:r>
            <a:r>
              <a:rPr lang="fr-FR" dirty="0" smtClean="0"/>
              <a:t> flux)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4679572" y="4903708"/>
            <a:ext cx="1217898" cy="8839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dirty="0" err="1" smtClean="0">
                <a:solidFill>
                  <a:schemeClr val="bg1"/>
                </a:solidFill>
              </a:rPr>
              <a:t>Soil</a:t>
            </a:r>
            <a:r>
              <a:rPr lang="fr-FR" sz="1400" dirty="0" smtClean="0">
                <a:solidFill>
                  <a:schemeClr val="bg1"/>
                </a:solidFill>
              </a:rPr>
              <a:t> module</a:t>
            </a:r>
          </a:p>
          <a:p>
            <a:pPr lvl="0" algn="ctr"/>
            <a:r>
              <a:rPr lang="fr-FR" sz="1400" dirty="0" smtClean="0">
                <a:solidFill>
                  <a:schemeClr val="bg1"/>
                </a:solidFill>
              </a:rPr>
              <a:t>(</a:t>
            </a:r>
            <a:r>
              <a:rPr lang="fr-FR" sz="1400" dirty="0" err="1" smtClean="0">
                <a:solidFill>
                  <a:schemeClr val="bg1"/>
                </a:solidFill>
              </a:rPr>
              <a:t>e.g</a:t>
            </a:r>
            <a:r>
              <a:rPr lang="fr-FR" sz="1400" dirty="0" smtClean="0">
                <a:solidFill>
                  <a:schemeClr val="bg1"/>
                </a:solidFill>
              </a:rPr>
              <a:t>. </a:t>
            </a:r>
            <a:r>
              <a:rPr lang="fr-FR" sz="1400" dirty="0" err="1" smtClean="0">
                <a:solidFill>
                  <a:schemeClr val="bg1"/>
                </a:solidFill>
              </a:rPr>
              <a:t>RothC</a:t>
            </a:r>
            <a:r>
              <a:rPr lang="fr-FR" sz="1400" dirty="0" smtClean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5586464" y="3891280"/>
            <a:ext cx="0" cy="101242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ylindre 57"/>
          <p:cNvSpPr/>
          <p:nvPr/>
        </p:nvSpPr>
        <p:spPr>
          <a:xfrm>
            <a:off x="7294879" y="2194560"/>
            <a:ext cx="1661677" cy="1203960"/>
          </a:xfrm>
          <a:prstGeom prst="ca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FMIS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 err="1" smtClean="0">
                <a:solidFill>
                  <a:schemeClr val="tx1"/>
                </a:solidFill>
              </a:rPr>
              <a:t>straw</a:t>
            </a:r>
            <a:r>
              <a:rPr lang="fr-FR" sz="1600" dirty="0" smtClean="0">
                <a:solidFill>
                  <a:schemeClr val="tx1"/>
                </a:solidFill>
              </a:rPr>
              <a:t>, </a:t>
            </a:r>
            <a:r>
              <a:rPr lang="fr-FR" sz="1600" dirty="0" err="1" smtClean="0">
                <a:solidFill>
                  <a:schemeClr val="tx1"/>
                </a:solidFill>
              </a:rPr>
              <a:t>orga</a:t>
            </a:r>
            <a:r>
              <a:rPr lang="fr-FR" sz="1600" dirty="0" smtClean="0">
                <a:solidFill>
                  <a:schemeClr val="tx1"/>
                </a:solidFill>
              </a:rPr>
              <a:t>. </a:t>
            </a:r>
            <a:r>
              <a:rPr lang="fr-FR" sz="1600" dirty="0" err="1" smtClean="0">
                <a:solidFill>
                  <a:schemeClr val="tx1"/>
                </a:solidFill>
              </a:rPr>
              <a:t>amendments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59" name="Connecteur droit avec flèche 58"/>
          <p:cNvCxnSpPr>
            <a:stCxn id="58" idx="3"/>
          </p:cNvCxnSpPr>
          <p:nvPr/>
        </p:nvCxnSpPr>
        <p:spPr>
          <a:xfrm flipH="1">
            <a:off x="6065522" y="3398520"/>
            <a:ext cx="2060196" cy="143406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7459338" y="3854083"/>
            <a:ext cx="460382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API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57663" y="6024880"/>
            <a:ext cx="178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</a:t>
            </a:r>
            <a:r>
              <a:rPr lang="fr-FR" sz="1400" baseline="-25000" dirty="0" smtClean="0"/>
              <a:t>2</a:t>
            </a:r>
            <a:r>
              <a:rPr lang="fr-FR" sz="1400" dirty="0" smtClean="0">
                <a:solidFill>
                  <a:srgbClr val="299B3B"/>
                </a:solidFill>
              </a:rPr>
              <a:t> fixation</a:t>
            </a:r>
            <a:r>
              <a:rPr lang="fr-FR" sz="1400" dirty="0" smtClean="0"/>
              <a:t>/</a:t>
            </a:r>
            <a:r>
              <a:rPr lang="fr-FR" sz="1400" dirty="0" err="1" smtClean="0">
                <a:solidFill>
                  <a:srgbClr val="FF0000"/>
                </a:solidFill>
              </a:rPr>
              <a:t>emission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69" name="Image 68" descr="bilan_carbone2017-2018g_m2.pn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1500" y="4766528"/>
            <a:ext cx="2349832" cy="1422400"/>
          </a:xfrm>
          <a:prstGeom prst="rect">
            <a:avLst/>
          </a:prstGeom>
        </p:spPr>
      </p:pic>
      <p:pic>
        <p:nvPicPr>
          <p:cNvPr id="70" name="Image 69" descr="bilan_carbone2017-2018g_m2.pn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3049" y="4842748"/>
            <a:ext cx="637163" cy="629920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6648777" y="4493736"/>
            <a:ext cx="2519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Pixel </a:t>
            </a:r>
            <a:r>
              <a:rPr lang="fr-FR" sz="1600" dirty="0" err="1" smtClean="0"/>
              <a:t>scale</a:t>
            </a:r>
            <a:r>
              <a:rPr lang="fr-FR" sz="1600" dirty="0" smtClean="0"/>
              <a:t> C budget (</a:t>
            </a:r>
            <a:r>
              <a:rPr lang="fr-FR" sz="1600" dirty="0" err="1" smtClean="0"/>
              <a:t>gC.m</a:t>
            </a:r>
            <a:r>
              <a:rPr lang="fr-FR" sz="1600" baseline="30000" dirty="0" smtClean="0"/>
              <a:t>-2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82" name="Rectangle 81"/>
          <p:cNvSpPr/>
          <p:nvPr/>
        </p:nvSpPr>
        <p:spPr>
          <a:xfrm>
            <a:off x="6768680" y="579120"/>
            <a:ext cx="583518" cy="2994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6823420" y="143641"/>
            <a:ext cx="19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Level</a:t>
            </a:r>
            <a:r>
              <a:rPr lang="fr-FR" b="1" dirty="0" smtClean="0"/>
              <a:t> of </a:t>
            </a:r>
            <a:r>
              <a:rPr lang="fr-FR" b="1" dirty="0" err="1" smtClean="0"/>
              <a:t>readyness</a:t>
            </a:r>
            <a:endParaRPr lang="fr-FR" b="1" dirty="0"/>
          </a:p>
        </p:txBody>
      </p:sp>
      <p:sp>
        <p:nvSpPr>
          <p:cNvPr id="85" name="ZoneTexte 84"/>
          <p:cNvSpPr txBox="1"/>
          <p:nvPr/>
        </p:nvSpPr>
        <p:spPr>
          <a:xfrm>
            <a:off x="7376160" y="568960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Tested</a:t>
            </a:r>
            <a:r>
              <a:rPr lang="fr-FR" dirty="0" smtClean="0"/>
              <a:t> in 4 MS</a:t>
            </a:r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6778840" y="1046480"/>
            <a:ext cx="583518" cy="2994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7388812" y="1014214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Tested</a:t>
            </a:r>
            <a:r>
              <a:rPr lang="fr-FR" dirty="0" smtClean="0"/>
              <a:t> in France</a:t>
            </a:r>
            <a:endParaRPr lang="fr-FR" dirty="0"/>
          </a:p>
        </p:txBody>
      </p:sp>
      <p:sp>
        <p:nvSpPr>
          <p:cNvPr id="88" name="Rectangle 87"/>
          <p:cNvSpPr/>
          <p:nvPr/>
        </p:nvSpPr>
        <p:spPr>
          <a:xfrm>
            <a:off x="6778842" y="1524003"/>
            <a:ext cx="604800" cy="2994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7398972" y="1512054"/>
            <a:ext cx="185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developped</a:t>
            </a:r>
            <a:endParaRPr lang="fr-FR" dirty="0"/>
          </a:p>
        </p:txBody>
      </p:sp>
      <p:sp>
        <p:nvSpPr>
          <p:cNvPr id="95" name="ZoneTexte 94"/>
          <p:cNvSpPr txBox="1"/>
          <p:nvPr/>
        </p:nvSpPr>
        <p:spPr>
          <a:xfrm>
            <a:off x="2287971" y="1610509"/>
            <a:ext cx="460382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API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97" name="Connecteur droit avec flèche 96"/>
          <p:cNvCxnSpPr>
            <a:endCxn id="16" idx="1"/>
          </p:cNvCxnSpPr>
          <p:nvPr/>
        </p:nvCxnSpPr>
        <p:spPr>
          <a:xfrm>
            <a:off x="3728721" y="2714506"/>
            <a:ext cx="1544319" cy="983734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881120" y="2866906"/>
            <a:ext cx="1021971" cy="5976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 err="1" smtClean="0">
                <a:solidFill>
                  <a:prstClr val="white"/>
                </a:solidFill>
              </a:rPr>
              <a:t>Prosail</a:t>
            </a:r>
            <a:r>
              <a:rPr lang="fr-FR" sz="1600" dirty="0" smtClean="0">
                <a:solidFill>
                  <a:prstClr val="white"/>
                </a:solidFill>
              </a:rPr>
              <a:t> </a:t>
            </a:r>
            <a:r>
              <a:rPr lang="fr-FR" sz="1100" dirty="0" smtClean="0">
                <a:solidFill>
                  <a:prstClr val="white"/>
                </a:solidFill>
              </a:rPr>
              <a:t>(</a:t>
            </a:r>
            <a:r>
              <a:rPr lang="fr-FR" sz="1100" dirty="0" err="1" smtClean="0">
                <a:solidFill>
                  <a:prstClr val="white"/>
                </a:solidFill>
              </a:rPr>
              <a:t>Jacquemoud</a:t>
            </a:r>
            <a:r>
              <a:rPr lang="fr-FR" sz="1100" dirty="0" smtClean="0">
                <a:solidFill>
                  <a:prstClr val="white"/>
                </a:solidFill>
              </a:rPr>
              <a:t> et al. 2009)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2845500" y="2829282"/>
            <a:ext cx="556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NDVI</a:t>
            </a:r>
            <a:endParaRPr lang="fr-FR" sz="14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4862452" y="339046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LAI</a:t>
            </a:r>
            <a:endParaRPr lang="fr-FR" sz="14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3342659" y="6429494"/>
            <a:ext cx="269182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TIER 2 plot </a:t>
            </a:r>
            <a:r>
              <a:rPr lang="fr-FR" dirty="0" err="1" smtClean="0"/>
              <a:t>map</a:t>
            </a:r>
            <a:r>
              <a:rPr lang="fr-FR" dirty="0" smtClean="0"/>
              <a:t> (C budget)</a:t>
            </a:r>
            <a:endParaRPr lang="fr-FR" dirty="0"/>
          </a:p>
        </p:txBody>
      </p:sp>
      <p:sp>
        <p:nvSpPr>
          <p:cNvPr id="114" name="ZoneTexte 113"/>
          <p:cNvSpPr txBox="1"/>
          <p:nvPr/>
        </p:nvSpPr>
        <p:spPr>
          <a:xfrm>
            <a:off x="6370893" y="6434852"/>
            <a:ext cx="2754665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TIER 3 pixel </a:t>
            </a:r>
            <a:r>
              <a:rPr lang="fr-FR" dirty="0" err="1" smtClean="0"/>
              <a:t>map</a:t>
            </a:r>
            <a:r>
              <a:rPr lang="fr-FR" dirty="0" smtClean="0"/>
              <a:t> (C budget)</a:t>
            </a:r>
            <a:endParaRPr lang="fr-FR" dirty="0"/>
          </a:p>
        </p:txBody>
      </p:sp>
      <p:cxnSp>
        <p:nvCxnSpPr>
          <p:cNvPr id="116" name="Connecteur droit avec flèche 115"/>
          <p:cNvCxnSpPr/>
          <p:nvPr/>
        </p:nvCxnSpPr>
        <p:spPr>
          <a:xfrm flipH="1">
            <a:off x="3972727" y="5361464"/>
            <a:ext cx="2218" cy="107338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495041" y="4897120"/>
            <a:ext cx="977777" cy="50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dirty="0" smtClean="0">
                <a:solidFill>
                  <a:prstClr val="white"/>
                </a:solidFill>
              </a:rPr>
              <a:t>TIER2 </a:t>
            </a:r>
          </a:p>
          <a:p>
            <a:pPr lvl="0" algn="ctr"/>
            <a:r>
              <a:rPr lang="fr-FR" sz="1400" dirty="0" err="1" smtClean="0">
                <a:solidFill>
                  <a:prstClr val="white"/>
                </a:solidFill>
              </a:rPr>
              <a:t>Calculator</a:t>
            </a:r>
            <a:endParaRPr lang="fr-FR" dirty="0"/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5897470" y="5293361"/>
            <a:ext cx="852260" cy="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ED8AE2-1441-B047-9293-18A02C616D4B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32" name="Connecteur droit avec flèche 31"/>
          <p:cNvCxnSpPr>
            <a:stCxn id="42" idx="2"/>
          </p:cNvCxnSpPr>
          <p:nvPr/>
        </p:nvCxnSpPr>
        <p:spPr>
          <a:xfrm>
            <a:off x="3199642" y="3881120"/>
            <a:ext cx="396998" cy="98194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1993812" y="2171839"/>
            <a:ext cx="3279228" cy="122668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2306320" y="5201920"/>
            <a:ext cx="1174371" cy="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23" y="4619228"/>
            <a:ext cx="2064420" cy="1459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2" name="Image 71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83" y="2850077"/>
            <a:ext cx="1948657" cy="114922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3" name="ZoneTexte 72"/>
          <p:cNvSpPr txBox="1"/>
          <p:nvPr/>
        </p:nvSpPr>
        <p:spPr>
          <a:xfrm>
            <a:off x="157395" y="3989140"/>
            <a:ext cx="933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err="1" smtClean="0"/>
              <a:t>Ceschia</a:t>
            </a:r>
            <a:r>
              <a:rPr lang="fr-FR" sz="1100" i="1" dirty="0" smtClean="0"/>
              <a:t> et al.</a:t>
            </a:r>
          </a:p>
          <a:p>
            <a:r>
              <a:rPr lang="fr-FR" sz="1100" i="1" dirty="0" smtClean="0"/>
              <a:t> (2010)</a:t>
            </a:r>
            <a:endParaRPr lang="fr-FR" sz="1100" i="1" dirty="0"/>
          </a:p>
        </p:txBody>
      </p:sp>
      <p:cxnSp>
        <p:nvCxnSpPr>
          <p:cNvPr id="74" name="Connecteur droit avec flèche 73"/>
          <p:cNvCxnSpPr>
            <a:stCxn id="42" idx="2"/>
          </p:cNvCxnSpPr>
          <p:nvPr/>
        </p:nvCxnSpPr>
        <p:spPr>
          <a:xfrm flipH="1">
            <a:off x="2306320" y="3881120"/>
            <a:ext cx="893322" cy="738108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1674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 animBg="1"/>
      <p:bldP spid="39" grpId="0" animBg="1"/>
      <p:bldP spid="42" grpId="0" animBg="1"/>
      <p:bldP spid="45" grpId="0" animBg="1"/>
      <p:bldP spid="46" grpId="0"/>
      <p:bldP spid="54" grpId="0" animBg="1"/>
      <p:bldP spid="58" grpId="0" animBg="1"/>
      <p:bldP spid="65" grpId="0" animBg="1"/>
      <p:bldP spid="71" grpId="0"/>
      <p:bldP spid="86" grpId="0" animBg="1"/>
      <p:bldP spid="87" grpId="0"/>
      <p:bldP spid="88" grpId="0" animBg="1"/>
      <p:bldP spid="89" grpId="0"/>
      <p:bldP spid="95" grpId="0" animBg="1"/>
      <p:bldP spid="96" grpId="0" animBg="1"/>
      <p:bldP spid="105" grpId="0"/>
      <p:bldP spid="106" grpId="0"/>
      <p:bldP spid="110" grpId="0" animBg="1"/>
      <p:bldP spid="114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106160" y="5838190"/>
            <a:ext cx="2133600" cy="365125"/>
          </a:xfrm>
        </p:spPr>
        <p:txBody>
          <a:bodyPr/>
          <a:lstStyle/>
          <a:p>
            <a:fld id="{40ED8AE2-1441-B047-9293-18A02C616D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953760" y="5372199"/>
            <a:ext cx="232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299B3B"/>
                </a:solidFill>
              </a:rPr>
              <a:t>Annual</a:t>
            </a:r>
            <a:r>
              <a:rPr lang="fr-FR" dirty="0" smtClean="0">
                <a:solidFill>
                  <a:srgbClr val="299B3B"/>
                </a:solidFill>
              </a:rPr>
              <a:t> CO</a:t>
            </a:r>
            <a:r>
              <a:rPr lang="fr-FR" baseline="-25000" dirty="0" smtClean="0">
                <a:solidFill>
                  <a:srgbClr val="299B3B"/>
                </a:solidFill>
              </a:rPr>
              <a:t>2</a:t>
            </a:r>
            <a:r>
              <a:rPr lang="fr-FR" dirty="0" smtClean="0">
                <a:solidFill>
                  <a:srgbClr val="299B3B"/>
                </a:solidFill>
              </a:rPr>
              <a:t> fixation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Annual</a:t>
            </a:r>
            <a:r>
              <a:rPr lang="fr-FR" dirty="0" smtClean="0">
                <a:solidFill>
                  <a:srgbClr val="FF0000"/>
                </a:solidFill>
              </a:rPr>
              <a:t> CO</a:t>
            </a:r>
            <a:r>
              <a:rPr lang="fr-FR" baseline="-25000" dirty="0" smtClean="0">
                <a:solidFill>
                  <a:srgbClr val="FF0000"/>
                </a:solidFill>
              </a:rPr>
              <a:t>2 </a:t>
            </a:r>
            <a:r>
              <a:rPr lang="fr-FR" dirty="0" err="1" smtClean="0">
                <a:solidFill>
                  <a:srgbClr val="FF0000"/>
                </a:solidFill>
              </a:rPr>
              <a:t>losses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20" descr="smi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8036" y="5414774"/>
            <a:ext cx="251520" cy="25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2" descr="sad_smiley_face_sticker-p217774899544360571qjcl_4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598" y="5722690"/>
            <a:ext cx="305326" cy="3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831840" y="5397599"/>
            <a:ext cx="2446020" cy="656491"/>
          </a:xfrm>
          <a:prstGeom prst="rect">
            <a:avLst/>
          </a:prstGeom>
          <a:noFill/>
          <a:ln>
            <a:solidFill>
              <a:srgbClr val="4E7F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xmlns="" id="{23BEF1D1-EC4A-994E-8EF8-53DED3BA58F5}"/>
              </a:ext>
            </a:extLst>
          </p:cNvPr>
          <p:cNvSpPr txBox="1">
            <a:spLocks/>
          </p:cNvSpPr>
          <p:nvPr/>
        </p:nvSpPr>
        <p:spPr>
          <a:xfrm>
            <a:off x="2024293" y="0"/>
            <a:ext cx="72416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9B3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Carbon Tier 1 : Testing results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99B3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" y="748030"/>
            <a:ext cx="41529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7164" y="1391919"/>
            <a:ext cx="3969635" cy="34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661920" y="2631440"/>
            <a:ext cx="599440" cy="50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2661920" y="1391919"/>
            <a:ext cx="2055244" cy="123952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661920" y="3139440"/>
            <a:ext cx="2055244" cy="166707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251200" y="748030"/>
            <a:ext cx="556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Net </a:t>
            </a:r>
            <a:r>
              <a:rPr lang="fr-FR" dirty="0" err="1" smtClean="0"/>
              <a:t>annual</a:t>
            </a:r>
            <a:r>
              <a:rPr lang="fr-FR" dirty="0" smtClean="0"/>
              <a:t> CO</a:t>
            </a:r>
            <a:r>
              <a:rPr lang="fr-FR" baseline="-25000" dirty="0" smtClean="0"/>
              <a:t>2</a:t>
            </a:r>
            <a:r>
              <a:rPr lang="fr-FR" dirty="0" smtClean="0"/>
              <a:t> fluxes of </a:t>
            </a:r>
            <a:r>
              <a:rPr lang="fr-FR" dirty="0" err="1" smtClean="0"/>
              <a:t>croplands</a:t>
            </a:r>
            <a:r>
              <a:rPr lang="fr-FR" dirty="0" smtClean="0"/>
              <a:t> in </a:t>
            </a:r>
            <a:r>
              <a:rPr lang="fr-FR" dirty="0" err="1" smtClean="0"/>
              <a:t>Netherlands</a:t>
            </a:r>
            <a:r>
              <a:rPr lang="fr-FR" dirty="0" smtClean="0"/>
              <a:t> (2018)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571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AE2-1441-B047-9293-18A02C616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xmlns="" id="{23BEF1D1-EC4A-994E-8EF8-53DED3BA58F5}"/>
              </a:ext>
            </a:extLst>
          </p:cNvPr>
          <p:cNvSpPr txBox="1">
            <a:spLocks/>
          </p:cNvSpPr>
          <p:nvPr/>
        </p:nvSpPr>
        <p:spPr>
          <a:xfrm>
            <a:off x="2039354" y="131"/>
            <a:ext cx="72416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9B3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Progress concerning the other indicators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99B3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D8AE2-1441-B047-9293-18A02C616D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7663" y="661193"/>
            <a:ext cx="8645836" cy="29854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/>
          <a:p>
            <a:pPr marL="139700" algn="just">
              <a:buFont typeface="Wingdings" pitchFamily="2" charset="2"/>
              <a:buChar char="Ø"/>
            </a:pP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Risk</a:t>
            </a:r>
            <a:r>
              <a:rPr lang="fr-FR" sz="2200" dirty="0" smtClean="0">
                <a:solidFill>
                  <a:srgbClr val="2F2F26"/>
                </a:solidFill>
              </a:rPr>
              <a:t> of </a:t>
            </a:r>
            <a:r>
              <a:rPr lang="en-GB" sz="2200" dirty="0" smtClean="0">
                <a:solidFill>
                  <a:srgbClr val="2F2F26"/>
                </a:solidFill>
              </a:rPr>
              <a:t>Nitrate leaching (to be coded soon in </a:t>
            </a:r>
            <a:r>
              <a:rPr lang="en-GB" sz="2200" dirty="0" err="1" smtClean="0">
                <a:solidFill>
                  <a:srgbClr val="2F2F26"/>
                </a:solidFill>
              </a:rPr>
              <a:t>AgriCarbon</a:t>
            </a:r>
            <a:r>
              <a:rPr lang="en-GB" sz="2200" dirty="0" smtClean="0">
                <a:solidFill>
                  <a:srgbClr val="2F2F26"/>
                </a:solidFill>
              </a:rPr>
              <a:t>-EO) </a:t>
            </a:r>
            <a:r>
              <a:rPr lang="en-GB" sz="2200" dirty="0" smtClean="0">
                <a:solidFill>
                  <a:srgbClr val="2F2F26"/>
                </a:solidFill>
                <a:sym typeface="Wingdings" pitchFamily="2" charset="2"/>
              </a:rPr>
              <a:t> plot scale</a:t>
            </a:r>
            <a:endParaRPr lang="en-GB" sz="2200" dirty="0" smtClean="0">
              <a:solidFill>
                <a:srgbClr val="2F2F26"/>
              </a:solidFill>
            </a:endParaRPr>
          </a:p>
          <a:p>
            <a:pPr marL="139700" algn="just"/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9700" algn="just">
              <a:buFontTx/>
              <a:buChar char="-"/>
            </a:pPr>
            <a:r>
              <a:rPr lang="en-GB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TIER1 :</a:t>
            </a:r>
          </a:p>
          <a:p>
            <a:pPr marL="139700" algn="just">
              <a:buFontTx/>
              <a:buChar char="-"/>
            </a:pPr>
            <a:endParaRPr lang="en-GB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39700" algn="just">
              <a:buFontTx/>
              <a:buChar char="-"/>
            </a:pPr>
            <a:endParaRPr lang="en-GB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39700" algn="just">
              <a:buFontTx/>
              <a:buChar char="-"/>
            </a:pPr>
            <a:endParaRPr lang="en-GB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39700" algn="just">
              <a:buFontTx/>
              <a:buChar char="-"/>
            </a:pPr>
            <a:endParaRPr lang="en-GB" sz="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39700" algn="just">
              <a:buFontTx/>
              <a:buChar char="-"/>
            </a:pPr>
            <a:endParaRPr lang="en-GB" sz="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39700" algn="just"/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TIER2 : same as TIER1 + climatic data + catch crop type (FMIS)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2328" y="3635485"/>
            <a:ext cx="8651171" cy="523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/>
          <a:p>
            <a:pPr marL="139700" algn="just">
              <a:buFont typeface="Wingdings" pitchFamily="2" charset="2"/>
              <a:buChar char="Ø"/>
            </a:pP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Biodiversity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indicator</a:t>
            </a:r>
            <a:r>
              <a:rPr lang="fr-FR" sz="2200" dirty="0" smtClean="0">
                <a:solidFill>
                  <a:srgbClr val="2F2F26"/>
                </a:solidFill>
              </a:rPr>
              <a:t> (to </a:t>
            </a:r>
            <a:r>
              <a:rPr lang="fr-FR" sz="2200" dirty="0" err="1" smtClean="0">
                <a:solidFill>
                  <a:srgbClr val="2F2F26"/>
                </a:solidFill>
              </a:rPr>
              <a:t>be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tested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soon</a:t>
            </a:r>
            <a:r>
              <a:rPr lang="fr-FR" sz="2200" dirty="0" smtClean="0">
                <a:solidFill>
                  <a:srgbClr val="2F2F26"/>
                </a:solidFill>
              </a:rPr>
              <a:t> in France) </a:t>
            </a:r>
            <a:r>
              <a:rPr lang="fr-FR" sz="2200" dirty="0" smtClean="0">
                <a:solidFill>
                  <a:srgbClr val="2F2F26"/>
                </a:solidFill>
                <a:sym typeface="Wingdings" pitchFamily="2" charset="2"/>
              </a:rPr>
              <a:t> </a:t>
            </a:r>
            <a:r>
              <a:rPr lang="fr-FR" sz="2200" dirty="0" err="1" smtClean="0">
                <a:solidFill>
                  <a:srgbClr val="2F2F26"/>
                </a:solidFill>
                <a:sym typeface="Wingdings" pitchFamily="2" charset="2"/>
              </a:rPr>
              <a:t>Landscape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32655" y="4272924"/>
            <a:ext cx="177583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TIER3: </a:t>
            </a:r>
          </a:p>
          <a:p>
            <a:pPr marL="0" lvl="2" algn="ctr"/>
            <a:endParaRPr lang="en-GB" sz="9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lvl="2" algn="ctr"/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Same as TIER 2 + data on pesticides intensity (FMIS)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0691" y="6019021"/>
            <a:ext cx="2525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299B3B"/>
                </a:solidFill>
              </a:rPr>
              <a:t>AEI</a:t>
            </a:r>
          </a:p>
          <a:p>
            <a:pPr algn="ctr"/>
            <a:r>
              <a:rPr lang="en-GB" sz="1400" i="1" dirty="0" smtClean="0">
                <a:solidFill>
                  <a:srgbClr val="FFC000"/>
                </a:solidFill>
              </a:rPr>
              <a:t>Crops</a:t>
            </a:r>
          </a:p>
          <a:p>
            <a:pPr algn="ctr"/>
            <a:r>
              <a:rPr lang="en-GB" sz="1400" i="1" dirty="0" smtClean="0"/>
              <a:t>Artificial surfaces</a:t>
            </a:r>
            <a:endParaRPr lang="en-GB" sz="1400" i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04" y="4831245"/>
            <a:ext cx="1194283" cy="11834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090" y="4284947"/>
            <a:ext cx="3679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TIER 1</a:t>
            </a:r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proportion of SNH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5986" y="4275759"/>
            <a:ext cx="4250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TIER 2</a:t>
            </a:r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proportion + type of SNH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18893" y="6120621"/>
            <a:ext cx="2871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6600"/>
                </a:solidFill>
              </a:rPr>
              <a:t>Woods</a:t>
            </a:r>
            <a:r>
              <a:rPr lang="en-GB" sz="1400" i="1" dirty="0" smtClean="0">
                <a:solidFill>
                  <a:srgbClr val="299B3B"/>
                </a:solidFill>
              </a:rPr>
              <a:t>, hedges</a:t>
            </a:r>
            <a:r>
              <a:rPr lang="en-GB" sz="1400" i="1" dirty="0" smtClean="0">
                <a:solidFill>
                  <a:srgbClr val="00B050"/>
                </a:solidFill>
              </a:rPr>
              <a:t>,</a:t>
            </a:r>
            <a:r>
              <a:rPr lang="en-GB" sz="1400" i="1" dirty="0" smtClean="0">
                <a:solidFill>
                  <a:srgbClr val="299B3B"/>
                </a:solidFill>
              </a:rPr>
              <a:t> grassland</a:t>
            </a:r>
            <a:r>
              <a:rPr lang="en-GB" sz="1400" i="1" dirty="0" smtClean="0">
                <a:solidFill>
                  <a:srgbClr val="92D050"/>
                </a:solidFill>
              </a:rPr>
              <a:t>, </a:t>
            </a:r>
            <a:r>
              <a:rPr lang="en-GB" sz="1400" i="1" dirty="0" smtClean="0">
                <a:solidFill>
                  <a:srgbClr val="0070C0"/>
                </a:solidFill>
              </a:rPr>
              <a:t>ponds</a:t>
            </a:r>
            <a:endParaRPr lang="en-GB" sz="1400" i="1" dirty="0" smtClean="0">
              <a:solidFill>
                <a:srgbClr val="299B3B"/>
              </a:solidFill>
            </a:endParaRPr>
          </a:p>
          <a:p>
            <a:pPr algn="ctr"/>
            <a:r>
              <a:rPr lang="en-GB" sz="1400" i="1" dirty="0" smtClean="0">
                <a:solidFill>
                  <a:srgbClr val="FFC000"/>
                </a:solidFill>
              </a:rPr>
              <a:t>Crops</a:t>
            </a:r>
          </a:p>
          <a:p>
            <a:pPr algn="ctr"/>
            <a:r>
              <a:rPr lang="en-GB" sz="1400" i="1" dirty="0" smtClean="0"/>
              <a:t>Artificial surfaces</a:t>
            </a:r>
            <a:endParaRPr lang="en-GB" sz="1400" i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333" y="4811404"/>
            <a:ext cx="1215658" cy="12033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14665"/>
          <a:stretch>
            <a:fillRect/>
          </a:stretch>
        </p:blipFill>
        <p:spPr bwMode="auto">
          <a:xfrm>
            <a:off x="2297197" y="1448154"/>
            <a:ext cx="4017010" cy="158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B65B81-E679-774A-8BD0-334FBA13152D}"/>
              </a:ext>
            </a:extLst>
          </p:cNvPr>
          <p:cNvSpPr/>
          <p:nvPr/>
        </p:nvSpPr>
        <p:spPr>
          <a:xfrm>
            <a:off x="1" y="0"/>
            <a:ext cx="1902372" cy="346841"/>
          </a:xfrm>
          <a:custGeom>
            <a:avLst/>
            <a:gdLst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3677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  <a:gd name="connsiteX0" fmla="*/ 0 w 7367752"/>
              <a:gd name="connsiteY0" fmla="*/ 0 h 693683"/>
              <a:gd name="connsiteX1" fmla="*/ 7367752 w 7367752"/>
              <a:gd name="connsiteY1" fmla="*/ 0 h 693683"/>
              <a:gd name="connsiteX2" fmla="*/ 7062952 w 7367752"/>
              <a:gd name="connsiteY2" fmla="*/ 693683 h 693683"/>
              <a:gd name="connsiteX3" fmla="*/ 0 w 7367752"/>
              <a:gd name="connsiteY3" fmla="*/ 693683 h 693683"/>
              <a:gd name="connsiteX4" fmla="*/ 0 w 7367752"/>
              <a:gd name="connsiteY4" fmla="*/ 0 h 69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752" h="693683">
                <a:moveTo>
                  <a:pt x="0" y="0"/>
                </a:moveTo>
                <a:lnTo>
                  <a:pt x="7367752" y="0"/>
                </a:lnTo>
                <a:lnTo>
                  <a:pt x="7062952" y="693683"/>
                </a:lnTo>
                <a:lnTo>
                  <a:pt x="0" y="693683"/>
                </a:lnTo>
                <a:lnTo>
                  <a:pt x="0" y="0"/>
                </a:lnTo>
                <a:close/>
              </a:path>
            </a:pathLst>
          </a:custGeom>
          <a:solidFill>
            <a:srgbClr val="299B3B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768DE2-6B64-374A-BD87-F163108C19E6}"/>
              </a:ext>
            </a:extLst>
          </p:cNvPr>
          <p:cNvSpPr txBox="1"/>
          <p:nvPr/>
        </p:nvSpPr>
        <p:spPr>
          <a:xfrm>
            <a:off x="-620110" y="1250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23BEF1D1-EC4A-994E-8EF8-53DED3BA58F5}"/>
              </a:ext>
            </a:extLst>
          </p:cNvPr>
          <p:cNvSpPr txBox="1">
            <a:spLocks/>
          </p:cNvSpPr>
          <p:nvPr/>
        </p:nvSpPr>
        <p:spPr>
          <a:xfrm>
            <a:off x="2085253" y="-2135"/>
            <a:ext cx="35027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299B3B"/>
                </a:solidFill>
              </a:rPr>
              <a:t>Conclusions</a:t>
            </a:r>
            <a:endParaRPr lang="en-US" sz="3200" dirty="0">
              <a:solidFill>
                <a:srgbClr val="299B3B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2328" y="651662"/>
            <a:ext cx="8645836" cy="1200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/>
          <a:p>
            <a:pPr marL="1397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2F2F26"/>
                </a:solidFill>
              </a:rPr>
              <a:t> 3 indicators (Carbon, Nitrate and Biodiversity) </a:t>
            </a:r>
            <a:r>
              <a:rPr lang="en-US" sz="2200" dirty="0" err="1" smtClean="0">
                <a:solidFill>
                  <a:srgbClr val="2F2F26"/>
                </a:solidFill>
              </a:rPr>
              <a:t>adressing</a:t>
            </a:r>
            <a:r>
              <a:rPr lang="en-US" sz="2200" dirty="0" smtClean="0">
                <a:solidFill>
                  <a:srgbClr val="2F2F26"/>
                </a:solidFill>
              </a:rPr>
              <a:t> 3 categories of environmental issues/ecosystem services calculated at pixel plot/landscape levels  (related to </a:t>
            </a:r>
            <a:r>
              <a:rPr lang="en-US" sz="2200" dirty="0" smtClean="0">
                <a:solidFill>
                  <a:srgbClr val="2F2F26"/>
                </a:solidFill>
                <a:sym typeface="Wingdings" pitchFamily="2" charset="2"/>
              </a:rPr>
              <a:t> </a:t>
            </a:r>
            <a:r>
              <a:rPr lang="en-US" sz="2200" dirty="0" smtClean="0">
                <a:solidFill>
                  <a:srgbClr val="2F2F26"/>
                </a:solidFill>
              </a:rPr>
              <a:t>impact indicator I11, I15, I 16, I19),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2328" y="2566144"/>
            <a:ext cx="8651171" cy="8617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/>
          <a:p>
            <a:pPr marL="139700" algn="just">
              <a:buFont typeface="Wingdings" pitchFamily="2" charset="2"/>
              <a:buChar char="Ø"/>
            </a:pPr>
            <a:r>
              <a:rPr lang="fr-FR" sz="2200" dirty="0" smtClean="0">
                <a:solidFill>
                  <a:srgbClr val="92D050"/>
                </a:solidFill>
              </a:rPr>
              <a:t> TIER 1 </a:t>
            </a:r>
            <a:r>
              <a:rPr lang="fr-FR" sz="2200" dirty="0" err="1" smtClean="0">
                <a:solidFill>
                  <a:srgbClr val="92D050"/>
                </a:solidFill>
              </a:rPr>
              <a:t>could</a:t>
            </a:r>
            <a:r>
              <a:rPr lang="fr-FR" sz="2200" dirty="0" smtClean="0">
                <a:solidFill>
                  <a:srgbClr val="92D050"/>
                </a:solidFill>
              </a:rPr>
              <a:t> </a:t>
            </a:r>
            <a:r>
              <a:rPr lang="fr-FR" sz="2200" dirty="0" err="1" smtClean="0">
                <a:solidFill>
                  <a:srgbClr val="92D050"/>
                </a:solidFill>
              </a:rPr>
              <a:t>easily</a:t>
            </a:r>
            <a:r>
              <a:rPr lang="fr-FR" sz="2200" dirty="0" smtClean="0">
                <a:solidFill>
                  <a:srgbClr val="92D050"/>
                </a:solidFill>
              </a:rPr>
              <a:t> </a:t>
            </a:r>
            <a:r>
              <a:rPr lang="fr-FR" sz="2200" dirty="0" err="1" smtClean="0">
                <a:solidFill>
                  <a:srgbClr val="92D050"/>
                </a:solidFill>
              </a:rPr>
              <a:t>be</a:t>
            </a:r>
            <a:r>
              <a:rPr lang="fr-FR" sz="2200" dirty="0" smtClean="0">
                <a:solidFill>
                  <a:srgbClr val="92D050"/>
                </a:solidFill>
              </a:rPr>
              <a:t> </a:t>
            </a:r>
            <a:r>
              <a:rPr lang="fr-FR" sz="2200" dirty="0" err="1" smtClean="0">
                <a:solidFill>
                  <a:srgbClr val="92D050"/>
                </a:solidFill>
              </a:rPr>
              <a:t>implemented</a:t>
            </a:r>
            <a:r>
              <a:rPr lang="fr-FR" sz="2200" dirty="0" smtClean="0">
                <a:solidFill>
                  <a:srgbClr val="92D050"/>
                </a:solidFill>
              </a:rPr>
              <a:t> </a:t>
            </a:r>
            <a:r>
              <a:rPr lang="fr-FR" sz="2200" dirty="0" err="1" smtClean="0">
                <a:solidFill>
                  <a:srgbClr val="92D050"/>
                </a:solidFill>
              </a:rPr>
              <a:t>everywhere</a:t>
            </a:r>
            <a:r>
              <a:rPr lang="fr-FR" sz="2200" dirty="0" smtClean="0">
                <a:solidFill>
                  <a:srgbClr val="92D050"/>
                </a:solidFill>
              </a:rPr>
              <a:t> </a:t>
            </a:r>
            <a:r>
              <a:rPr lang="fr-FR" sz="2200" dirty="0" err="1" smtClean="0">
                <a:solidFill>
                  <a:srgbClr val="92D050"/>
                </a:solidFill>
              </a:rPr>
              <a:t>thanks</a:t>
            </a:r>
            <a:r>
              <a:rPr lang="fr-FR" sz="2200" dirty="0" smtClean="0">
                <a:solidFill>
                  <a:srgbClr val="92D050"/>
                </a:solidFill>
              </a:rPr>
              <a:t> to the IACS data + the </a:t>
            </a:r>
            <a:r>
              <a:rPr lang="fr-FR" sz="2200" dirty="0" err="1" smtClean="0">
                <a:solidFill>
                  <a:srgbClr val="92D050"/>
                </a:solidFill>
              </a:rPr>
              <a:t>Sentinel</a:t>
            </a:r>
            <a:r>
              <a:rPr lang="fr-FR" sz="2200" dirty="0" smtClean="0">
                <a:solidFill>
                  <a:srgbClr val="92D050"/>
                </a:solidFill>
              </a:rPr>
              <a:t> data. </a:t>
            </a:r>
            <a:r>
              <a:rPr lang="fr-FR" sz="2200" dirty="0" err="1" smtClean="0">
                <a:solidFill>
                  <a:srgbClr val="92D050"/>
                </a:solidFill>
              </a:rPr>
              <a:t>Operationnal</a:t>
            </a:r>
            <a:r>
              <a:rPr lang="fr-FR" sz="2200" dirty="0" smtClean="0">
                <a:solidFill>
                  <a:srgbClr val="92D050"/>
                </a:solidFill>
              </a:rPr>
              <a:t> </a:t>
            </a:r>
            <a:r>
              <a:rPr lang="fr-FR" sz="2200" dirty="0" err="1" smtClean="0">
                <a:solidFill>
                  <a:srgbClr val="92D050"/>
                </a:solidFill>
              </a:rPr>
              <a:t>tool</a:t>
            </a:r>
            <a:r>
              <a:rPr lang="fr-FR" sz="2200" dirty="0" smtClean="0">
                <a:solidFill>
                  <a:srgbClr val="92D050"/>
                </a:solidFill>
              </a:rPr>
              <a:t>  </a:t>
            </a:r>
            <a:r>
              <a:rPr lang="fr-FR" sz="2200" dirty="0" smtClean="0">
                <a:solidFill>
                  <a:srgbClr val="92D050"/>
                </a:solidFill>
                <a:sym typeface="Wingdings" pitchFamily="2" charset="2"/>
              </a:rPr>
              <a:t> </a:t>
            </a:r>
            <a:r>
              <a:rPr lang="fr-FR" sz="2200" dirty="0" err="1" smtClean="0">
                <a:solidFill>
                  <a:srgbClr val="92D050"/>
                </a:solidFill>
                <a:sym typeface="Wingdings" pitchFamily="2" charset="2"/>
              </a:rPr>
              <a:t>core</a:t>
            </a:r>
            <a:r>
              <a:rPr lang="fr-FR" sz="2200" dirty="0" smtClean="0">
                <a:solidFill>
                  <a:srgbClr val="92D050"/>
                </a:solidFill>
                <a:sym typeface="Wingdings" pitchFamily="2" charset="2"/>
              </a:rPr>
              <a:t> service </a:t>
            </a:r>
            <a:r>
              <a:rPr lang="fr-FR" sz="2200" dirty="0" err="1" smtClean="0">
                <a:solidFill>
                  <a:srgbClr val="92D050"/>
                </a:solidFill>
                <a:sym typeface="Wingdings" pitchFamily="2" charset="2"/>
              </a:rPr>
              <a:t>at</a:t>
            </a:r>
            <a:r>
              <a:rPr lang="fr-FR" sz="2200" dirty="0" smtClean="0">
                <a:solidFill>
                  <a:srgbClr val="92D050"/>
                </a:solidFill>
                <a:sym typeface="Wingdings" pitchFamily="2" charset="2"/>
              </a:rPr>
              <a:t> short </a:t>
            </a:r>
            <a:r>
              <a:rPr lang="fr-FR" sz="2200" dirty="0" err="1" smtClean="0">
                <a:solidFill>
                  <a:srgbClr val="92D050"/>
                </a:solidFill>
                <a:sym typeface="Wingdings" pitchFamily="2" charset="2"/>
              </a:rPr>
              <a:t>term</a:t>
            </a:r>
            <a:r>
              <a:rPr lang="fr-FR" sz="2200" dirty="0" smtClean="0">
                <a:solidFill>
                  <a:srgbClr val="92D050"/>
                </a:solidFill>
                <a:sym typeface="Wingdings" pitchFamily="2" charset="2"/>
              </a:rPr>
              <a:t>,</a:t>
            </a:r>
            <a:endParaRPr lang="fr-FR" sz="2200" dirty="0" smtClean="0">
              <a:solidFill>
                <a:srgbClr val="92D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2328" y="4610170"/>
            <a:ext cx="8651171" cy="1200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/>
          <a:p>
            <a:pPr marL="139700" algn="just">
              <a:buFont typeface="Wingdings" pitchFamily="2" charset="2"/>
              <a:buChar char="Ø"/>
            </a:pPr>
            <a:r>
              <a:rPr lang="fr-FR" sz="2200" dirty="0" smtClean="0">
                <a:solidFill>
                  <a:srgbClr val="FF7C80"/>
                </a:solidFill>
              </a:rPr>
              <a:t> TIER 3 (model) </a:t>
            </a:r>
            <a:r>
              <a:rPr lang="fr-FR" sz="2200" dirty="0" err="1" smtClean="0">
                <a:solidFill>
                  <a:srgbClr val="FF7C80"/>
                </a:solidFill>
              </a:rPr>
              <a:t>offers</a:t>
            </a:r>
            <a:r>
              <a:rPr lang="fr-FR" sz="2200" dirty="0" smtClean="0">
                <a:solidFill>
                  <a:srgbClr val="FF7C80"/>
                </a:solidFill>
              </a:rPr>
              <a:t> </a:t>
            </a:r>
            <a:r>
              <a:rPr lang="fr-FR" sz="2200" dirty="0" err="1">
                <a:solidFill>
                  <a:srgbClr val="FF7C80"/>
                </a:solidFill>
              </a:rPr>
              <a:t>higher</a:t>
            </a:r>
            <a:r>
              <a:rPr lang="fr-FR" sz="2200" dirty="0">
                <a:solidFill>
                  <a:srgbClr val="FF7C80"/>
                </a:solidFill>
              </a:rPr>
              <a:t> </a:t>
            </a:r>
            <a:r>
              <a:rPr lang="fr-FR" sz="2200" dirty="0" err="1">
                <a:solidFill>
                  <a:srgbClr val="FF7C80"/>
                </a:solidFill>
              </a:rPr>
              <a:t>levels</a:t>
            </a:r>
            <a:r>
              <a:rPr lang="fr-FR" sz="2200" dirty="0">
                <a:solidFill>
                  <a:srgbClr val="FF7C80"/>
                </a:solidFill>
              </a:rPr>
              <a:t> of </a:t>
            </a:r>
            <a:r>
              <a:rPr lang="fr-FR" sz="2200" dirty="0" err="1" smtClean="0">
                <a:solidFill>
                  <a:srgbClr val="FF7C80"/>
                </a:solidFill>
              </a:rPr>
              <a:t>accuracy</a:t>
            </a:r>
            <a:r>
              <a:rPr lang="fr-FR" sz="2200" dirty="0" smtClean="0">
                <a:solidFill>
                  <a:srgbClr val="FF7C80"/>
                </a:solidFill>
              </a:rPr>
              <a:t>, more </a:t>
            </a:r>
            <a:r>
              <a:rPr lang="fr-FR" sz="2200" dirty="0" err="1" smtClean="0">
                <a:solidFill>
                  <a:srgbClr val="FF7C80"/>
                </a:solidFill>
              </a:rPr>
              <a:t>indicators</a:t>
            </a:r>
            <a:r>
              <a:rPr lang="fr-FR" sz="2200" dirty="0" smtClean="0">
                <a:solidFill>
                  <a:srgbClr val="FF7C80"/>
                </a:solidFill>
              </a:rPr>
              <a:t> (</a:t>
            </a:r>
            <a:r>
              <a:rPr lang="fr-FR" sz="2200" dirty="0" err="1" smtClean="0">
                <a:solidFill>
                  <a:srgbClr val="FF7C80"/>
                </a:solidFill>
              </a:rPr>
              <a:t>yield</a:t>
            </a:r>
            <a:r>
              <a:rPr lang="fr-FR" sz="2200" dirty="0" smtClean="0">
                <a:solidFill>
                  <a:srgbClr val="FF7C80"/>
                </a:solidFill>
              </a:rPr>
              <a:t>, ETR) but </a:t>
            </a:r>
            <a:r>
              <a:rPr lang="fr-FR" sz="2200" dirty="0" err="1" smtClean="0">
                <a:solidFill>
                  <a:srgbClr val="FF7C80"/>
                </a:solidFill>
              </a:rPr>
              <a:t>needs</a:t>
            </a:r>
            <a:r>
              <a:rPr lang="fr-FR" sz="2200" dirty="0" smtClean="0">
                <a:solidFill>
                  <a:srgbClr val="FF7C80"/>
                </a:solidFill>
              </a:rPr>
              <a:t> </a:t>
            </a:r>
            <a:r>
              <a:rPr lang="fr-FR" sz="2200" dirty="0" err="1" smtClean="0">
                <a:solidFill>
                  <a:srgbClr val="FF7C80"/>
                </a:solidFill>
              </a:rPr>
              <a:t>additional</a:t>
            </a:r>
            <a:r>
              <a:rPr lang="fr-FR" sz="2200" dirty="0" smtClean="0">
                <a:solidFill>
                  <a:srgbClr val="FF7C80"/>
                </a:solidFill>
              </a:rPr>
              <a:t> data (FMIS, </a:t>
            </a:r>
            <a:r>
              <a:rPr lang="fr-FR" sz="2200" dirty="0" err="1" smtClean="0">
                <a:solidFill>
                  <a:srgbClr val="FF7C80"/>
                </a:solidFill>
              </a:rPr>
              <a:t>pedoclimatic</a:t>
            </a:r>
            <a:r>
              <a:rPr lang="fr-FR" sz="2200" dirty="0" smtClean="0">
                <a:solidFill>
                  <a:srgbClr val="FF7C80"/>
                </a:solidFill>
              </a:rPr>
              <a:t> data) </a:t>
            </a:r>
            <a:r>
              <a:rPr lang="fr-FR" sz="2200" dirty="0" smtClean="0">
                <a:solidFill>
                  <a:srgbClr val="FF7C80"/>
                </a:solidFill>
                <a:sym typeface="Wingdings" pitchFamily="2" charset="2"/>
              </a:rPr>
              <a:t> </a:t>
            </a:r>
            <a:r>
              <a:rPr lang="fr-FR" sz="2200" dirty="0" err="1" smtClean="0">
                <a:solidFill>
                  <a:srgbClr val="FF7C80"/>
                </a:solidFill>
                <a:sym typeface="Wingdings" pitchFamily="2" charset="2"/>
              </a:rPr>
              <a:t>still</a:t>
            </a:r>
            <a:r>
              <a:rPr lang="fr-FR" sz="2200" dirty="0" smtClean="0">
                <a:solidFill>
                  <a:srgbClr val="FF7C80"/>
                </a:solidFill>
                <a:sym typeface="Wingdings" pitchFamily="2" charset="2"/>
              </a:rPr>
              <a:t> </a:t>
            </a:r>
            <a:r>
              <a:rPr lang="fr-FR" sz="2200" dirty="0" err="1" smtClean="0">
                <a:solidFill>
                  <a:srgbClr val="FF7C80"/>
                </a:solidFill>
                <a:sym typeface="Wingdings" pitchFamily="2" charset="2"/>
              </a:rPr>
              <a:t>requires</a:t>
            </a:r>
            <a:r>
              <a:rPr lang="fr-FR" sz="2200" dirty="0" smtClean="0">
                <a:solidFill>
                  <a:srgbClr val="FF7C80"/>
                </a:solidFill>
                <a:sym typeface="Wingdings" pitchFamily="2" charset="2"/>
              </a:rPr>
              <a:t> </a:t>
            </a:r>
            <a:r>
              <a:rPr lang="fr-FR" sz="2200" dirty="0" err="1" smtClean="0">
                <a:solidFill>
                  <a:srgbClr val="FF7C80"/>
                </a:solidFill>
                <a:sym typeface="Wingdings" pitchFamily="2" charset="2"/>
              </a:rPr>
              <a:t>some</a:t>
            </a:r>
            <a:r>
              <a:rPr lang="fr-FR" sz="2200" dirty="0" smtClean="0">
                <a:solidFill>
                  <a:srgbClr val="FF7C80"/>
                </a:solidFill>
                <a:sym typeface="Wingdings" pitchFamily="2" charset="2"/>
              </a:rPr>
              <a:t> </a:t>
            </a:r>
            <a:r>
              <a:rPr lang="fr-FR" sz="2200" dirty="0" err="1" smtClean="0">
                <a:solidFill>
                  <a:srgbClr val="FF7C80"/>
                </a:solidFill>
                <a:sym typeface="Wingdings" pitchFamily="2" charset="2"/>
              </a:rPr>
              <a:t>research</a:t>
            </a:r>
            <a:r>
              <a:rPr lang="fr-FR" sz="2200" dirty="0" smtClean="0">
                <a:solidFill>
                  <a:srgbClr val="FF7C80"/>
                </a:solidFill>
                <a:sym typeface="Wingdings" pitchFamily="2" charset="2"/>
              </a:rPr>
              <a:t> (</a:t>
            </a:r>
            <a:r>
              <a:rPr lang="fr-FR" sz="2200" dirty="0" err="1" smtClean="0">
                <a:solidFill>
                  <a:srgbClr val="FF7C80"/>
                </a:solidFill>
                <a:sym typeface="Wingdings" pitchFamily="2" charset="2"/>
              </a:rPr>
              <a:t>parametrise</a:t>
            </a:r>
            <a:r>
              <a:rPr lang="fr-FR" sz="2200" dirty="0" smtClean="0">
                <a:solidFill>
                  <a:srgbClr val="FF7C80"/>
                </a:solidFill>
                <a:sym typeface="Wingdings" pitchFamily="2" charset="2"/>
              </a:rPr>
              <a:t> new </a:t>
            </a:r>
            <a:r>
              <a:rPr lang="fr-FR" sz="2200" dirty="0" err="1" smtClean="0">
                <a:solidFill>
                  <a:srgbClr val="FF7C80"/>
                </a:solidFill>
                <a:sym typeface="Wingdings" pitchFamily="2" charset="2"/>
              </a:rPr>
              <a:t>crops</a:t>
            </a:r>
            <a:r>
              <a:rPr lang="fr-FR" sz="2200" dirty="0" smtClean="0">
                <a:solidFill>
                  <a:srgbClr val="FF7C80"/>
                </a:solidFill>
                <a:sym typeface="Wingdings" pitchFamily="2" charset="2"/>
              </a:rPr>
              <a:t>, analyse </a:t>
            </a:r>
            <a:r>
              <a:rPr lang="fr-FR" sz="2200" dirty="0" err="1" smtClean="0">
                <a:solidFill>
                  <a:srgbClr val="FF7C80"/>
                </a:solidFill>
                <a:sym typeface="Wingdings" pitchFamily="2" charset="2"/>
              </a:rPr>
              <a:t>transposability</a:t>
            </a:r>
            <a:r>
              <a:rPr lang="fr-FR" sz="2200" dirty="0" smtClean="0">
                <a:solidFill>
                  <a:srgbClr val="FF7C80"/>
                </a:solidFill>
                <a:sym typeface="Wingdings" pitchFamily="2" charset="2"/>
              </a:rPr>
              <a:t>…),</a:t>
            </a:r>
            <a:endParaRPr lang="fr-FR" sz="2200" dirty="0" smtClean="0">
              <a:solidFill>
                <a:srgbClr val="FF7C80"/>
              </a:solidFill>
            </a:endParaRP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0ED8AE2-1441-B047-9293-18A02C616D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02328" y="3462968"/>
            <a:ext cx="8651171" cy="1200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/>
          <a:p>
            <a:pPr marL="139700" algn="just">
              <a:buFont typeface="Wingdings" pitchFamily="2" charset="2"/>
              <a:buChar char="Ø"/>
            </a:pP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TIER 2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still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under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development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&amp;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requires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access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to the FMIS 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calculated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at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the state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level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? 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will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fr-FR" sz="2200" dirty="0" err="1" smtClean="0">
                <a:solidFill>
                  <a:srgbClr val="FFC000"/>
                </a:solidFill>
                <a:sym typeface="Wingdings" pitchFamily="2" charset="2"/>
              </a:rPr>
              <a:t>depend</a:t>
            </a:r>
            <a:r>
              <a:rPr lang="fr-FR" sz="2200" dirty="0" smtClean="0">
                <a:solidFill>
                  <a:srgbClr val="FFC000"/>
                </a:solidFill>
                <a:sym typeface="Wingdings" pitchFamily="2" charset="2"/>
              </a:rPr>
              <a:t> on the objectives/efforts of the MS,</a:t>
            </a:r>
            <a:endParaRPr lang="fr-FR" sz="2200" dirty="0" smtClean="0">
              <a:solidFill>
                <a:srgbClr val="FFC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2328" y="1995900"/>
            <a:ext cx="8645836" cy="5231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/>
          <a:p>
            <a:pPr marL="139700" algn="just">
              <a:buFont typeface="Wingdings" pitchFamily="2" charset="2"/>
              <a:buChar char="Ø"/>
            </a:pPr>
            <a:r>
              <a:rPr lang="en-GB" sz="2200" dirty="0" smtClean="0">
                <a:solidFill>
                  <a:srgbClr val="2F2F26"/>
                </a:solidFill>
              </a:rPr>
              <a:t> They are based on Sen4Cap standards &amp; </a:t>
            </a:r>
            <a:r>
              <a:rPr lang="en-GB" sz="2200" dirty="0" err="1" smtClean="0">
                <a:solidFill>
                  <a:srgbClr val="2F2F26"/>
                </a:solidFill>
              </a:rPr>
              <a:t>developped</a:t>
            </a:r>
            <a:r>
              <a:rPr lang="en-GB" sz="2200" dirty="0" smtClean="0">
                <a:solidFill>
                  <a:srgbClr val="2F2F26"/>
                </a:solidFill>
              </a:rPr>
              <a:t>  in open source,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2648" y="5893960"/>
            <a:ext cx="8651171" cy="8617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spAutoFit/>
          </a:bodyPr>
          <a:lstStyle/>
          <a:p>
            <a:pPr marL="139700" algn="just">
              <a:buFont typeface="Wingdings" pitchFamily="2" charset="2"/>
              <a:buChar char="Ø"/>
            </a:pPr>
            <a:r>
              <a:rPr lang="fr-FR" sz="2200" dirty="0" smtClean="0">
                <a:solidFill>
                  <a:srgbClr val="2F2F26"/>
                </a:solidFill>
              </a:rPr>
              <a:t> In the future, </a:t>
            </a:r>
            <a:r>
              <a:rPr lang="fr-FR" sz="2200" dirty="0" err="1" smtClean="0">
                <a:solidFill>
                  <a:srgbClr val="2F2F26"/>
                </a:solidFill>
              </a:rPr>
              <a:t>AgriCarbon</a:t>
            </a:r>
            <a:r>
              <a:rPr lang="fr-FR" sz="2200" dirty="0" smtClean="0">
                <a:solidFill>
                  <a:srgbClr val="2F2F26"/>
                </a:solidFill>
              </a:rPr>
              <a:t>-EO </a:t>
            </a:r>
            <a:r>
              <a:rPr lang="fr-FR" sz="2200" dirty="0" err="1" smtClean="0">
                <a:solidFill>
                  <a:srgbClr val="2F2F26"/>
                </a:solidFill>
              </a:rPr>
              <a:t>could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be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used</a:t>
            </a:r>
            <a:r>
              <a:rPr lang="fr-FR" sz="2200" dirty="0" smtClean="0">
                <a:solidFill>
                  <a:srgbClr val="2F2F26"/>
                </a:solidFill>
              </a:rPr>
              <a:t> as a </a:t>
            </a:r>
            <a:r>
              <a:rPr lang="fr-FR" sz="2200" dirty="0" err="1" smtClean="0">
                <a:solidFill>
                  <a:srgbClr val="2F2F26"/>
                </a:solidFill>
              </a:rPr>
              <a:t>generic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toolbox</a:t>
            </a:r>
            <a:r>
              <a:rPr lang="fr-FR" sz="2200" dirty="0" smtClean="0">
                <a:solidFill>
                  <a:srgbClr val="2F2F26"/>
                </a:solidFill>
              </a:rPr>
              <a:t> to </a:t>
            </a:r>
            <a:r>
              <a:rPr lang="fr-FR" sz="2200" dirty="0" err="1" smtClean="0">
                <a:solidFill>
                  <a:srgbClr val="2F2F26"/>
                </a:solidFill>
              </a:rPr>
              <a:t>calculate</a:t>
            </a:r>
            <a:r>
              <a:rPr lang="fr-FR" sz="2200" dirty="0" smtClean="0">
                <a:solidFill>
                  <a:srgbClr val="2F2F26"/>
                </a:solidFill>
              </a:rPr>
              <a:t> C &amp; N </a:t>
            </a:r>
            <a:r>
              <a:rPr lang="fr-FR" sz="2200" dirty="0" err="1" smtClean="0">
                <a:solidFill>
                  <a:srgbClr val="2F2F26"/>
                </a:solidFill>
              </a:rPr>
              <a:t>indicators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from</a:t>
            </a:r>
            <a:r>
              <a:rPr lang="fr-FR" sz="2200" dirty="0" smtClean="0">
                <a:solidFill>
                  <a:srgbClr val="2F2F26"/>
                </a:solidFill>
              </a:rPr>
              <a:t> TIER 1 to </a:t>
            </a:r>
            <a:r>
              <a:rPr lang="fr-FR" sz="2200" dirty="0" smtClean="0">
                <a:solidFill>
                  <a:srgbClr val="2F2F26"/>
                </a:solidFill>
              </a:rPr>
              <a:t>3 in a </a:t>
            </a:r>
            <a:r>
              <a:rPr lang="fr-FR" sz="2200" dirty="0" err="1" smtClean="0">
                <a:solidFill>
                  <a:srgbClr val="2F2F26"/>
                </a:solidFill>
              </a:rPr>
              <a:t>nested</a:t>
            </a:r>
            <a:r>
              <a:rPr lang="fr-FR" sz="2200" dirty="0" smtClean="0">
                <a:solidFill>
                  <a:srgbClr val="2F2F26"/>
                </a:solidFill>
              </a:rPr>
              <a:t> </a:t>
            </a:r>
            <a:r>
              <a:rPr lang="fr-FR" sz="2200" dirty="0" err="1" smtClean="0">
                <a:solidFill>
                  <a:srgbClr val="2F2F26"/>
                </a:solidFill>
              </a:rPr>
              <a:t>approach</a:t>
            </a:r>
            <a:r>
              <a:rPr lang="fr-FR" sz="2200" dirty="0" smtClean="0">
                <a:solidFill>
                  <a:srgbClr val="2F2F26"/>
                </a:solidFill>
              </a:rPr>
              <a:t>.</a:t>
            </a:r>
            <a:endParaRPr lang="fr-FR" sz="2200" dirty="0" smtClean="0">
              <a:solidFill>
                <a:srgbClr val="2F2F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8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FF8976-D428-E644-A68A-9C5D111B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0676"/>
            <a:ext cx="9143999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THANKS for Your attention !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xmlns="" id="{66766CE0-1B02-3448-AF3E-690F9C5EC26B}"/>
              </a:ext>
            </a:extLst>
          </p:cNvPr>
          <p:cNvGrpSpPr/>
          <p:nvPr/>
        </p:nvGrpSpPr>
        <p:grpSpPr>
          <a:xfrm>
            <a:off x="2210857" y="5814480"/>
            <a:ext cx="4749869" cy="524314"/>
            <a:chOff x="4452361" y="5979673"/>
            <a:chExt cx="4318063" cy="524314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5A5FCBA5-61BC-D041-BA46-72ADFCF24059}"/>
                </a:ext>
              </a:extLst>
            </p:cNvPr>
            <p:cNvSpPr/>
            <p:nvPr/>
          </p:nvSpPr>
          <p:spPr>
            <a:xfrm>
              <a:off x="4452361" y="5979673"/>
              <a:ext cx="4318063" cy="50097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xmlns="" id="{EF511BDD-5F0F-6C4B-A31E-1406E874A200}"/>
                </a:ext>
              </a:extLst>
            </p:cNvPr>
            <p:cNvSpPr txBox="1">
              <a:spLocks/>
            </p:cNvSpPr>
            <p:nvPr/>
          </p:nvSpPr>
          <p:spPr>
            <a:xfrm>
              <a:off x="5046366" y="6003011"/>
              <a:ext cx="3658559" cy="500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1000" dirty="0">
                  <a:solidFill>
                    <a:prstClr val="white"/>
                  </a:solidFill>
                </a:rPr>
                <a:t>This project has received funding from the </a:t>
              </a:r>
              <a:r>
                <a:rPr lang="en-US" sz="1000" dirty="0" err="1">
                  <a:solidFill>
                    <a:prstClr val="white"/>
                  </a:solidFill>
                </a:rPr>
                <a:t>european</a:t>
              </a:r>
              <a:r>
                <a:rPr lang="en-US" sz="1000" dirty="0">
                  <a:solidFill>
                    <a:prstClr val="white"/>
                  </a:solidFill>
                </a:rPr>
                <a:t> union’s horizon 2020 research and innovation </a:t>
              </a:r>
              <a:r>
                <a:rPr lang="en-US" sz="1000" dirty="0" err="1">
                  <a:solidFill>
                    <a:prstClr val="white"/>
                  </a:solidFill>
                </a:rPr>
                <a:t>programme</a:t>
              </a:r>
              <a:r>
                <a:rPr lang="en-US" sz="1000" dirty="0">
                  <a:solidFill>
                    <a:prstClr val="white"/>
                  </a:solidFill>
                </a:rPr>
                <a:t> under grant agreement no. 842009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A2686D58-058E-0846-A432-A9932E1D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3966" y="6083741"/>
              <a:ext cx="463258" cy="333907"/>
            </a:xfrm>
            <a:prstGeom prst="rect">
              <a:avLst/>
            </a:prstGeom>
          </p:spPr>
        </p:pic>
      </p:grpSp>
      <p:grpSp>
        <p:nvGrpSpPr>
          <p:cNvPr id="9" name="Group 1">
            <a:extLst>
              <a:ext uri="{FF2B5EF4-FFF2-40B4-BE49-F238E27FC236}">
                <a16:creationId xmlns:a16="http://schemas.microsoft.com/office/drawing/2014/main" xmlns="" id="{F7E330AC-2A9D-C446-8542-DB401C09752B}"/>
              </a:ext>
            </a:extLst>
          </p:cNvPr>
          <p:cNvGrpSpPr/>
          <p:nvPr/>
        </p:nvGrpSpPr>
        <p:grpSpPr>
          <a:xfrm>
            <a:off x="1734598" y="2547300"/>
            <a:ext cx="5501390" cy="2825645"/>
            <a:chOff x="1734598" y="2547300"/>
            <a:chExt cx="5501390" cy="282564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E09FAF8D-5C6D-654C-8605-C6198F183730}"/>
                </a:ext>
              </a:extLst>
            </p:cNvPr>
            <p:cNvSpPr/>
            <p:nvPr/>
          </p:nvSpPr>
          <p:spPr>
            <a:xfrm>
              <a:off x="1734598" y="2547300"/>
              <a:ext cx="5501390" cy="2825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A picture containing sitting, black, white, sign&#10;&#10;Description automatically generated">
              <a:extLst>
                <a:ext uri="{FF2B5EF4-FFF2-40B4-BE49-F238E27FC236}">
                  <a16:creationId xmlns:a16="http://schemas.microsoft.com/office/drawing/2014/main" xmlns="" id="{E32AFD0A-E55E-814D-8A45-AE1C4B3B2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414" y="3287600"/>
              <a:ext cx="863081" cy="2342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0DFAEA1-866A-1F4A-BC4A-DD03B00E7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4305" y="4888254"/>
              <a:ext cx="441909" cy="1989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DD07841-F592-9C40-8E07-F804D94F2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870" y="4167596"/>
              <a:ext cx="447831" cy="4756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9A77D66-85E2-174D-B115-457B896DA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772" y="3738727"/>
              <a:ext cx="463756" cy="26500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339CC01-8CA8-3741-B4FB-8EE6E722A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7066" y="3208423"/>
              <a:ext cx="919591" cy="3385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50ED67FC-CE90-1841-AE5F-305B6191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868" y="4218218"/>
              <a:ext cx="583868" cy="31857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3EF5A7A4-8929-5E44-949D-B41C6B503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0273" y="3316355"/>
              <a:ext cx="1082258" cy="19566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E0A887A6-FA7D-0640-9588-6ED9FF973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6119" y="3684662"/>
              <a:ext cx="323454" cy="3385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374CEAEA-A3F6-5D44-AD2A-EFCF38C68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6062" y="3276999"/>
              <a:ext cx="756080" cy="255468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xmlns="" id="{4BC9E171-274E-1745-8C3B-96972511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3795514" y="3588982"/>
              <a:ext cx="1223499" cy="48345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9FE6A90D-B5CF-BF49-B005-E8805474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8182" y="3735931"/>
              <a:ext cx="710604" cy="25769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66BE772B-7FDC-854F-B3F1-87387EA1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7687" y="3775258"/>
              <a:ext cx="948170" cy="1790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F3C90F34-FEBB-5446-AE56-828847891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8155" y="4829713"/>
              <a:ext cx="896879" cy="313196"/>
            </a:xfrm>
            <a:prstGeom prst="rect">
              <a:avLst/>
            </a:prstGeom>
          </p:spPr>
        </p:pic>
        <p:pic>
          <p:nvPicPr>
            <p:cNvPr id="54" name="Picture 53" descr="A picture containing clock, dark, room&#10;&#10;Description automatically generated">
              <a:extLst>
                <a:ext uri="{FF2B5EF4-FFF2-40B4-BE49-F238E27FC236}">
                  <a16:creationId xmlns:a16="http://schemas.microsoft.com/office/drawing/2014/main" xmlns="" id="{A291EAAE-7781-4448-8D14-A35F58CB6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843" y="4833113"/>
              <a:ext cx="1563338" cy="29963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3B5FCDEA-781E-6D49-8108-BBCADF11C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4028" y="2725262"/>
              <a:ext cx="999456" cy="29808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D7F0A673-97E8-E84B-9DEC-7AC6E7CCB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8610" y="4867107"/>
              <a:ext cx="688504" cy="220135"/>
            </a:xfrm>
            <a:prstGeom prst="rect">
              <a:avLst/>
            </a:prstGeom>
          </p:spPr>
        </p:pic>
        <p:pic>
          <p:nvPicPr>
            <p:cNvPr id="3" name="Picture 2" descr="A picture containing orange, black, sitting, bicycle&#10;&#10;Description automatically generated">
              <a:extLst>
                <a:ext uri="{FF2B5EF4-FFF2-40B4-BE49-F238E27FC236}">
                  <a16:creationId xmlns:a16="http://schemas.microsoft.com/office/drawing/2014/main" xmlns="" id="{B40C441F-D406-4E4B-AF5F-732A4F419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4540" y="3226312"/>
              <a:ext cx="317097" cy="317097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07615243-C6D9-6A47-9EF3-17687A32B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3498" y="3757707"/>
              <a:ext cx="547665" cy="246986"/>
            </a:xfrm>
            <a:prstGeom prst="rect">
              <a:avLst/>
            </a:prstGeom>
          </p:spPr>
        </p:pic>
        <p:pic>
          <p:nvPicPr>
            <p:cNvPr id="13" name="Picture 12" descr="A picture containing clock&#10;&#10;Description automatically generated">
              <a:extLst>
                <a:ext uri="{FF2B5EF4-FFF2-40B4-BE49-F238E27FC236}">
                  <a16:creationId xmlns:a16="http://schemas.microsoft.com/office/drawing/2014/main" xmlns="" id="{AE681204-4213-6B41-A7FA-89A7802B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1729" y="4209059"/>
              <a:ext cx="516033" cy="390618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xmlns="" id="{B5616507-B596-424E-9294-02E2C7590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4155" y="4794317"/>
              <a:ext cx="757742" cy="436459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6CD6CA39-BA91-C14E-88EA-208B3E593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4378" y="4253807"/>
              <a:ext cx="780002" cy="27405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35F8719-6B1E-C049-8497-72E6D97EE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9367" y="2718935"/>
              <a:ext cx="455013" cy="30441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635CD287-18E0-B54F-B205-202F68F38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6343" y="2691837"/>
              <a:ext cx="455013" cy="34731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682A7B9C-153B-E540-BCBE-AF5DBB23B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4267" y="2771573"/>
              <a:ext cx="617135" cy="20492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E3A6B5C-098F-E649-877D-9F7B6C7C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6119" y="4228917"/>
              <a:ext cx="505295" cy="338500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6256021A-BACC-FE45-A52D-5AD0B8774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1647" y="2701659"/>
              <a:ext cx="699620" cy="341492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548D699D-7FD8-C44A-8E2C-181AAF1D2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7511" y="2726809"/>
              <a:ext cx="818389" cy="280591"/>
            </a:xfrm>
            <a:prstGeom prst="rect">
              <a:avLst/>
            </a:prstGeom>
          </p:spPr>
        </p:pic>
      </p:grpSp>
      <p:pic>
        <p:nvPicPr>
          <p:cNvPr id="37" name="Image 36" descr="Logo INRAE.jpg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48" y="4225232"/>
            <a:ext cx="503929" cy="345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4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3C62544592B4782312A080A5EF99F" ma:contentTypeVersion="9" ma:contentTypeDescription="Create a new document." ma:contentTypeScope="" ma:versionID="4510621805d35971b7746ae6aff3c59b">
  <xsd:schema xmlns:xsd="http://www.w3.org/2001/XMLSchema" xmlns:xs="http://www.w3.org/2001/XMLSchema" xmlns:p="http://schemas.microsoft.com/office/2006/metadata/properties" xmlns:ns2="4ef62ef1-aeb2-444f-82f4-e9b370b3edca" xmlns:ns3="37d4ea5a-4196-4dff-a56e-620242a7853a" targetNamespace="http://schemas.microsoft.com/office/2006/metadata/properties" ma:root="true" ma:fieldsID="8c86f66106ad7c5e5eb7e4005d3b0c4e" ns2:_="" ns3:_="">
    <xsd:import namespace="4ef62ef1-aeb2-444f-82f4-e9b370b3edca"/>
    <xsd:import namespace="37d4ea5a-4196-4dff-a56e-620242a78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escription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62ef1-aeb2-444f-82f4-e9b370b3ed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" ma:index="10" nillable="true" ma:displayName="Description" ma:description="a short description of the file" ma:format="Dropdown" ma:internalName="Description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4ea5a-4196-4dff-a56e-620242a7853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ef62ef1-aeb2-444f-82f4-e9b370b3edca" xsi:nil="true"/>
  </documentManagement>
</p:properties>
</file>

<file path=customXml/itemProps1.xml><?xml version="1.0" encoding="utf-8"?>
<ds:datastoreItem xmlns:ds="http://schemas.openxmlformats.org/officeDocument/2006/customXml" ds:itemID="{4CCACB8B-FE6A-4747-A3C0-8EF2E75381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8FC810-B503-4415-A183-658FCAD5A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62ef1-aeb2-444f-82f4-e9b370b3edca"/>
    <ds:schemaRef ds:uri="37d4ea5a-4196-4dff-a56e-620242a78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D9AFEC-7B3C-46B5-9920-D7E5E39571D0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37d4ea5a-4196-4dff-a56e-620242a7853a"/>
    <ds:schemaRef ds:uri="4ef62ef1-aeb2-444f-82f4-e9b370b3edc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12643</TotalTime>
  <Words>1030</Words>
  <Application>Microsoft Office PowerPoint</Application>
  <PresentationFormat>Affichage à l'écran (4:3)</PresentationFormat>
  <Paragraphs>204</Paragraphs>
  <Slides>12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5_Office Theme</vt:lpstr>
      <vt:lpstr>6_Office Theme</vt:lpstr>
      <vt:lpstr>4_Office Theme</vt:lpstr>
      <vt:lpstr>Diapositive 1</vt:lpstr>
      <vt:lpstr> Objectives and principles</vt:lpstr>
      <vt:lpstr>Selection of indicators to be processed</vt:lpstr>
      <vt:lpstr>Diapositive 4</vt:lpstr>
      <vt:lpstr>Carbon budgets indicators </vt:lpstr>
      <vt:lpstr>Diapositive 6</vt:lpstr>
      <vt:lpstr>Diapositive 7</vt:lpstr>
      <vt:lpstr>Diapositive 8</vt:lpstr>
      <vt:lpstr>THANKS for Your attention !</vt:lpstr>
      <vt:lpstr>Carbon budgets indicators </vt:lpstr>
      <vt:lpstr>Diapositive 11</vt:lpstr>
      <vt:lpstr>Impact indicators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macuser</dc:creator>
  <cp:lastModifiedBy>ceschiae</cp:lastModifiedBy>
  <cp:revision>382</cp:revision>
  <dcterms:created xsi:type="dcterms:W3CDTF">2016-06-28T19:05:33Z</dcterms:created>
  <dcterms:modified xsi:type="dcterms:W3CDTF">2021-03-08T08:16:24Z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0x01010012F3C62544592B4782312A080A5EF99F</vt:lpwstr>
  </property>
</Properties>
</file>