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2" r:id="rId6"/>
  </p:sldMasterIdLst>
  <p:notesMasterIdLst>
    <p:notesMasterId r:id="rId21"/>
  </p:notesMasterIdLst>
  <p:sldIdLst>
    <p:sldId id="445" r:id="rId7"/>
    <p:sldId id="397" r:id="rId8"/>
    <p:sldId id="450" r:id="rId9"/>
    <p:sldId id="433" r:id="rId10"/>
    <p:sldId id="391" r:id="rId11"/>
    <p:sldId id="435" r:id="rId12"/>
    <p:sldId id="426" r:id="rId13"/>
    <p:sldId id="431" r:id="rId14"/>
    <p:sldId id="432" r:id="rId15"/>
    <p:sldId id="448" r:id="rId16"/>
    <p:sldId id="434" r:id="rId17"/>
    <p:sldId id="447" r:id="rId18"/>
    <p:sldId id="446" r:id="rId19"/>
    <p:sldId id="449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eschiae" initials="c" lastIdx="7" clrIdx="0"/>
  <p:cmAuthor id="1" name="Dominique Laurent" initials="DL" lastIdx="0" clrIdx="1"/>
  <p:cmAuthor id="2" name="Guillaume Marchand" initials="GM" lastIdx="8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99B3B"/>
    <a:srgbClr val="F0B69C"/>
    <a:srgbClr val="FF9966"/>
    <a:srgbClr val="FF7C80"/>
    <a:srgbClr val="F6D1C0"/>
    <a:srgbClr val="4E7F6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9" autoAdjust="0"/>
    <p:restoredTop sz="94671" autoAdjust="0"/>
  </p:normalViewPr>
  <p:slideViewPr>
    <p:cSldViewPr snapToGrid="0" snapToObjects="1">
      <p:cViewPr>
        <p:scale>
          <a:sx n="75" d="100"/>
          <a:sy n="75" d="100"/>
        </p:scale>
        <p:origin x="-1037" y="-1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33" d="100"/>
          <a:sy n="33" d="100"/>
        </p:scale>
        <p:origin x="-2256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77E42-4B5C-3E41-8D9C-FE70F784CD4F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9C218-C476-8343-B9B5-DEE0746D13E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06253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9C218-C476-8343-B9B5-DEE0746D13E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6459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 CO2 flux  corresponding  to carbon storage has a negative sign according to GIEC conventions as it is withdrawing carbon from atmosphere.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9C218-C476-8343-B9B5-DEE0746D13E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26459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Testing</a:t>
            </a:r>
            <a:r>
              <a:rPr lang="fr-FR" dirty="0"/>
              <a:t> </a:t>
            </a:r>
            <a:r>
              <a:rPr lang="fr-FR" dirty="0" err="1"/>
              <a:t>day</a:t>
            </a:r>
            <a:r>
              <a:rPr lang="fr-FR" dirty="0"/>
              <a:t> : enregistrement </a:t>
            </a:r>
            <a:r>
              <a:rPr lang="fr-FR" dirty="0" smtClean="0"/>
              <a:t>de 1h </a:t>
            </a:r>
            <a:r>
              <a:rPr lang="fr-FR" dirty="0"/>
              <a:t>29 min </a:t>
            </a:r>
            <a:r>
              <a:rPr lang="fr-FR" dirty="0" smtClean="0"/>
              <a:t>40s à 1h 31min 17s (donc environ 1 min 40 s)</a:t>
            </a:r>
          </a:p>
          <a:p>
            <a:endParaRPr lang="fr-FR" dirty="0"/>
          </a:p>
          <a:p>
            <a:r>
              <a:rPr lang="fr-FR" dirty="0" smtClean="0"/>
              <a:t>Garder cette diapo ou la précédente.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9C218-C476-8343-B9B5-DEE0746D13E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99528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Testing</a:t>
            </a:r>
            <a:r>
              <a:rPr lang="fr-FR" dirty="0" smtClean="0"/>
              <a:t> </a:t>
            </a:r>
            <a:r>
              <a:rPr lang="fr-FR" dirty="0" err="1" smtClean="0"/>
              <a:t>day</a:t>
            </a:r>
            <a:r>
              <a:rPr lang="fr-FR" dirty="0" smtClean="0"/>
              <a:t> : enregistrement de 1h 27min 50 s à 1h 29 min 40s  (donc environ 1 min 50)</a:t>
            </a:r>
          </a:p>
          <a:p>
            <a:endParaRPr lang="fr-FR" dirty="0"/>
          </a:p>
          <a:p>
            <a:r>
              <a:rPr lang="fr-FR" dirty="0" smtClean="0"/>
              <a:t>Il faut garder soit cette diapo, soit la suivante.</a:t>
            </a:r>
          </a:p>
          <a:p>
            <a:endParaRPr lang="fr-FR" dirty="0"/>
          </a:p>
          <a:p>
            <a:r>
              <a:rPr lang="fr-FR" dirty="0" smtClean="0"/>
              <a:t>A mon avis, la suivante est un peu plus courte et un peu plus facile à comprendre (et a donc ma préférence) mais c’est à discuter.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9C218-C476-8343-B9B5-DEE0746D13E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51461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9C218-C476-8343-B9B5-DEE0746D13E5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6459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05C2-23B6-456B-B07E-A57FDDE1AEEA}" type="datetime1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39318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0EA6C-3A43-4B19-877A-F87CA97F0228}" type="datetime1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50126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3F312-6960-4DA8-890B-E4C8323CF8C3}" type="datetime1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5142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5CBDD-49EB-4DB7-817C-93574E93B2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6254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43162-F919-4E94-8E3D-678600DDCE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4977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C81F7-E36E-45B4-94DD-B4051116C6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6609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D4E0-A308-42D7-A28A-21B0E72973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8810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31A92-C55E-46AD-86B7-2EBD52C90C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9906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A4C7-5EBA-4DB9-95B7-23B7390A2A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9141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370E0-F561-4B1E-A9AE-F023B9D28AB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902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C7D81-AA84-4AAA-9185-9D533D1F40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246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E27AA-DB0C-40D2-BD52-E15E3EBC4CA9}" type="datetime1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80251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9E86-4FCB-4391-BF7C-E7F5C0117D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4986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610D3-E327-472E-AD6C-9F4786A82E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9770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61EE-F2C7-4872-99A0-0533A36C928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0309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8519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43546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3874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54546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5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2283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6142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0D17-0ED5-45B6-B59E-54C12E1A6AF0}" type="datetime1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298605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70298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70911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2477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1822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7265-AF31-4072-B81A-B646FF3FD65D}" type="datetime1">
              <a:rPr lang="en-US" smtClean="0"/>
              <a:pPr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3345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5B87-8CF9-40E0-97E1-E4413DC2FCE7}" type="datetime1">
              <a:rPr lang="en-US" smtClean="0"/>
              <a:pPr/>
              <a:t>6/1/2021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59325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28FB0-F348-4C83-A953-DF154D583222}" type="datetime1">
              <a:rPr lang="en-US" smtClean="0"/>
              <a:pPr/>
              <a:t>6/1/2021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6998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9D30C-BE9B-40F4-8A07-7DE73685A4D7}" type="datetime1">
              <a:rPr lang="en-US" smtClean="0"/>
              <a:pPr/>
              <a:t>6/1/2021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31412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D54D6-DB9A-4F31-9AF3-D93D494BFF81}" type="datetime1">
              <a:rPr lang="en-US" smtClean="0"/>
              <a:pPr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9596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7D6DB-C5D2-42AB-9528-7DE80850AF99}" type="datetime1">
              <a:rPr lang="en-US" smtClean="0"/>
              <a:pPr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55089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E3163-60E5-45F7-BBB4-DDCA3B2B332C}" type="datetime1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2685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6ED84-0953-4943-A0CC-ACE89717BE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64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631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4.jpe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12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6.png"/><Relationship Id="rId10" Type="http://schemas.openxmlformats.org/officeDocument/2006/relationships/image" Target="../media/image52.jpe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gif"/><Relationship Id="rId18" Type="http://schemas.openxmlformats.org/officeDocument/2006/relationships/image" Target="../media/image30.gif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jpe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Titre 1"/>
          <p:cNvSpPr>
            <a:spLocks noGrp="1"/>
          </p:cNvSpPr>
          <p:nvPr>
            <p:ph type="title"/>
          </p:nvPr>
        </p:nvSpPr>
        <p:spPr>
          <a:xfrm>
            <a:off x="250825" y="2529840"/>
            <a:ext cx="8569325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 smtClean="0"/>
              <a:t>The NIVA project and how to link NIVA with the models and tools recommended in the Label Bas Carbone</a:t>
            </a:r>
            <a:r>
              <a:rPr lang="fr-FR" sz="2700" dirty="0" smtClean="0"/>
              <a:t/>
            </a:r>
            <a:br>
              <a:rPr lang="fr-FR" sz="2700" dirty="0" smtClean="0"/>
            </a:br>
            <a:r>
              <a:rPr lang="fr-FR" sz="2200" dirty="0" smtClean="0"/>
              <a:t/>
            </a:r>
            <a:br>
              <a:rPr lang="fr-FR" sz="2200" dirty="0" smtClean="0"/>
            </a:br>
            <a:endParaRPr lang="fr-FR" sz="2200" dirty="0" smtClean="0"/>
          </a:p>
        </p:txBody>
      </p:sp>
      <p:pic>
        <p:nvPicPr>
          <p:cNvPr id="512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115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4925" y="1268413"/>
            <a:ext cx="4140835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 err="1">
                <a:solidFill>
                  <a:schemeClr val="tx1"/>
                </a:solidFill>
              </a:rPr>
              <a:t>Univ</a:t>
            </a:r>
            <a:r>
              <a:rPr lang="fr-FR" dirty="0">
                <a:solidFill>
                  <a:schemeClr val="tx1"/>
                </a:solidFill>
              </a:rPr>
              <a:t>. Toulouse III, CNRS, CNES, IRD, </a:t>
            </a:r>
            <a:r>
              <a:rPr lang="fr-FR" dirty="0" smtClean="0">
                <a:solidFill>
                  <a:schemeClr val="tx1"/>
                </a:solidFill>
              </a:rPr>
              <a:t>INRAE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125" name="ZoneTexte 4"/>
          <p:cNvSpPr txBox="1">
            <a:spLocks noChangeArrowheads="1"/>
          </p:cNvSpPr>
          <p:nvPr/>
        </p:nvSpPr>
        <p:spPr bwMode="auto">
          <a:xfrm>
            <a:off x="0" y="4124961"/>
            <a:ext cx="91440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fr-FR" sz="2000" b="1" dirty="0" smtClean="0"/>
              <a:t>Eric </a:t>
            </a:r>
            <a:r>
              <a:rPr lang="en-US" altLang="fr-FR" sz="2000" b="1" dirty="0" err="1" smtClean="0"/>
              <a:t>Ceschia</a:t>
            </a:r>
            <a:r>
              <a:rPr lang="en-US" altLang="fr-FR" sz="2000" b="1" dirty="0" smtClean="0"/>
              <a:t>, INRAE Senior scientist </a:t>
            </a:r>
          </a:p>
          <a:p>
            <a:pPr algn="ctr">
              <a:buFont typeface="Arial" charset="0"/>
              <a:buNone/>
            </a:pPr>
            <a:r>
              <a:rPr lang="en-US" altLang="fr-FR" sz="2000" b="1" dirty="0" smtClean="0"/>
              <a:t> </a:t>
            </a:r>
            <a:endParaRPr lang="en-US" altLang="fr-FR" sz="800" b="1" dirty="0" smtClean="0"/>
          </a:p>
          <a:p>
            <a:pPr>
              <a:buFont typeface="Arial" charset="0"/>
              <a:buNone/>
            </a:pPr>
            <a:r>
              <a:rPr lang="en-US" altLang="fr-FR" sz="2000" dirty="0" smtClean="0"/>
              <a:t>G</a:t>
            </a:r>
            <a:r>
              <a:rPr lang="en-US" altLang="fr-FR" sz="2000" dirty="0"/>
              <a:t>. Pique, T. </a:t>
            </a:r>
            <a:r>
              <a:rPr lang="en-US" altLang="fr-FR" sz="2000" dirty="0" err="1"/>
              <a:t>Wijmer</a:t>
            </a:r>
            <a:r>
              <a:rPr lang="en-US" altLang="fr-FR" sz="2000" dirty="0"/>
              <a:t>, L. Arnaud, A. </a:t>
            </a:r>
            <a:r>
              <a:rPr lang="en-US" altLang="fr-FR" sz="2000" dirty="0" smtClean="0"/>
              <a:t>Al </a:t>
            </a:r>
            <a:r>
              <a:rPr lang="en-US" altLang="fr-FR" sz="2000" dirty="0" err="1" smtClean="0"/>
              <a:t>Bitar</a:t>
            </a:r>
            <a:r>
              <a:rPr lang="en-US" altLang="fr-FR" sz="2000" dirty="0"/>
              <a:t>, R. </a:t>
            </a:r>
            <a:r>
              <a:rPr lang="en-US" altLang="fr-FR" sz="2000" dirty="0" err="1" smtClean="0"/>
              <a:t>Fieuzal</a:t>
            </a:r>
            <a:r>
              <a:rPr lang="en-US" altLang="fr-FR" sz="2000" dirty="0" smtClean="0"/>
              <a:t> from </a:t>
            </a:r>
            <a:r>
              <a:rPr lang="en-US" altLang="fr-FR" sz="2000" dirty="0" smtClean="0">
                <a:solidFill>
                  <a:srgbClr val="0070C0"/>
                </a:solidFill>
              </a:rPr>
              <a:t>CESBIO</a:t>
            </a:r>
            <a:r>
              <a:rPr lang="en-US" altLang="fr-FR" sz="2000" dirty="0" smtClean="0"/>
              <a:t>, </a:t>
            </a:r>
          </a:p>
          <a:p>
            <a:pPr>
              <a:buFont typeface="Arial" charset="0"/>
              <a:buNone/>
            </a:pPr>
            <a:r>
              <a:rPr lang="en-US" altLang="fr-FR" sz="2000" dirty="0" smtClean="0"/>
              <a:t>E. De La Roche from </a:t>
            </a:r>
            <a:r>
              <a:rPr lang="en-US" altLang="fr-FR" sz="2000" dirty="0" smtClean="0">
                <a:solidFill>
                  <a:srgbClr val="0070C0"/>
                </a:solidFill>
              </a:rPr>
              <a:t>ASP</a:t>
            </a:r>
            <a:r>
              <a:rPr lang="en-US" altLang="fr-FR" sz="2000" dirty="0" smtClean="0"/>
              <a:t>, </a:t>
            </a:r>
          </a:p>
          <a:p>
            <a:pPr>
              <a:buFont typeface="Arial" charset="0"/>
              <a:buNone/>
            </a:pPr>
            <a:r>
              <a:rPr lang="en-US" altLang="fr-FR" sz="2000" dirty="0" smtClean="0"/>
              <a:t>G. </a:t>
            </a:r>
            <a:r>
              <a:rPr lang="en-US" altLang="fr-FR" sz="2000" dirty="0" err="1" smtClean="0"/>
              <a:t>Marchand</a:t>
            </a:r>
            <a:r>
              <a:rPr lang="en-US" altLang="fr-FR" sz="2000" dirty="0" smtClean="0"/>
              <a:t>, D. Laurent from </a:t>
            </a:r>
            <a:r>
              <a:rPr lang="en-US" altLang="fr-FR" sz="2000" dirty="0" smtClean="0">
                <a:solidFill>
                  <a:srgbClr val="0070C0"/>
                </a:solidFill>
              </a:rPr>
              <a:t>IGN</a:t>
            </a:r>
            <a:endParaRPr lang="en-US" altLang="fr-FR" sz="2000" dirty="0">
              <a:solidFill>
                <a:srgbClr val="0070C0"/>
              </a:solidFill>
            </a:endParaRPr>
          </a:p>
          <a:p>
            <a:pPr algn="ctr"/>
            <a:endParaRPr lang="en-US" altLang="fr-FR" dirty="0"/>
          </a:p>
          <a:p>
            <a:pPr algn="ctr"/>
            <a:r>
              <a:rPr lang="en-US" altLang="fr-FR" dirty="0" smtClean="0"/>
              <a:t>June 2</a:t>
            </a:r>
            <a:r>
              <a:rPr lang="en-US" altLang="fr-FR" baseline="30000" dirty="0" smtClean="0"/>
              <a:t>nd</a:t>
            </a:r>
            <a:r>
              <a:rPr lang="en-US" altLang="fr-FR" dirty="0" smtClean="0"/>
              <a:t> , </a:t>
            </a:r>
            <a:r>
              <a:rPr lang="en-US" altLang="fr-FR" dirty="0" smtClean="0"/>
              <a:t>2021</a:t>
            </a:r>
          </a:p>
          <a:p>
            <a:pPr algn="ctr"/>
            <a:endParaRPr lang="en-US" altLang="fr-FR" dirty="0" smtClean="0"/>
          </a:p>
          <a:p>
            <a:pPr algn="ctr"/>
            <a:r>
              <a:rPr lang="en-US" altLang="fr-FR" dirty="0" smtClean="0"/>
              <a:t>SCARF </a:t>
            </a:r>
            <a:r>
              <a:rPr lang="en-US" altLang="fr-FR" dirty="0" smtClean="0"/>
              <a:t>Webinar | </a:t>
            </a:r>
            <a:r>
              <a:rPr lang="en-US" altLang="fr-FR" dirty="0" smtClean="0"/>
              <a:t>Carbon </a:t>
            </a:r>
            <a:r>
              <a:rPr lang="en-US" altLang="fr-FR" dirty="0" err="1" smtClean="0"/>
              <a:t>labelling</a:t>
            </a:r>
            <a:r>
              <a:rPr lang="en-US" altLang="fr-FR" dirty="0" smtClean="0"/>
              <a:t> : lessons learned from the French label (Label Bas Carbone)</a:t>
            </a:r>
            <a:endParaRPr lang="fr-FR" altLang="fr-FR" dirty="0"/>
          </a:p>
        </p:txBody>
      </p:sp>
      <p:pic>
        <p:nvPicPr>
          <p:cNvPr id="6" name="Picture 19" descr="NIV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83120" y="4493911"/>
            <a:ext cx="1438157" cy="1265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8B65B81-E679-774A-8BD0-334FBA13152D}"/>
              </a:ext>
            </a:extLst>
          </p:cNvPr>
          <p:cNvSpPr/>
          <p:nvPr/>
        </p:nvSpPr>
        <p:spPr>
          <a:xfrm>
            <a:off x="1" y="0"/>
            <a:ext cx="1902372" cy="34684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768DE2-6B64-374A-BD87-F163108C19E6}"/>
              </a:ext>
            </a:extLst>
          </p:cNvPr>
          <p:cNvSpPr txBox="1"/>
          <p:nvPr/>
        </p:nvSpPr>
        <p:spPr>
          <a:xfrm>
            <a:off x="-620110" y="12507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itle 11">
            <a:extLst>
              <a:ext uri="{FF2B5EF4-FFF2-40B4-BE49-F238E27FC236}">
                <a16:creationId xmlns:a16="http://schemas.microsoft.com/office/drawing/2014/main" xmlns="" id="{23BEF1D1-EC4A-994E-8EF8-53DED3BA58F5}"/>
              </a:ext>
            </a:extLst>
          </p:cNvPr>
          <p:cNvSpPr txBox="1">
            <a:spLocks/>
          </p:cNvSpPr>
          <p:nvPr/>
        </p:nvSpPr>
        <p:spPr>
          <a:xfrm>
            <a:off x="2085253" y="-2135"/>
            <a:ext cx="595130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rgbClr val="299B3B"/>
                </a:solidFill>
              </a:rPr>
              <a:t>SAFYE-CO2 simulations</a:t>
            </a:r>
            <a:endParaRPr lang="en-US" sz="3200" dirty="0">
              <a:solidFill>
                <a:srgbClr val="299B3B"/>
              </a:solidFill>
            </a:endParaRPr>
          </a:p>
        </p:txBody>
      </p:sp>
      <p:sp>
        <p:nvSpPr>
          <p:cNvPr id="1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0ED8AE2-1441-B047-9293-18A02C616D4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5" name="Picture 2" descr="D:\AMANDA\These\SPATIAL\outputs1_zoom_.png"/>
          <p:cNvPicPr>
            <a:picLocks noChangeAspect="1" noChangeArrowheads="1"/>
          </p:cNvPicPr>
          <p:nvPr/>
        </p:nvPicPr>
        <p:blipFill>
          <a:blip r:embed="rId2"/>
          <a:srcRect t="36962"/>
          <a:stretch>
            <a:fillRect/>
          </a:stretch>
        </p:blipFill>
        <p:spPr bwMode="auto">
          <a:xfrm>
            <a:off x="34925" y="822960"/>
            <a:ext cx="9150350" cy="301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D:\AMANDA\These\SPATIAL\outputs1_zoom_.png"/>
          <p:cNvPicPr>
            <a:picLocks noChangeAspect="1" noChangeArrowheads="1"/>
          </p:cNvPicPr>
          <p:nvPr/>
        </p:nvPicPr>
        <p:blipFill>
          <a:blip r:embed="rId2"/>
          <a:srcRect b="94030"/>
          <a:stretch>
            <a:fillRect/>
          </a:stretch>
        </p:blipFill>
        <p:spPr bwMode="auto">
          <a:xfrm>
            <a:off x="45085" y="466090"/>
            <a:ext cx="91503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 descr="D:\AMANDA\These\SPATIAL\outputs_zoom_.png"/>
          <p:cNvPicPr>
            <a:picLocks noChangeAspect="1" noChangeArrowheads="1"/>
          </p:cNvPicPr>
          <p:nvPr/>
        </p:nvPicPr>
        <p:blipFill>
          <a:blip r:embed="rId3"/>
          <a:srcRect t="5872" b="62280"/>
          <a:stretch>
            <a:fillRect/>
          </a:stretch>
        </p:blipFill>
        <p:spPr bwMode="auto">
          <a:xfrm>
            <a:off x="0" y="3759200"/>
            <a:ext cx="917257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ZoneTexte 23"/>
          <p:cNvSpPr txBox="1"/>
          <p:nvPr/>
        </p:nvSpPr>
        <p:spPr>
          <a:xfrm rot="16200000">
            <a:off x="-70760" y="4805627"/>
            <a:ext cx="45878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CO</a:t>
            </a:r>
            <a:r>
              <a:rPr lang="fr-FR" sz="1400" b="1" baseline="-25000" dirty="0" smtClean="0"/>
              <a:t>2</a:t>
            </a:r>
            <a:endParaRPr lang="fr-FR" sz="1400" b="1" baseline="-25000" dirty="0"/>
          </a:p>
        </p:txBody>
      </p:sp>
      <p:sp>
        <p:nvSpPr>
          <p:cNvPr id="25" name="ZoneTexte 24"/>
          <p:cNvSpPr txBox="1"/>
          <p:nvPr/>
        </p:nvSpPr>
        <p:spPr>
          <a:xfrm>
            <a:off x="6531419" y="172665"/>
            <a:ext cx="2567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Winter </a:t>
            </a:r>
            <a:r>
              <a:rPr lang="fr-FR" dirty="0" err="1" smtClean="0"/>
              <a:t>wheat</a:t>
            </a:r>
            <a:r>
              <a:rPr lang="fr-FR" dirty="0" smtClean="0"/>
              <a:t> </a:t>
            </a:r>
            <a:r>
              <a:rPr lang="fr-FR" sz="1400" dirty="0" smtClean="0"/>
              <a:t>(</a:t>
            </a:r>
            <a:r>
              <a:rPr lang="fr-FR" sz="1400" dirty="0" err="1" smtClean="0"/>
              <a:t>Veloso</a:t>
            </a:r>
            <a:r>
              <a:rPr lang="fr-FR" sz="1400" dirty="0" smtClean="0"/>
              <a:t>, 2014)</a:t>
            </a:r>
            <a:endParaRPr lang="fr-FR" sz="1400" dirty="0"/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4617" y="5209226"/>
            <a:ext cx="6791943" cy="17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ZoneTexte 12"/>
          <p:cNvSpPr txBox="1"/>
          <p:nvPr/>
        </p:nvSpPr>
        <p:spPr>
          <a:xfrm>
            <a:off x="1320800" y="6397526"/>
            <a:ext cx="664726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Monitoring of </a:t>
            </a:r>
            <a:r>
              <a:rPr lang="fr-FR" sz="1400" dirty="0" err="1" smtClean="0"/>
              <a:t>cover</a:t>
            </a:r>
            <a:r>
              <a:rPr lang="fr-FR" sz="1400" dirty="0" smtClean="0"/>
              <a:t> </a:t>
            </a:r>
            <a:r>
              <a:rPr lang="fr-FR" sz="1400" dirty="0" err="1" smtClean="0"/>
              <a:t>crop</a:t>
            </a:r>
            <a:r>
              <a:rPr lang="fr-FR" sz="1400" dirty="0" smtClean="0"/>
              <a:t> </a:t>
            </a:r>
            <a:r>
              <a:rPr lang="fr-FR" sz="1400" dirty="0" err="1" smtClean="0"/>
              <a:t>heterogeneous</a:t>
            </a:r>
            <a:r>
              <a:rPr lang="fr-FR" sz="1400" dirty="0" smtClean="0"/>
              <a:t> </a:t>
            </a:r>
            <a:r>
              <a:rPr lang="fr-FR" sz="1400" dirty="0" err="1" smtClean="0"/>
              <a:t>development</a:t>
            </a:r>
            <a:r>
              <a:rPr lang="fr-FR" sz="1400" dirty="0" smtClean="0"/>
              <a:t> </a:t>
            </a:r>
            <a:r>
              <a:rPr lang="fr-FR" sz="1400" dirty="0" err="1" smtClean="0"/>
              <a:t>based</a:t>
            </a:r>
            <a:r>
              <a:rPr lang="fr-FR" sz="1400" dirty="0" smtClean="0"/>
              <a:t> on </a:t>
            </a:r>
            <a:r>
              <a:rPr lang="fr-FR" sz="1400" dirty="0" err="1" smtClean="0"/>
              <a:t>Sentinel</a:t>
            </a:r>
            <a:r>
              <a:rPr lang="fr-FR" sz="1400" dirty="0" smtClean="0"/>
              <a:t> 2 satellite data </a:t>
            </a:r>
          </a:p>
          <a:p>
            <a:r>
              <a:rPr lang="fr-FR" sz="1400" dirty="0" smtClean="0"/>
              <a:t>(</a:t>
            </a:r>
            <a:r>
              <a:rPr lang="fr-FR" sz="1400" dirty="0" err="1" smtClean="0"/>
              <a:t>vegetation</a:t>
            </a:r>
            <a:r>
              <a:rPr lang="fr-FR" sz="1400" dirty="0" smtClean="0"/>
              <a:t> </a:t>
            </a:r>
            <a:r>
              <a:rPr lang="fr-FR" sz="1400" dirty="0" err="1" smtClean="0"/>
              <a:t>appears</a:t>
            </a:r>
            <a:r>
              <a:rPr lang="fr-FR" sz="1400" dirty="0" smtClean="0"/>
              <a:t> in </a:t>
            </a:r>
            <a:r>
              <a:rPr lang="fr-FR" sz="1400" dirty="0" err="1" smtClean="0"/>
              <a:t>red</a:t>
            </a:r>
            <a:r>
              <a:rPr lang="fr-FR" sz="1400" dirty="0" smtClean="0"/>
              <a:t>)</a:t>
            </a:r>
            <a:endParaRPr lang="fr-FR" sz="1400" dirty="0"/>
          </a:p>
        </p:txBody>
      </p:sp>
    </p:spTree>
    <p:extLst>
      <p:ext uri="{BB962C8B-B14F-4D97-AF65-F5344CB8AC3E}">
        <p14:creationId xmlns="" xmlns:p14="http://schemas.microsoft.com/office/powerpoint/2010/main" val="410285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necteur droit avec flèche 34"/>
          <p:cNvCxnSpPr/>
          <p:nvPr/>
        </p:nvCxnSpPr>
        <p:spPr>
          <a:xfrm flipH="1">
            <a:off x="1186501" y="2365772"/>
            <a:ext cx="2218" cy="433308"/>
          </a:xfrm>
          <a:prstGeom prst="straightConnector1">
            <a:avLst/>
          </a:prstGeom>
          <a:ln>
            <a:solidFill>
              <a:schemeClr val="tx2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323" y="1087099"/>
            <a:ext cx="8550234" cy="499146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400" b="1" dirty="0" smtClean="0"/>
          </a:p>
          <a:p>
            <a:pPr>
              <a:lnSpc>
                <a:spcPct val="114000"/>
              </a:lnSpc>
              <a:spcBef>
                <a:spcPts val="1200"/>
              </a:spcBef>
              <a:buFont typeface="Wingdings" pitchFamily="2" charset="2"/>
              <a:buChar char="Ø"/>
            </a:pPr>
            <a:endParaRPr lang="en-GB" sz="2800" b="1" dirty="0">
              <a:solidFill>
                <a:schemeClr val="tx2"/>
              </a:solidFill>
            </a:endParaRPr>
          </a:p>
          <a:p>
            <a:endParaRPr lang="en-GB" sz="1800" dirty="0" smtClean="0"/>
          </a:p>
          <a:p>
            <a:endParaRPr lang="en-GB" sz="1800" dirty="0" smtClean="0"/>
          </a:p>
          <a:p>
            <a:pPr marL="0" indent="0">
              <a:buNone/>
            </a:pPr>
            <a:endParaRPr lang="en-GB" sz="1800" dirty="0" smtClean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8B65B81-E679-774A-8BD0-334FBA13152D}"/>
              </a:ext>
            </a:extLst>
          </p:cNvPr>
          <p:cNvSpPr/>
          <p:nvPr/>
        </p:nvSpPr>
        <p:spPr>
          <a:xfrm>
            <a:off x="1" y="0"/>
            <a:ext cx="1902372" cy="34684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23BEF1D1-EC4A-994E-8EF8-53DED3BA5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252" y="10291"/>
            <a:ext cx="7082869" cy="571500"/>
          </a:xfrm>
        </p:spPr>
        <p:txBody>
          <a:bodyPr>
            <a:noAutofit/>
          </a:bodyPr>
          <a:lstStyle/>
          <a:p>
            <a:pPr algn="l"/>
            <a:r>
              <a:rPr lang="en-GB" sz="3200" dirty="0" smtClean="0">
                <a:solidFill>
                  <a:srgbClr val="299B3B"/>
                </a:solidFill>
              </a:rPr>
              <a:t>Carbon budgets tools</a:t>
            </a:r>
            <a:endParaRPr lang="en-GB" sz="3200" dirty="0">
              <a:solidFill>
                <a:srgbClr val="299B3B"/>
              </a:solidFill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="" xmlns:a16="http://schemas.microsoft.com/office/drawing/2014/main" id="{3E643C89-18AA-40F9-A673-B7D70609AD64}"/>
              </a:ext>
            </a:extLst>
          </p:cNvPr>
          <p:cNvSpPr txBox="1">
            <a:spLocks/>
          </p:cNvSpPr>
          <p:nvPr/>
        </p:nvSpPr>
        <p:spPr>
          <a:xfrm>
            <a:off x="810220" y="1087099"/>
            <a:ext cx="7421806" cy="46624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 smtClean="0">
              <a:solidFill>
                <a:prstClr val="black">
                  <a:tint val="75000"/>
                </a:prstClr>
              </a:solidFill>
            </a:endParaRPr>
          </a:p>
          <a:p>
            <a:endParaRPr lang="en-US" b="1" dirty="0" smtClean="0">
              <a:solidFill>
                <a:prstClr val="black">
                  <a:tint val="75000"/>
                </a:prstClr>
              </a:solidFill>
            </a:endParaRPr>
          </a:p>
          <a:p>
            <a:endParaRPr lang="x-non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60320" y="2123440"/>
            <a:ext cx="4088457" cy="406548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107440" y="955040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LPIS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859280" y="955040"/>
            <a:ext cx="11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Sentinel</a:t>
            </a:r>
            <a:r>
              <a:rPr lang="fr-FR" dirty="0" smtClean="0"/>
              <a:t> 2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3677920" y="944880"/>
            <a:ext cx="1333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Meteo</a:t>
            </a:r>
            <a:r>
              <a:rPr lang="fr-FR" dirty="0" smtClean="0"/>
              <a:t>. data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5092578" y="944880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Soil</a:t>
            </a:r>
            <a:r>
              <a:rPr lang="fr-FR" dirty="0" smtClean="0"/>
              <a:t> </a:t>
            </a:r>
            <a:r>
              <a:rPr lang="fr-FR" dirty="0" err="1" smtClean="0"/>
              <a:t>map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3921927" y="2213094"/>
            <a:ext cx="1570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AgriCarbon</a:t>
            </a:r>
            <a:r>
              <a:rPr lang="fr-FR" dirty="0" smtClean="0"/>
              <a:t>-EO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5273040" y="3322320"/>
            <a:ext cx="1335629" cy="75184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dirty="0" smtClean="0">
                <a:solidFill>
                  <a:schemeClr val="bg1"/>
                </a:solidFill>
              </a:rPr>
              <a:t>SAFYE-CO2</a:t>
            </a:r>
          </a:p>
          <a:p>
            <a:pPr lvl="0" algn="ctr"/>
            <a:r>
              <a:rPr lang="fr-FR" sz="1100" dirty="0" smtClean="0">
                <a:solidFill>
                  <a:schemeClr val="bg1"/>
                </a:solidFill>
              </a:rPr>
              <a:t>(Pique et al. </a:t>
            </a:r>
          </a:p>
          <a:p>
            <a:pPr lvl="0" algn="ctr"/>
            <a:r>
              <a:rPr lang="fr-FR" sz="1100" dirty="0" smtClean="0">
                <a:solidFill>
                  <a:schemeClr val="bg1"/>
                </a:solidFill>
              </a:rPr>
              <a:t>2020 a&amp;b)</a:t>
            </a:r>
          </a:p>
        </p:txBody>
      </p:sp>
      <p:sp>
        <p:nvSpPr>
          <p:cNvPr id="18" name="Accolade fermante 17"/>
          <p:cNvSpPr/>
          <p:nvPr/>
        </p:nvSpPr>
        <p:spPr>
          <a:xfrm rot="5400000">
            <a:off x="1868563" y="553092"/>
            <a:ext cx="297094" cy="1656780"/>
          </a:xfrm>
          <a:prstGeom prst="rightBrac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5586464" y="1304052"/>
            <a:ext cx="0" cy="819388"/>
          </a:xfrm>
          <a:prstGeom prst="straightConnector1">
            <a:avLst/>
          </a:prstGeom>
          <a:ln>
            <a:solidFill>
              <a:schemeClr val="tx2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>
            <a:off x="4344726" y="1314212"/>
            <a:ext cx="2218" cy="809228"/>
          </a:xfrm>
          <a:prstGeom prst="straightConnector1">
            <a:avLst/>
          </a:prstGeom>
          <a:ln>
            <a:solidFill>
              <a:schemeClr val="tx2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18" idx="1"/>
          </p:cNvCxnSpPr>
          <p:nvPr/>
        </p:nvCxnSpPr>
        <p:spPr>
          <a:xfrm>
            <a:off x="2017110" y="1530029"/>
            <a:ext cx="726790" cy="603571"/>
          </a:xfrm>
          <a:prstGeom prst="straightConnector1">
            <a:avLst/>
          </a:prstGeom>
          <a:ln>
            <a:solidFill>
              <a:schemeClr val="tx2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>
            <a:stCxn id="18" idx="1"/>
          </p:cNvCxnSpPr>
          <p:nvPr/>
        </p:nvCxnSpPr>
        <p:spPr>
          <a:xfrm flipH="1">
            <a:off x="1672019" y="1530029"/>
            <a:ext cx="345091" cy="320877"/>
          </a:xfrm>
          <a:prstGeom prst="straightConnector1">
            <a:avLst/>
          </a:prstGeom>
          <a:ln>
            <a:solidFill>
              <a:schemeClr val="tx2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1234031" y="4023360"/>
            <a:ext cx="0" cy="595868"/>
          </a:xfrm>
          <a:prstGeom prst="straightConnector1">
            <a:avLst/>
          </a:prstGeom>
          <a:ln>
            <a:solidFill>
              <a:schemeClr val="tx2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13979" y="1850906"/>
            <a:ext cx="1579833" cy="6418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SEN4CAP </a:t>
            </a:r>
            <a:r>
              <a:rPr lang="fr-FR" sz="1600" dirty="0" smtClean="0"/>
              <a:t>(</a:t>
            </a:r>
            <a:r>
              <a:rPr lang="fr-FR" sz="1600" dirty="0" smtClean="0">
                <a:solidFill>
                  <a:schemeClr val="tx1"/>
                </a:solidFill>
              </a:rPr>
              <a:t>NDVI</a:t>
            </a:r>
            <a:r>
              <a:rPr lang="fr-FR" sz="1600" dirty="0" smtClean="0"/>
              <a:t>)</a:t>
            </a:r>
            <a:endParaRPr lang="fr-FR" sz="1600" dirty="0"/>
          </a:p>
        </p:txBody>
      </p:sp>
      <p:sp>
        <p:nvSpPr>
          <p:cNvPr id="39" name="Rectangle 38"/>
          <p:cNvSpPr/>
          <p:nvPr/>
        </p:nvSpPr>
        <p:spPr>
          <a:xfrm>
            <a:off x="2619762" y="2194560"/>
            <a:ext cx="1088805" cy="5097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1600" dirty="0" smtClean="0">
                <a:solidFill>
                  <a:prstClr val="white"/>
                </a:solidFill>
              </a:rPr>
              <a:t>Image processor</a:t>
            </a:r>
          </a:p>
        </p:txBody>
      </p:sp>
      <p:cxnSp>
        <p:nvCxnSpPr>
          <p:cNvPr id="41" name="Connecteur droit avec flèche 40"/>
          <p:cNvCxnSpPr>
            <a:stCxn id="39" idx="2"/>
          </p:cNvCxnSpPr>
          <p:nvPr/>
        </p:nvCxnSpPr>
        <p:spPr>
          <a:xfrm>
            <a:off x="3164165" y="2704346"/>
            <a:ext cx="3537" cy="555228"/>
          </a:xfrm>
          <a:prstGeom prst="straightConnector1">
            <a:avLst/>
          </a:prstGeom>
          <a:ln>
            <a:solidFill>
              <a:schemeClr val="tx2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2670563" y="3373120"/>
            <a:ext cx="1058158" cy="50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1600" dirty="0" smtClean="0">
                <a:solidFill>
                  <a:prstClr val="white"/>
                </a:solidFill>
              </a:rPr>
              <a:t>TIER1 </a:t>
            </a:r>
            <a:r>
              <a:rPr lang="fr-FR" sz="1600" dirty="0" err="1" smtClean="0">
                <a:solidFill>
                  <a:prstClr val="white"/>
                </a:solidFill>
              </a:rPr>
              <a:t>calculator</a:t>
            </a:r>
            <a:endParaRPr lang="fr-FR" sz="1600" dirty="0" smtClean="0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148842" y="4524216"/>
            <a:ext cx="2916679" cy="155434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ZoneTexte 45"/>
          <p:cNvSpPr txBox="1"/>
          <p:nvPr/>
        </p:nvSpPr>
        <p:spPr>
          <a:xfrm>
            <a:off x="3779490" y="4463256"/>
            <a:ext cx="1541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FMIS Interface</a:t>
            </a:r>
            <a:endParaRPr lang="fr-FR" dirty="0"/>
          </a:p>
        </p:txBody>
      </p:sp>
      <p:sp>
        <p:nvSpPr>
          <p:cNvPr id="47" name="ZoneTexte 46"/>
          <p:cNvSpPr txBox="1"/>
          <p:nvPr/>
        </p:nvSpPr>
        <p:spPr>
          <a:xfrm>
            <a:off x="10866" y="6412746"/>
            <a:ext cx="3005887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TIER 1 plot </a:t>
            </a:r>
            <a:r>
              <a:rPr lang="fr-FR" dirty="0" err="1" smtClean="0"/>
              <a:t>map</a:t>
            </a:r>
            <a:r>
              <a:rPr lang="fr-FR" dirty="0" smtClean="0"/>
              <a:t> (net CO</a:t>
            </a:r>
            <a:r>
              <a:rPr lang="fr-FR" baseline="-25000" dirty="0" smtClean="0"/>
              <a:t>2</a:t>
            </a:r>
            <a:r>
              <a:rPr lang="fr-FR" dirty="0" smtClean="0"/>
              <a:t> flux)</a:t>
            </a:r>
            <a:endParaRPr lang="fr-FR" dirty="0"/>
          </a:p>
        </p:txBody>
      </p:sp>
      <p:sp>
        <p:nvSpPr>
          <p:cNvPr id="54" name="Rectangle 53"/>
          <p:cNvSpPr/>
          <p:nvPr/>
        </p:nvSpPr>
        <p:spPr>
          <a:xfrm>
            <a:off x="4679572" y="4903708"/>
            <a:ext cx="1217898" cy="8839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1400" dirty="0" err="1" smtClean="0">
                <a:solidFill>
                  <a:schemeClr val="bg1"/>
                </a:solidFill>
              </a:rPr>
              <a:t>Soil</a:t>
            </a:r>
            <a:r>
              <a:rPr lang="fr-FR" sz="1400" dirty="0" smtClean="0">
                <a:solidFill>
                  <a:schemeClr val="bg1"/>
                </a:solidFill>
              </a:rPr>
              <a:t> module</a:t>
            </a:r>
          </a:p>
          <a:p>
            <a:pPr lvl="0" algn="ctr"/>
            <a:r>
              <a:rPr lang="fr-FR" sz="1400" dirty="0" smtClean="0">
                <a:solidFill>
                  <a:schemeClr val="bg1"/>
                </a:solidFill>
              </a:rPr>
              <a:t>(</a:t>
            </a:r>
            <a:r>
              <a:rPr lang="fr-FR" sz="1400" dirty="0" err="1" smtClean="0">
                <a:solidFill>
                  <a:schemeClr val="bg1"/>
                </a:solidFill>
              </a:rPr>
              <a:t>e.g</a:t>
            </a:r>
            <a:r>
              <a:rPr lang="fr-FR" sz="1400" dirty="0" smtClean="0">
                <a:solidFill>
                  <a:schemeClr val="bg1"/>
                </a:solidFill>
              </a:rPr>
              <a:t>. AMG)</a:t>
            </a:r>
          </a:p>
        </p:txBody>
      </p:sp>
      <p:cxnSp>
        <p:nvCxnSpPr>
          <p:cNvPr id="56" name="Connecteur droit avec flèche 55"/>
          <p:cNvCxnSpPr/>
          <p:nvPr/>
        </p:nvCxnSpPr>
        <p:spPr>
          <a:xfrm>
            <a:off x="5586464" y="3891280"/>
            <a:ext cx="0" cy="1012428"/>
          </a:xfrm>
          <a:prstGeom prst="straightConnector1">
            <a:avLst/>
          </a:prstGeom>
          <a:ln>
            <a:solidFill>
              <a:schemeClr val="tx2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Cylindre 57"/>
          <p:cNvSpPr/>
          <p:nvPr/>
        </p:nvSpPr>
        <p:spPr>
          <a:xfrm>
            <a:off x="7294879" y="2194560"/>
            <a:ext cx="1661677" cy="1203960"/>
          </a:xfrm>
          <a:prstGeom prst="ca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FMIS</a:t>
            </a:r>
          </a:p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(</a:t>
            </a:r>
            <a:r>
              <a:rPr lang="fr-FR" sz="1600" dirty="0" err="1" smtClean="0">
                <a:solidFill>
                  <a:schemeClr val="tx1"/>
                </a:solidFill>
              </a:rPr>
              <a:t>straw</a:t>
            </a:r>
            <a:r>
              <a:rPr lang="fr-FR" sz="1600" dirty="0" smtClean="0">
                <a:solidFill>
                  <a:schemeClr val="tx1"/>
                </a:solidFill>
              </a:rPr>
              <a:t>, </a:t>
            </a:r>
            <a:r>
              <a:rPr lang="fr-FR" sz="1600" dirty="0" err="1" smtClean="0">
                <a:solidFill>
                  <a:schemeClr val="tx1"/>
                </a:solidFill>
              </a:rPr>
              <a:t>orga</a:t>
            </a:r>
            <a:r>
              <a:rPr lang="fr-FR" sz="1600" dirty="0" smtClean="0">
                <a:solidFill>
                  <a:schemeClr val="tx1"/>
                </a:solidFill>
              </a:rPr>
              <a:t>. </a:t>
            </a:r>
            <a:r>
              <a:rPr lang="fr-FR" sz="1600" dirty="0" err="1" smtClean="0">
                <a:solidFill>
                  <a:schemeClr val="tx1"/>
                </a:solidFill>
              </a:rPr>
              <a:t>amendments</a:t>
            </a:r>
            <a:r>
              <a:rPr lang="fr-FR" sz="1600" dirty="0" smtClean="0">
                <a:solidFill>
                  <a:schemeClr val="tx1"/>
                </a:solidFill>
              </a:rPr>
              <a:t>)</a:t>
            </a:r>
            <a:endParaRPr lang="fr-FR" sz="1600" dirty="0">
              <a:solidFill>
                <a:schemeClr val="tx1"/>
              </a:solidFill>
            </a:endParaRPr>
          </a:p>
        </p:txBody>
      </p:sp>
      <p:cxnSp>
        <p:nvCxnSpPr>
          <p:cNvPr id="59" name="Connecteur droit avec flèche 58"/>
          <p:cNvCxnSpPr>
            <a:stCxn id="58" idx="3"/>
          </p:cNvCxnSpPr>
          <p:nvPr/>
        </p:nvCxnSpPr>
        <p:spPr>
          <a:xfrm flipH="1">
            <a:off x="6065522" y="3398520"/>
            <a:ext cx="2060196" cy="1434068"/>
          </a:xfrm>
          <a:prstGeom prst="straightConnector1">
            <a:avLst/>
          </a:prstGeom>
          <a:ln>
            <a:solidFill>
              <a:schemeClr val="tx2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ZoneTexte 64"/>
          <p:cNvSpPr txBox="1"/>
          <p:nvPr/>
        </p:nvSpPr>
        <p:spPr>
          <a:xfrm>
            <a:off x="7459338" y="3854083"/>
            <a:ext cx="460382" cy="30777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API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357663" y="6024880"/>
            <a:ext cx="178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CO</a:t>
            </a:r>
            <a:r>
              <a:rPr lang="fr-FR" sz="1400" baseline="-25000" dirty="0" smtClean="0"/>
              <a:t>2</a:t>
            </a:r>
            <a:r>
              <a:rPr lang="fr-FR" sz="1400" dirty="0" smtClean="0">
                <a:solidFill>
                  <a:srgbClr val="299B3B"/>
                </a:solidFill>
              </a:rPr>
              <a:t> fixation</a:t>
            </a:r>
            <a:r>
              <a:rPr lang="fr-FR" sz="1400" dirty="0" smtClean="0"/>
              <a:t>/</a:t>
            </a:r>
            <a:r>
              <a:rPr lang="fr-FR" sz="1400" dirty="0" err="1" smtClean="0">
                <a:solidFill>
                  <a:srgbClr val="FF0000"/>
                </a:solidFill>
              </a:rPr>
              <a:t>emission</a:t>
            </a:r>
            <a:endParaRPr lang="fr-FR" sz="1400" dirty="0">
              <a:solidFill>
                <a:srgbClr val="FF0000"/>
              </a:solidFill>
            </a:endParaRPr>
          </a:p>
        </p:txBody>
      </p:sp>
      <p:pic>
        <p:nvPicPr>
          <p:cNvPr id="69" name="Image 68" descr="bilan_carbone2017-2018g_m2.png"/>
          <p:cNvPicPr/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01500" y="4766528"/>
            <a:ext cx="2349832" cy="1422400"/>
          </a:xfrm>
          <a:prstGeom prst="rect">
            <a:avLst/>
          </a:prstGeom>
        </p:spPr>
      </p:pic>
      <p:pic>
        <p:nvPicPr>
          <p:cNvPr id="70" name="Image 69" descr="bilan_carbone2017-2018g_m2.png"/>
          <p:cNvPicPr/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43049" y="4842748"/>
            <a:ext cx="637163" cy="629920"/>
          </a:xfrm>
          <a:prstGeom prst="rect">
            <a:avLst/>
          </a:prstGeom>
        </p:spPr>
      </p:pic>
      <p:sp>
        <p:nvSpPr>
          <p:cNvPr id="71" name="ZoneTexte 70"/>
          <p:cNvSpPr txBox="1"/>
          <p:nvPr/>
        </p:nvSpPr>
        <p:spPr>
          <a:xfrm>
            <a:off x="6648777" y="4493736"/>
            <a:ext cx="25193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Pixel </a:t>
            </a:r>
            <a:r>
              <a:rPr lang="fr-FR" sz="1600" dirty="0" err="1" smtClean="0"/>
              <a:t>scale</a:t>
            </a:r>
            <a:r>
              <a:rPr lang="fr-FR" sz="1600" dirty="0" smtClean="0"/>
              <a:t> C budget (</a:t>
            </a:r>
            <a:r>
              <a:rPr lang="fr-FR" sz="1600" dirty="0" err="1" smtClean="0"/>
              <a:t>gC.m</a:t>
            </a:r>
            <a:r>
              <a:rPr lang="fr-FR" sz="1600" baseline="30000" dirty="0" smtClean="0"/>
              <a:t>-2</a:t>
            </a:r>
            <a:r>
              <a:rPr lang="fr-FR" sz="1600" dirty="0" smtClean="0"/>
              <a:t>)</a:t>
            </a:r>
            <a:endParaRPr lang="fr-FR" sz="1600" dirty="0"/>
          </a:p>
        </p:txBody>
      </p:sp>
      <p:sp>
        <p:nvSpPr>
          <p:cNvPr id="82" name="Rectangle 81"/>
          <p:cNvSpPr/>
          <p:nvPr/>
        </p:nvSpPr>
        <p:spPr>
          <a:xfrm>
            <a:off x="6768680" y="579120"/>
            <a:ext cx="583518" cy="2994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ZoneTexte 82"/>
          <p:cNvSpPr txBox="1"/>
          <p:nvPr/>
        </p:nvSpPr>
        <p:spPr>
          <a:xfrm>
            <a:off x="6823420" y="143641"/>
            <a:ext cx="194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Level</a:t>
            </a:r>
            <a:r>
              <a:rPr lang="fr-FR" b="1" dirty="0" smtClean="0"/>
              <a:t> of </a:t>
            </a:r>
            <a:r>
              <a:rPr lang="fr-FR" b="1" dirty="0" err="1" smtClean="0"/>
              <a:t>readyness</a:t>
            </a:r>
            <a:endParaRPr lang="fr-FR" b="1" dirty="0"/>
          </a:p>
        </p:txBody>
      </p:sp>
      <p:sp>
        <p:nvSpPr>
          <p:cNvPr id="85" name="ZoneTexte 84"/>
          <p:cNvSpPr txBox="1"/>
          <p:nvPr/>
        </p:nvSpPr>
        <p:spPr>
          <a:xfrm>
            <a:off x="7376160" y="568960"/>
            <a:ext cx="154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Tested</a:t>
            </a:r>
            <a:r>
              <a:rPr lang="fr-FR" dirty="0" smtClean="0"/>
              <a:t> in 4 MS</a:t>
            </a:r>
            <a:endParaRPr lang="fr-FR" dirty="0"/>
          </a:p>
        </p:txBody>
      </p:sp>
      <p:sp>
        <p:nvSpPr>
          <p:cNvPr id="86" name="Rectangle 85"/>
          <p:cNvSpPr/>
          <p:nvPr/>
        </p:nvSpPr>
        <p:spPr>
          <a:xfrm>
            <a:off x="6778840" y="1046480"/>
            <a:ext cx="583518" cy="29949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ZoneTexte 86"/>
          <p:cNvSpPr txBox="1"/>
          <p:nvPr/>
        </p:nvSpPr>
        <p:spPr>
          <a:xfrm>
            <a:off x="7388812" y="1014214"/>
            <a:ext cx="1698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Tested</a:t>
            </a:r>
            <a:r>
              <a:rPr lang="fr-FR" dirty="0" smtClean="0"/>
              <a:t> in France</a:t>
            </a:r>
            <a:endParaRPr lang="fr-FR" dirty="0"/>
          </a:p>
        </p:txBody>
      </p:sp>
      <p:sp>
        <p:nvSpPr>
          <p:cNvPr id="88" name="Rectangle 87"/>
          <p:cNvSpPr/>
          <p:nvPr/>
        </p:nvSpPr>
        <p:spPr>
          <a:xfrm>
            <a:off x="6778842" y="1524003"/>
            <a:ext cx="604800" cy="29949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ZoneTexte 88"/>
          <p:cNvSpPr txBox="1"/>
          <p:nvPr/>
        </p:nvSpPr>
        <p:spPr>
          <a:xfrm>
            <a:off x="7398972" y="1512054"/>
            <a:ext cx="1850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developped</a:t>
            </a:r>
            <a:endParaRPr lang="fr-FR" dirty="0"/>
          </a:p>
        </p:txBody>
      </p:sp>
      <p:cxnSp>
        <p:nvCxnSpPr>
          <p:cNvPr id="97" name="Connecteur droit avec flèche 96"/>
          <p:cNvCxnSpPr>
            <a:endCxn id="16" idx="1"/>
          </p:cNvCxnSpPr>
          <p:nvPr/>
        </p:nvCxnSpPr>
        <p:spPr>
          <a:xfrm>
            <a:off x="3728721" y="2714506"/>
            <a:ext cx="1544319" cy="983734"/>
          </a:xfrm>
          <a:prstGeom prst="straightConnector1">
            <a:avLst/>
          </a:prstGeom>
          <a:ln>
            <a:solidFill>
              <a:schemeClr val="tx2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>
          <a:xfrm>
            <a:off x="3881120" y="2866906"/>
            <a:ext cx="1021971" cy="59765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1600" dirty="0" err="1" smtClean="0">
                <a:solidFill>
                  <a:prstClr val="white"/>
                </a:solidFill>
              </a:rPr>
              <a:t>Prosail</a:t>
            </a:r>
            <a:r>
              <a:rPr lang="fr-FR" sz="1600" dirty="0" smtClean="0">
                <a:solidFill>
                  <a:prstClr val="white"/>
                </a:solidFill>
              </a:rPr>
              <a:t> </a:t>
            </a:r>
            <a:r>
              <a:rPr lang="fr-FR" sz="1100" dirty="0" smtClean="0">
                <a:solidFill>
                  <a:prstClr val="white"/>
                </a:solidFill>
              </a:rPr>
              <a:t>(</a:t>
            </a:r>
            <a:r>
              <a:rPr lang="fr-FR" sz="1100" dirty="0" err="1" smtClean="0">
                <a:solidFill>
                  <a:prstClr val="white"/>
                </a:solidFill>
              </a:rPr>
              <a:t>Jacquemoud</a:t>
            </a:r>
            <a:r>
              <a:rPr lang="fr-FR" sz="1100" dirty="0" smtClean="0">
                <a:solidFill>
                  <a:prstClr val="white"/>
                </a:solidFill>
              </a:rPr>
              <a:t> et al. 2009)</a:t>
            </a:r>
          </a:p>
        </p:txBody>
      </p:sp>
      <p:sp>
        <p:nvSpPr>
          <p:cNvPr id="105" name="ZoneTexte 104"/>
          <p:cNvSpPr txBox="1"/>
          <p:nvPr/>
        </p:nvSpPr>
        <p:spPr>
          <a:xfrm>
            <a:off x="2845500" y="2829282"/>
            <a:ext cx="556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NDVI</a:t>
            </a:r>
            <a:endParaRPr lang="fr-FR" sz="1400" dirty="0"/>
          </a:p>
        </p:txBody>
      </p:sp>
      <p:sp>
        <p:nvSpPr>
          <p:cNvPr id="106" name="ZoneTexte 105"/>
          <p:cNvSpPr txBox="1"/>
          <p:nvPr/>
        </p:nvSpPr>
        <p:spPr>
          <a:xfrm>
            <a:off x="4862452" y="3390463"/>
            <a:ext cx="409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LAI</a:t>
            </a:r>
            <a:endParaRPr lang="fr-FR" sz="1400" dirty="0"/>
          </a:p>
        </p:txBody>
      </p:sp>
      <p:sp>
        <p:nvSpPr>
          <p:cNvPr id="110" name="ZoneTexte 109"/>
          <p:cNvSpPr txBox="1"/>
          <p:nvPr/>
        </p:nvSpPr>
        <p:spPr>
          <a:xfrm>
            <a:off x="3342659" y="6429494"/>
            <a:ext cx="2691827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TIER 2 plot </a:t>
            </a:r>
            <a:r>
              <a:rPr lang="fr-FR" dirty="0" err="1" smtClean="0"/>
              <a:t>map</a:t>
            </a:r>
            <a:r>
              <a:rPr lang="fr-FR" dirty="0" smtClean="0"/>
              <a:t> (C budget)</a:t>
            </a:r>
            <a:endParaRPr lang="fr-FR" dirty="0"/>
          </a:p>
        </p:txBody>
      </p:sp>
      <p:sp>
        <p:nvSpPr>
          <p:cNvPr id="114" name="ZoneTexte 113"/>
          <p:cNvSpPr txBox="1"/>
          <p:nvPr/>
        </p:nvSpPr>
        <p:spPr>
          <a:xfrm>
            <a:off x="6370893" y="6434852"/>
            <a:ext cx="2754665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TIER 3 pixel </a:t>
            </a:r>
            <a:r>
              <a:rPr lang="fr-FR" dirty="0" err="1" smtClean="0"/>
              <a:t>map</a:t>
            </a:r>
            <a:r>
              <a:rPr lang="fr-FR" dirty="0" smtClean="0"/>
              <a:t> (C budget)</a:t>
            </a:r>
            <a:endParaRPr lang="fr-FR" dirty="0"/>
          </a:p>
        </p:txBody>
      </p:sp>
      <p:cxnSp>
        <p:nvCxnSpPr>
          <p:cNvPr id="116" name="Connecteur droit avec flèche 115"/>
          <p:cNvCxnSpPr/>
          <p:nvPr/>
        </p:nvCxnSpPr>
        <p:spPr>
          <a:xfrm flipH="1">
            <a:off x="3972727" y="5361464"/>
            <a:ext cx="2218" cy="1073388"/>
          </a:xfrm>
          <a:prstGeom prst="straightConnector1">
            <a:avLst/>
          </a:prstGeom>
          <a:ln>
            <a:solidFill>
              <a:schemeClr val="tx2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3495041" y="4897120"/>
            <a:ext cx="977777" cy="5080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1400" dirty="0" smtClean="0">
                <a:solidFill>
                  <a:prstClr val="white"/>
                </a:solidFill>
              </a:rPr>
              <a:t>TIER2 </a:t>
            </a:r>
          </a:p>
          <a:p>
            <a:pPr lvl="0" algn="ctr"/>
            <a:r>
              <a:rPr lang="fr-FR" sz="1400" dirty="0" err="1" smtClean="0">
                <a:solidFill>
                  <a:prstClr val="white"/>
                </a:solidFill>
              </a:rPr>
              <a:t>Calculator</a:t>
            </a:r>
            <a:endParaRPr lang="fr-FR" dirty="0"/>
          </a:p>
        </p:txBody>
      </p:sp>
      <p:cxnSp>
        <p:nvCxnSpPr>
          <p:cNvPr id="66" name="Connecteur droit avec flèche 65"/>
          <p:cNvCxnSpPr/>
          <p:nvPr/>
        </p:nvCxnSpPr>
        <p:spPr>
          <a:xfrm>
            <a:off x="5897470" y="5293361"/>
            <a:ext cx="852260" cy="0"/>
          </a:xfrm>
          <a:prstGeom prst="straightConnector1">
            <a:avLst/>
          </a:prstGeom>
          <a:ln>
            <a:solidFill>
              <a:schemeClr val="tx2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0ED8AE2-1441-B047-9293-18A02C616D4B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32" name="Connecteur droit avec flèche 31"/>
          <p:cNvCxnSpPr>
            <a:stCxn id="42" idx="2"/>
          </p:cNvCxnSpPr>
          <p:nvPr/>
        </p:nvCxnSpPr>
        <p:spPr>
          <a:xfrm>
            <a:off x="3199642" y="3881120"/>
            <a:ext cx="396998" cy="981948"/>
          </a:xfrm>
          <a:prstGeom prst="straightConnector1">
            <a:avLst/>
          </a:prstGeom>
          <a:ln>
            <a:solidFill>
              <a:schemeClr val="tx2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/>
          <p:nvPr/>
        </p:nvCxnSpPr>
        <p:spPr>
          <a:xfrm>
            <a:off x="2306320" y="5201920"/>
            <a:ext cx="1174371" cy="0"/>
          </a:xfrm>
          <a:prstGeom prst="straightConnector1">
            <a:avLst/>
          </a:prstGeom>
          <a:ln>
            <a:solidFill>
              <a:schemeClr val="tx2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Image 3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23" y="4619228"/>
            <a:ext cx="2064420" cy="14598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3" name="ZoneTexte 72"/>
          <p:cNvSpPr txBox="1"/>
          <p:nvPr/>
        </p:nvSpPr>
        <p:spPr>
          <a:xfrm>
            <a:off x="157395" y="3989140"/>
            <a:ext cx="10983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err="1" smtClean="0"/>
              <a:t>Ceschia</a:t>
            </a:r>
            <a:r>
              <a:rPr lang="fr-FR" sz="1100" i="1" dirty="0" smtClean="0"/>
              <a:t> et al.</a:t>
            </a:r>
          </a:p>
          <a:p>
            <a:r>
              <a:rPr lang="fr-FR" sz="1100" i="1" dirty="0" smtClean="0"/>
              <a:t> (2010) </a:t>
            </a:r>
            <a:r>
              <a:rPr lang="fr-FR" sz="1100" i="1" dirty="0" err="1" smtClean="0"/>
              <a:t>updated</a:t>
            </a:r>
            <a:endParaRPr lang="fr-FR" sz="1100" i="1" dirty="0"/>
          </a:p>
        </p:txBody>
      </p:sp>
      <p:cxnSp>
        <p:nvCxnSpPr>
          <p:cNvPr id="74" name="Connecteur droit avec flèche 73"/>
          <p:cNvCxnSpPr>
            <a:stCxn id="42" idx="2"/>
          </p:cNvCxnSpPr>
          <p:nvPr/>
        </p:nvCxnSpPr>
        <p:spPr>
          <a:xfrm flipH="1">
            <a:off x="2306320" y="3881120"/>
            <a:ext cx="893322" cy="738108"/>
          </a:xfrm>
          <a:prstGeom prst="straightConnector1">
            <a:avLst/>
          </a:prstGeom>
          <a:ln>
            <a:solidFill>
              <a:schemeClr val="tx2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ZoneTexte 63"/>
          <p:cNvSpPr txBox="1"/>
          <p:nvPr/>
        </p:nvSpPr>
        <p:spPr>
          <a:xfrm>
            <a:off x="7048500" y="6104057"/>
            <a:ext cx="1582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 </a:t>
            </a:r>
            <a:r>
              <a:rPr lang="fr-FR" dirty="0" err="1" smtClean="0"/>
              <a:t>uncertainties</a:t>
            </a:r>
            <a:endParaRPr lang="fr-FR" dirty="0"/>
          </a:p>
        </p:txBody>
      </p:sp>
      <p:pic>
        <p:nvPicPr>
          <p:cNvPr id="67" name="Graphique 2"/>
          <p:cNvPicPr>
            <a:picLocks noChangeArrowheads="1"/>
          </p:cNvPicPr>
          <p:nvPr/>
        </p:nvPicPr>
        <p:blipFill>
          <a:blip r:embed="rId6" cstate="print"/>
          <a:srcRect l="2722" t="-3197" r="-2394" b="-1057"/>
          <a:stretch>
            <a:fillRect/>
          </a:stretch>
        </p:blipFill>
        <p:spPr bwMode="auto">
          <a:xfrm>
            <a:off x="508001" y="2858589"/>
            <a:ext cx="1577252" cy="116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" name="ZoneTexte 74"/>
          <p:cNvSpPr txBox="1"/>
          <p:nvPr/>
        </p:nvSpPr>
        <p:spPr>
          <a:xfrm rot="16200000">
            <a:off x="-193422" y="3231029"/>
            <a:ext cx="104067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800" dirty="0" smtClean="0"/>
              <a:t>Net </a:t>
            </a:r>
            <a:r>
              <a:rPr lang="fr-FR" sz="800" dirty="0" err="1" smtClean="0"/>
              <a:t>annual</a:t>
            </a:r>
            <a:r>
              <a:rPr lang="fr-FR" sz="800" dirty="0" smtClean="0"/>
              <a:t> CO</a:t>
            </a:r>
            <a:r>
              <a:rPr lang="fr-FR" sz="800" baseline="-25000" dirty="0" smtClean="0"/>
              <a:t>2</a:t>
            </a:r>
            <a:r>
              <a:rPr lang="fr-FR" sz="800" dirty="0" smtClean="0"/>
              <a:t> flux </a:t>
            </a:r>
          </a:p>
          <a:p>
            <a:pPr algn="ctr"/>
            <a:r>
              <a:rPr lang="fr-FR" sz="800" dirty="0" err="1" smtClean="0"/>
              <a:t>gC</a:t>
            </a:r>
            <a:r>
              <a:rPr lang="fr-FR" sz="800" dirty="0" smtClean="0"/>
              <a:t>-CO</a:t>
            </a:r>
            <a:r>
              <a:rPr lang="fr-FR" sz="800" baseline="-25000" dirty="0" smtClean="0"/>
              <a:t>2</a:t>
            </a:r>
            <a:r>
              <a:rPr lang="fr-FR" sz="800" dirty="0" smtClean="0"/>
              <a:t>/m</a:t>
            </a:r>
            <a:r>
              <a:rPr lang="fr-FR" sz="800" baseline="30000" dirty="0" smtClean="0"/>
              <a:t>2</a:t>
            </a:r>
            <a:r>
              <a:rPr lang="fr-FR" sz="800" dirty="0" smtClean="0"/>
              <a:t>/</a:t>
            </a:r>
            <a:r>
              <a:rPr lang="fr-FR" sz="800" dirty="0" err="1" smtClean="0"/>
              <a:t>yr</a:t>
            </a:r>
            <a:endParaRPr lang="fr-FR" sz="800" dirty="0"/>
          </a:p>
        </p:txBody>
      </p:sp>
      <p:pic>
        <p:nvPicPr>
          <p:cNvPr id="63" name="Image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768" y="2786518"/>
            <a:ext cx="2440379" cy="12876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216741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/>
      <p:bldP spid="15" grpId="0"/>
      <p:bldP spid="16" grpId="0" animBg="1"/>
      <p:bldP spid="39" grpId="0" animBg="1"/>
      <p:bldP spid="42" grpId="0" animBg="1"/>
      <p:bldP spid="45" grpId="0" animBg="1"/>
      <p:bldP spid="46" grpId="0"/>
      <p:bldP spid="54" grpId="0" animBg="1"/>
      <p:bldP spid="58" grpId="0" animBg="1"/>
      <p:bldP spid="65" grpId="0" animBg="1"/>
      <p:bldP spid="71" grpId="0"/>
      <p:bldP spid="86" grpId="0" animBg="1"/>
      <p:bldP spid="87" grpId="0"/>
      <p:bldP spid="88" grpId="0" animBg="1"/>
      <p:bldP spid="89" grpId="0"/>
      <p:bldP spid="96" grpId="0" animBg="1"/>
      <p:bldP spid="105" grpId="0"/>
      <p:bldP spid="106" grpId="0"/>
      <p:bldP spid="110" grpId="0" animBg="1"/>
      <p:bldP spid="114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8B65B81-E679-774A-8BD0-334FBA13152D}"/>
              </a:ext>
            </a:extLst>
          </p:cNvPr>
          <p:cNvSpPr/>
          <p:nvPr/>
        </p:nvSpPr>
        <p:spPr>
          <a:xfrm>
            <a:off x="1" y="0"/>
            <a:ext cx="1902372" cy="34684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9768DE2-6B64-374A-BD87-F163108C19E6}"/>
              </a:ext>
            </a:extLst>
          </p:cNvPr>
          <p:cNvSpPr txBox="1"/>
          <p:nvPr/>
        </p:nvSpPr>
        <p:spPr>
          <a:xfrm>
            <a:off x="-620110" y="12507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itle 11">
            <a:extLst>
              <a:ext uri="{FF2B5EF4-FFF2-40B4-BE49-F238E27FC236}">
                <a16:creationId xmlns="" xmlns:a16="http://schemas.microsoft.com/office/drawing/2014/main" id="{23BEF1D1-EC4A-994E-8EF8-53DED3BA58F5}"/>
              </a:ext>
            </a:extLst>
          </p:cNvPr>
          <p:cNvSpPr txBox="1">
            <a:spLocks/>
          </p:cNvSpPr>
          <p:nvPr/>
        </p:nvSpPr>
        <p:spPr>
          <a:xfrm>
            <a:off x="2085253" y="-2135"/>
            <a:ext cx="70587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rgbClr val="299B3B"/>
                </a:solidFill>
              </a:rPr>
              <a:t>Tier 3 : application over a Sentinel 2 tile </a:t>
            </a:r>
            <a:endParaRPr lang="en-US" sz="3200" dirty="0">
              <a:solidFill>
                <a:srgbClr val="299B3B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02328" y="651662"/>
            <a:ext cx="8645836" cy="523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spAutoFit/>
          </a:bodyPr>
          <a:lstStyle/>
          <a:p>
            <a:pPr marL="139700" algn="just">
              <a:buFont typeface="Wingdings" pitchFamily="2" charset="2"/>
              <a:buChar char="Ø"/>
            </a:pPr>
            <a:r>
              <a:rPr lang="en-US" sz="2200" dirty="0" smtClean="0">
                <a:solidFill>
                  <a:srgbClr val="2F2F26"/>
                </a:solidFill>
              </a:rPr>
              <a:t> </a:t>
            </a:r>
            <a:r>
              <a:rPr lang="en-US" sz="2200" dirty="0" err="1" smtClean="0">
                <a:solidFill>
                  <a:srgbClr val="2F2F26"/>
                </a:solidFill>
              </a:rPr>
              <a:t>AgriCarbon</a:t>
            </a:r>
            <a:r>
              <a:rPr lang="en-US" sz="2200" dirty="0" smtClean="0">
                <a:solidFill>
                  <a:srgbClr val="2F2F26"/>
                </a:solidFill>
              </a:rPr>
              <a:t>-EO </a:t>
            </a:r>
            <a:r>
              <a:rPr lang="en-US" sz="2200" dirty="0" smtClean="0">
                <a:solidFill>
                  <a:srgbClr val="2F2F26"/>
                </a:solidFill>
              </a:rPr>
              <a:t>currently tested in France,</a:t>
            </a:r>
          </a:p>
        </p:txBody>
      </p:sp>
      <p:sp>
        <p:nvSpPr>
          <p:cNvPr id="1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0ED8AE2-1441-B047-9293-18A02C616D4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200728" y="6137800"/>
            <a:ext cx="8651171" cy="523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spAutoFit/>
          </a:bodyPr>
          <a:lstStyle/>
          <a:p>
            <a:pPr marL="139700" algn="just">
              <a:buFont typeface="Wingdings" pitchFamily="2" charset="2"/>
              <a:buChar char="Ø"/>
            </a:pPr>
            <a:r>
              <a:rPr lang="en-GB" sz="2200" dirty="0" smtClean="0">
                <a:solidFill>
                  <a:srgbClr val="2F2F26"/>
                </a:solidFill>
              </a:rPr>
              <a:t> Method compliant with </a:t>
            </a:r>
            <a:r>
              <a:rPr lang="en-GB" sz="2200" dirty="0" err="1" smtClean="0">
                <a:solidFill>
                  <a:srgbClr val="2F2F26"/>
                </a:solidFill>
              </a:rPr>
              <a:t>Verra’s</a:t>
            </a:r>
            <a:r>
              <a:rPr lang="en-GB" sz="2200" dirty="0" smtClean="0">
                <a:solidFill>
                  <a:srgbClr val="2F2F26"/>
                </a:solidFill>
              </a:rPr>
              <a:t> Certified Carbon Standard VCM0042.</a:t>
            </a:r>
          </a:p>
        </p:txBody>
      </p:sp>
      <p:pic>
        <p:nvPicPr>
          <p:cNvPr id="15" name="Image 14" descr="C:\Users\ceschiae\AppData\Local\Temp\GraphiqueCollé-2.png"/>
          <p:cNvPicPr/>
          <p:nvPr/>
        </p:nvPicPr>
        <p:blipFill>
          <a:blip r:embed="rId2"/>
          <a:srcRect l="3495" t="3275" r="3478" b="14794"/>
          <a:stretch>
            <a:fillRect/>
          </a:stretch>
        </p:blipFill>
        <p:spPr bwMode="auto">
          <a:xfrm>
            <a:off x="180427" y="1741983"/>
            <a:ext cx="3515360" cy="3551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7775" y="1741983"/>
            <a:ext cx="1790065" cy="174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-17867" y="1342171"/>
            <a:ext cx="580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Net </a:t>
            </a:r>
            <a:r>
              <a:rPr lang="fr-FR" dirty="0" err="1" smtClean="0"/>
              <a:t>annual</a:t>
            </a:r>
            <a:r>
              <a:rPr lang="fr-FR" dirty="0" smtClean="0"/>
              <a:t> CO</a:t>
            </a:r>
            <a:r>
              <a:rPr lang="fr-FR" baseline="-25000" dirty="0" smtClean="0"/>
              <a:t>2</a:t>
            </a:r>
            <a:r>
              <a:rPr lang="fr-FR" dirty="0" smtClean="0"/>
              <a:t> fluxes for </a:t>
            </a:r>
            <a:r>
              <a:rPr lang="fr-FR" dirty="0" err="1" smtClean="0"/>
              <a:t>straw</a:t>
            </a:r>
            <a:r>
              <a:rPr lang="fr-FR" dirty="0" smtClean="0"/>
              <a:t> </a:t>
            </a:r>
            <a:r>
              <a:rPr lang="fr-FR" dirty="0" err="1" smtClean="0"/>
              <a:t>cereals</a:t>
            </a:r>
            <a:r>
              <a:rPr lang="fr-FR" dirty="0" smtClean="0"/>
              <a:t> in South West France</a:t>
            </a:r>
            <a:endParaRPr lang="fr-FR" dirty="0"/>
          </a:p>
        </p:txBody>
      </p:sp>
      <p:pic>
        <p:nvPicPr>
          <p:cNvPr id="20" name="Image 19" descr="bilan_carbone2017-2018g_m2.png"/>
          <p:cNvPicPr/>
          <p:nvPr/>
        </p:nvPicPr>
        <p:blipFill>
          <a:blip r:embed="rId4" cstate="print"/>
          <a:srcRect r="18482" b="1495"/>
          <a:stretch>
            <a:fillRect/>
          </a:stretch>
        </p:blipFill>
        <p:spPr>
          <a:xfrm>
            <a:off x="5757545" y="3463666"/>
            <a:ext cx="3257550" cy="2784230"/>
          </a:xfrm>
          <a:prstGeom prst="rect">
            <a:avLst/>
          </a:prstGeom>
        </p:spPr>
      </p:pic>
      <p:pic>
        <p:nvPicPr>
          <p:cNvPr id="21" name="Image 20" descr="bilan_carbone2017-2018g_m2.png"/>
          <p:cNvPicPr/>
          <p:nvPr/>
        </p:nvPicPr>
        <p:blipFill>
          <a:blip r:embed="rId5" cstate="print"/>
          <a:srcRect l="80990" t="11216" r="7154" b="71960"/>
          <a:stretch>
            <a:fillRect/>
          </a:stretch>
        </p:blipFill>
        <p:spPr>
          <a:xfrm>
            <a:off x="5909945" y="3595746"/>
            <a:ext cx="479181" cy="492369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5766351" y="2992734"/>
            <a:ext cx="3357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High </a:t>
            </a:r>
            <a:r>
              <a:rPr lang="fr-FR" sz="1400" dirty="0" err="1" smtClean="0"/>
              <a:t>Resolution</a:t>
            </a:r>
            <a:r>
              <a:rPr lang="fr-FR" sz="1400" dirty="0" smtClean="0"/>
              <a:t> C budget </a:t>
            </a:r>
            <a:r>
              <a:rPr lang="fr-FR" sz="1400" dirty="0" err="1" smtClean="0"/>
              <a:t>maps</a:t>
            </a:r>
            <a:r>
              <a:rPr lang="fr-FR" sz="1400" dirty="0" smtClean="0"/>
              <a:t> for </a:t>
            </a:r>
            <a:r>
              <a:rPr lang="fr-FR" sz="1400" dirty="0" err="1" smtClean="0"/>
              <a:t>cover</a:t>
            </a:r>
            <a:r>
              <a:rPr lang="fr-FR" sz="1400" dirty="0" smtClean="0"/>
              <a:t> </a:t>
            </a:r>
            <a:r>
              <a:rPr lang="fr-FR" sz="1400" dirty="0" err="1" smtClean="0"/>
              <a:t>crop</a:t>
            </a:r>
            <a:r>
              <a:rPr lang="fr-FR" sz="1400" dirty="0" smtClean="0"/>
              <a:t>/</a:t>
            </a:r>
            <a:r>
              <a:rPr lang="fr-FR" sz="1400" dirty="0" err="1" smtClean="0"/>
              <a:t>maize</a:t>
            </a:r>
            <a:r>
              <a:rPr lang="fr-FR" sz="1400" dirty="0" smtClean="0"/>
              <a:t>/</a:t>
            </a:r>
            <a:r>
              <a:rPr lang="fr-FR" sz="1400" dirty="0" err="1" smtClean="0"/>
              <a:t>wheat</a:t>
            </a:r>
            <a:r>
              <a:rPr lang="fr-FR" sz="1400" dirty="0" smtClean="0"/>
              <a:t> </a:t>
            </a:r>
            <a:r>
              <a:rPr lang="fr-FR" sz="1400" dirty="0" err="1" smtClean="0"/>
              <a:t>crop</a:t>
            </a:r>
            <a:r>
              <a:rPr lang="fr-FR" sz="1400" dirty="0" smtClean="0"/>
              <a:t> rotations</a:t>
            </a:r>
            <a:endParaRPr lang="fr-FR" sz="1400" dirty="0"/>
          </a:p>
        </p:txBody>
      </p:sp>
      <p:sp>
        <p:nvSpPr>
          <p:cNvPr id="23" name="Rectangle 22"/>
          <p:cNvSpPr/>
          <p:nvPr/>
        </p:nvSpPr>
        <p:spPr>
          <a:xfrm>
            <a:off x="1361440" y="2895600"/>
            <a:ext cx="101600" cy="101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24"/>
          <p:cNvCxnSpPr>
            <a:stCxn id="23" idx="0"/>
          </p:cNvCxnSpPr>
          <p:nvPr/>
        </p:nvCxnSpPr>
        <p:spPr>
          <a:xfrm flipV="1">
            <a:off x="1412240" y="1741983"/>
            <a:ext cx="2375535" cy="115361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>
            <a:stCxn id="23" idx="2"/>
          </p:cNvCxnSpPr>
          <p:nvPr/>
        </p:nvCxnSpPr>
        <p:spPr>
          <a:xfrm>
            <a:off x="1412240" y="2997200"/>
            <a:ext cx="2375535" cy="49345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894080" y="5334000"/>
            <a:ext cx="192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Whole</a:t>
            </a:r>
            <a:r>
              <a:rPr lang="fr-FR" dirty="0" smtClean="0"/>
              <a:t> </a:t>
            </a:r>
            <a:r>
              <a:rPr lang="fr-FR" dirty="0" err="1" smtClean="0"/>
              <a:t>Tile</a:t>
            </a:r>
            <a:r>
              <a:rPr lang="fr-FR" dirty="0" smtClean="0"/>
              <a:t> (31TCJ)</a:t>
            </a:r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4285615" y="3463666"/>
            <a:ext cx="630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R.O.I</a:t>
            </a:r>
            <a:endParaRPr lang="fr-FR" dirty="0"/>
          </a:p>
        </p:txBody>
      </p:sp>
      <p:pic>
        <p:nvPicPr>
          <p:cNvPr id="31" name="Image 30" descr="mean_sims_DAM_2017-2018.png"/>
          <p:cNvPicPr/>
          <p:nvPr/>
        </p:nvPicPr>
        <p:blipFill>
          <a:blip r:embed="rId6" cstate="print"/>
          <a:srcRect l="4883" t="5840" r="2046" b="3846"/>
          <a:stretch>
            <a:fillRect/>
          </a:stretch>
        </p:blipFill>
        <p:spPr>
          <a:xfrm>
            <a:off x="6309360" y="1579423"/>
            <a:ext cx="2326124" cy="1377137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6126480" y="1220251"/>
            <a:ext cx="2888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Cover</a:t>
            </a:r>
            <a:r>
              <a:rPr lang="fr-FR" sz="1600" dirty="0" smtClean="0"/>
              <a:t> </a:t>
            </a:r>
            <a:r>
              <a:rPr lang="fr-FR" sz="1600" dirty="0" err="1" smtClean="0"/>
              <a:t>crop</a:t>
            </a:r>
            <a:r>
              <a:rPr lang="fr-FR" sz="1600" dirty="0" smtClean="0"/>
              <a:t> </a:t>
            </a:r>
            <a:r>
              <a:rPr lang="fr-FR" sz="1600" dirty="0" err="1" smtClean="0"/>
              <a:t>biomass</a:t>
            </a:r>
            <a:r>
              <a:rPr lang="fr-FR" sz="1600" dirty="0" smtClean="0"/>
              <a:t> </a:t>
            </a:r>
            <a:r>
              <a:rPr lang="fr-FR" sz="1600" dirty="0" smtClean="0">
                <a:sym typeface="Wingdings" pitchFamily="2" charset="2"/>
              </a:rPr>
              <a:t> C </a:t>
            </a:r>
            <a:r>
              <a:rPr lang="fr-FR" sz="1600" dirty="0" err="1" smtClean="0">
                <a:sym typeface="Wingdings" pitchFamily="2" charset="2"/>
              </a:rPr>
              <a:t>storage</a:t>
            </a:r>
            <a:endParaRPr lang="fr-FR" sz="1600" dirty="0"/>
          </a:p>
        </p:txBody>
      </p:sp>
      <p:pic>
        <p:nvPicPr>
          <p:cNvPr id="24" name="Image 23" descr="C:\Users\ceschiae\AppData\Local\Temp\AgriCarbon-EO_wheat_2017_NEE.png"/>
          <p:cNvPicPr/>
          <p:nvPr/>
        </p:nvPicPr>
        <p:blipFill>
          <a:blip r:embed="rId7" cstate="print"/>
          <a:srcRect l="69399" t="48827" r="15301" b="30716"/>
          <a:stretch>
            <a:fillRect/>
          </a:stretch>
        </p:blipFill>
        <p:spPr bwMode="auto">
          <a:xfrm>
            <a:off x="3787775" y="3832998"/>
            <a:ext cx="914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0285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8B65B81-E679-774A-8BD0-334FBA13152D}"/>
              </a:ext>
            </a:extLst>
          </p:cNvPr>
          <p:cNvSpPr/>
          <p:nvPr/>
        </p:nvSpPr>
        <p:spPr>
          <a:xfrm>
            <a:off x="1" y="0"/>
            <a:ext cx="1902372" cy="34684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9768DE2-6B64-374A-BD87-F163108C19E6}"/>
              </a:ext>
            </a:extLst>
          </p:cNvPr>
          <p:cNvSpPr txBox="1"/>
          <p:nvPr/>
        </p:nvSpPr>
        <p:spPr>
          <a:xfrm>
            <a:off x="-620110" y="12507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itle 11">
            <a:extLst>
              <a:ext uri="{FF2B5EF4-FFF2-40B4-BE49-F238E27FC236}">
                <a16:creationId xmlns="" xmlns:a16="http://schemas.microsoft.com/office/drawing/2014/main" id="{23BEF1D1-EC4A-994E-8EF8-53DED3BA58F5}"/>
              </a:ext>
            </a:extLst>
          </p:cNvPr>
          <p:cNvSpPr txBox="1">
            <a:spLocks/>
          </p:cNvSpPr>
          <p:nvPr/>
        </p:nvSpPr>
        <p:spPr>
          <a:xfrm>
            <a:off x="2085253" y="-2135"/>
            <a:ext cx="35027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rgbClr val="299B3B"/>
                </a:solidFill>
              </a:rPr>
              <a:t>Conclusions</a:t>
            </a:r>
            <a:endParaRPr lang="en-US" sz="3200" dirty="0">
              <a:solidFill>
                <a:srgbClr val="299B3B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02328" y="499262"/>
            <a:ext cx="8645836" cy="14465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spAutoFit/>
          </a:bodyPr>
          <a:lstStyle/>
          <a:p>
            <a:pPr marL="139700" algn="just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2F2F26"/>
                </a:solidFill>
              </a:rPr>
              <a:t> 3 Carbon indicators at pixel/plot scale based on HR EO data for </a:t>
            </a:r>
            <a:r>
              <a:rPr lang="en-US" sz="2000" dirty="0" err="1" smtClean="0">
                <a:solidFill>
                  <a:srgbClr val="2F2F26"/>
                </a:solidFill>
              </a:rPr>
              <a:t>agri</a:t>
            </a:r>
            <a:r>
              <a:rPr lang="en-US" sz="2000" dirty="0" smtClean="0">
                <a:solidFill>
                  <a:srgbClr val="2F2F26"/>
                </a:solidFill>
              </a:rPr>
              <a:t>-environmental monitoring and for the C </a:t>
            </a:r>
            <a:r>
              <a:rPr lang="en-US" sz="2000" dirty="0" smtClean="0">
                <a:solidFill>
                  <a:srgbClr val="2F2F26"/>
                </a:solidFill>
              </a:rPr>
              <a:t>market/Low Carbon Label </a:t>
            </a:r>
            <a:r>
              <a:rPr lang="en-US" sz="2000" dirty="0" smtClean="0">
                <a:solidFill>
                  <a:srgbClr val="2F2F26"/>
                </a:solidFill>
              </a:rPr>
              <a:t>in agriculture (huge demand) ; </a:t>
            </a:r>
            <a:r>
              <a:rPr lang="en-GB" sz="2000" dirty="0" smtClean="0">
                <a:solidFill>
                  <a:srgbClr val="2F2F26"/>
                </a:solidFill>
              </a:rPr>
              <a:t>TIER2 &amp; 3 require farmer’s data (accessibility, consent</a:t>
            </a:r>
            <a:r>
              <a:rPr lang="en-GB" sz="2000" dirty="0" smtClean="0">
                <a:solidFill>
                  <a:srgbClr val="2F2F26"/>
                </a:solidFill>
              </a:rPr>
              <a:t>…),</a:t>
            </a:r>
            <a:endParaRPr lang="en-GB" sz="2000" dirty="0" smtClean="0">
              <a:solidFill>
                <a:srgbClr val="2F2F26"/>
              </a:solidFill>
            </a:endParaRPr>
          </a:p>
          <a:p>
            <a:pPr marL="139700" algn="just">
              <a:buFont typeface="Wingdings" pitchFamily="2" charset="2"/>
              <a:buChar char="Ø"/>
            </a:pPr>
            <a:endParaRPr lang="en-US" sz="2200" dirty="0" smtClean="0">
              <a:solidFill>
                <a:srgbClr val="2F2F26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02328" y="2576304"/>
            <a:ext cx="8651171" cy="80018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spAutoFit/>
          </a:bodyPr>
          <a:lstStyle/>
          <a:p>
            <a:pPr marL="139700" algn="just"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92D050"/>
                </a:solidFill>
              </a:rPr>
              <a:t> TIER 1 could easily be implemented everywhere thanks to the IACS data + the Sentinel data. Operational tool  </a:t>
            </a:r>
            <a:r>
              <a:rPr lang="en-GB" sz="2000" dirty="0" smtClean="0">
                <a:solidFill>
                  <a:srgbClr val="92D050"/>
                </a:solidFill>
                <a:sym typeface="Wingdings" pitchFamily="2" charset="2"/>
              </a:rPr>
              <a:t> core service at short term ? </a:t>
            </a:r>
            <a:endParaRPr lang="en-GB" sz="2000" dirty="0" smtClean="0">
              <a:solidFill>
                <a:srgbClr val="92D05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2328" y="4427290"/>
            <a:ext cx="8651171" cy="11079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spAutoFit/>
          </a:bodyPr>
          <a:lstStyle/>
          <a:p>
            <a:pPr marL="139700" algn="just"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FF7C80"/>
                </a:solidFill>
              </a:rPr>
              <a:t> TIER 3 (model) offers higher levels of accuracy, more indicators (yield, ETR) but </a:t>
            </a:r>
            <a:r>
              <a:rPr lang="en-GB" sz="2000" dirty="0" smtClean="0">
                <a:solidFill>
                  <a:srgbClr val="FF7C80"/>
                </a:solidFill>
              </a:rPr>
              <a:t>also needs </a:t>
            </a:r>
            <a:r>
              <a:rPr lang="en-GB" sz="2000" dirty="0" smtClean="0">
                <a:solidFill>
                  <a:srgbClr val="FF7C80"/>
                </a:solidFill>
              </a:rPr>
              <a:t>additional data (FMIS, </a:t>
            </a:r>
            <a:r>
              <a:rPr lang="en-GB" sz="2000" dirty="0" err="1" smtClean="0">
                <a:solidFill>
                  <a:srgbClr val="FF7C80"/>
                </a:solidFill>
              </a:rPr>
              <a:t>pedoclimatic</a:t>
            </a:r>
            <a:r>
              <a:rPr lang="en-GB" sz="2000" dirty="0" smtClean="0">
                <a:solidFill>
                  <a:srgbClr val="FF7C80"/>
                </a:solidFill>
              </a:rPr>
              <a:t> data) </a:t>
            </a:r>
            <a:r>
              <a:rPr lang="en-GB" sz="2000" dirty="0" smtClean="0">
                <a:solidFill>
                  <a:srgbClr val="FF7C80"/>
                </a:solidFill>
                <a:sym typeface="Wingdings" pitchFamily="2" charset="2"/>
              </a:rPr>
              <a:t> still requires some research (</a:t>
            </a:r>
            <a:r>
              <a:rPr lang="en-GB" sz="2000" dirty="0" err="1" smtClean="0">
                <a:solidFill>
                  <a:srgbClr val="FF7C80"/>
                </a:solidFill>
                <a:sym typeface="Wingdings" pitchFamily="2" charset="2"/>
              </a:rPr>
              <a:t>parametrise</a:t>
            </a:r>
            <a:r>
              <a:rPr lang="en-GB" sz="2000" dirty="0" smtClean="0">
                <a:solidFill>
                  <a:srgbClr val="FF7C80"/>
                </a:solidFill>
                <a:sym typeface="Wingdings" pitchFamily="2" charset="2"/>
              </a:rPr>
              <a:t> new crops, analyse </a:t>
            </a:r>
            <a:r>
              <a:rPr lang="en-GB" sz="2000" dirty="0" err="1" smtClean="0">
                <a:solidFill>
                  <a:srgbClr val="FF7C80"/>
                </a:solidFill>
                <a:sym typeface="Wingdings" pitchFamily="2" charset="2"/>
              </a:rPr>
              <a:t>transposability</a:t>
            </a:r>
            <a:r>
              <a:rPr lang="en-GB" sz="2000" dirty="0" smtClean="0">
                <a:solidFill>
                  <a:srgbClr val="FF7C80"/>
                </a:solidFill>
                <a:sym typeface="Wingdings" pitchFamily="2" charset="2"/>
              </a:rPr>
              <a:t>…),</a:t>
            </a:r>
            <a:endParaRPr lang="en-GB" sz="2000" dirty="0" smtClean="0">
              <a:solidFill>
                <a:srgbClr val="FF7C80"/>
              </a:solidFill>
            </a:endParaRPr>
          </a:p>
        </p:txBody>
      </p:sp>
      <p:sp>
        <p:nvSpPr>
          <p:cNvPr id="1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0ED8AE2-1441-B047-9293-18A02C616D4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302328" y="3452808"/>
            <a:ext cx="8651171" cy="80018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spAutoFit/>
          </a:bodyPr>
          <a:lstStyle/>
          <a:p>
            <a:pPr marL="139700" algn="just"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FFC000"/>
                </a:solidFill>
                <a:sym typeface="Wingdings" pitchFamily="2" charset="2"/>
              </a:rPr>
              <a:t> TIER 2 still under development &amp; requires access to the FMIS  calculated at the state level ?  will depend on the objectives/efforts of the European MS,</a:t>
            </a:r>
            <a:endParaRPr lang="en-GB" sz="2000" dirty="0" smtClean="0">
              <a:solidFill>
                <a:srgbClr val="FFC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12488" y="1711420"/>
            <a:ext cx="8645836" cy="80018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spAutoFit/>
          </a:bodyPr>
          <a:lstStyle/>
          <a:p>
            <a:pPr marL="139700" algn="just"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2F2F26"/>
                </a:solidFill>
              </a:rPr>
              <a:t> They are </a:t>
            </a:r>
            <a:r>
              <a:rPr lang="en-GB" sz="2000" dirty="0" smtClean="0">
                <a:solidFill>
                  <a:srgbClr val="2F2F26"/>
                </a:solidFill>
              </a:rPr>
              <a:t>compliant with the CAP monitoring approach base on EO data and are </a:t>
            </a:r>
            <a:r>
              <a:rPr lang="en-GB" sz="2000" dirty="0" smtClean="0">
                <a:solidFill>
                  <a:srgbClr val="2F2F26"/>
                </a:solidFill>
              </a:rPr>
              <a:t>developed in open source,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22648" y="5731400"/>
            <a:ext cx="8651171" cy="80018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spAutoFit/>
          </a:bodyPr>
          <a:lstStyle/>
          <a:p>
            <a:pPr marL="139700" algn="just"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2F2F26"/>
                </a:solidFill>
              </a:rPr>
              <a:t> In the future, </a:t>
            </a:r>
            <a:r>
              <a:rPr lang="en-GB" sz="2000" dirty="0" err="1" smtClean="0">
                <a:solidFill>
                  <a:srgbClr val="2F2F26"/>
                </a:solidFill>
              </a:rPr>
              <a:t>AgriCarbon</a:t>
            </a:r>
            <a:r>
              <a:rPr lang="en-GB" sz="2000" dirty="0" smtClean="0">
                <a:solidFill>
                  <a:srgbClr val="2F2F26"/>
                </a:solidFill>
              </a:rPr>
              <a:t>-EO could be used </a:t>
            </a:r>
            <a:r>
              <a:rPr lang="en-GB" sz="2000" dirty="0" smtClean="0">
                <a:solidFill>
                  <a:srgbClr val="2F2F26"/>
                </a:solidFill>
              </a:rPr>
              <a:t>in combination with farm level </a:t>
            </a:r>
            <a:r>
              <a:rPr lang="en-GB" sz="2000" dirty="0" err="1" smtClean="0">
                <a:solidFill>
                  <a:srgbClr val="2F2F26"/>
                </a:solidFill>
              </a:rPr>
              <a:t>GHGbudget</a:t>
            </a:r>
            <a:r>
              <a:rPr lang="en-GB" sz="2000" dirty="0" smtClean="0">
                <a:solidFill>
                  <a:srgbClr val="2F2F26"/>
                </a:solidFill>
              </a:rPr>
              <a:t> tools (e.g. SIMEOS-AMG) for more accurate C budgets estimates.</a:t>
            </a:r>
            <a:endParaRPr lang="en-GB" sz="2000" dirty="0" smtClean="0">
              <a:solidFill>
                <a:srgbClr val="2F2F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285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r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fr-FR" dirty="0" err="1" smtClean="0"/>
              <a:t>Thanks</a:t>
            </a:r>
            <a:r>
              <a:rPr lang="fr-FR" dirty="0" smtClean="0"/>
              <a:t> for </a:t>
            </a:r>
            <a:r>
              <a:rPr lang="fr-FR" dirty="0" err="1" smtClean="0"/>
              <a:t>your</a:t>
            </a:r>
            <a:r>
              <a:rPr lang="fr-FR" dirty="0" smtClean="0"/>
              <a:t> attention</a:t>
            </a:r>
          </a:p>
        </p:txBody>
      </p:sp>
      <p:pic>
        <p:nvPicPr>
          <p:cNvPr id="3379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201150" cy="1590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11"/>
          <p:cNvGrpSpPr>
            <a:grpSpLocks/>
          </p:cNvGrpSpPr>
          <p:nvPr/>
        </p:nvGrpSpPr>
        <p:grpSpPr bwMode="auto">
          <a:xfrm>
            <a:off x="-36513" y="-26988"/>
            <a:ext cx="8856663" cy="1584326"/>
            <a:chOff x="-36512" y="-27384"/>
            <a:chExt cx="8856984" cy="1584176"/>
          </a:xfrm>
        </p:grpSpPr>
        <p:pic>
          <p:nvPicPr>
            <p:cNvPr id="33809" name="Picture 6" descr="Afficher l'image d'origine"/>
            <p:cNvPicPr>
              <a:picLocks noChangeAspect="1" noChangeArrowheads="1"/>
            </p:cNvPicPr>
            <p:nvPr/>
          </p:nvPicPr>
          <p:blipFill>
            <a:blip r:embed="rId3"/>
            <a:srcRect t="41283" b="23787"/>
            <a:stretch>
              <a:fillRect/>
            </a:stretch>
          </p:blipFill>
          <p:spPr bwMode="auto">
            <a:xfrm>
              <a:off x="-36512" y="-27384"/>
              <a:ext cx="8064896" cy="158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10" name="Image 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36296" y="-27384"/>
              <a:ext cx="1584176" cy="158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11" name="Picture 10" descr="Afficher l'image d'origin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89138" y="116632"/>
              <a:ext cx="1447158" cy="1318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Lune 8"/>
            <p:cNvSpPr/>
            <p:nvPr/>
          </p:nvSpPr>
          <p:spPr>
            <a:xfrm flipH="1">
              <a:off x="8244189" y="-27384"/>
              <a:ext cx="576283" cy="1584176"/>
            </a:xfrm>
            <a:prstGeom prst="moon">
              <a:avLst/>
            </a:prstGeom>
            <a:solidFill>
              <a:schemeClr val="tx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0" name="Triangle isocèle 9"/>
          <p:cNvSpPr/>
          <p:nvPr/>
        </p:nvSpPr>
        <p:spPr>
          <a:xfrm rot="20137337" flipH="1">
            <a:off x="7602538" y="-60325"/>
            <a:ext cx="276225" cy="87313"/>
          </a:xfrm>
          <a:prstGeom prst="triangle">
            <a:avLst/>
          </a:prstGeom>
          <a:solidFill>
            <a:srgbClr val="99D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33798" name="Image 12" descr="Logo_BAGAGES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91475" y="3284538"/>
            <a:ext cx="11176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Image 13" descr="Logo_sensagri_ok4.png"/>
          <p:cNvPicPr>
            <a:picLocks noChangeAspect="1"/>
          </p:cNvPicPr>
          <p:nvPr/>
        </p:nvPicPr>
        <p:blipFill>
          <a:blip r:embed="rId7"/>
          <a:srcRect l="11658" r="38216"/>
          <a:stretch>
            <a:fillRect/>
          </a:stretch>
        </p:blipFill>
        <p:spPr bwMode="auto">
          <a:xfrm>
            <a:off x="155575" y="3685529"/>
            <a:ext cx="1758633" cy="44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AutoShape 13" descr="Résultat de recherche d'images pour &quot;adem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>
              <a:latin typeface="Calibri" pitchFamily="34" charset="0"/>
            </a:endParaRPr>
          </a:p>
        </p:txBody>
      </p:sp>
      <p:pic>
        <p:nvPicPr>
          <p:cNvPr id="33801" name="Picture 15" descr="Résultat de recherche d'images pour &quot;ademe&quot;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31803" y="3630613"/>
            <a:ext cx="936625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17" descr="Résultat de recherche d'images pour &quot;agence de l'eau adour garonne&quot;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48488" y="3608388"/>
            <a:ext cx="957262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19" descr="Résultat de recherche d'images pour &quot;CNES&quot;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94953" y="3630613"/>
            <a:ext cx="941387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Image 18" descr="Logo_sensagri_ok4.png"/>
          <p:cNvPicPr>
            <a:picLocks noChangeAspect="1"/>
          </p:cNvPicPr>
          <p:nvPr/>
        </p:nvPicPr>
        <p:blipFill>
          <a:blip r:embed="rId7"/>
          <a:srcRect l="65852" t="41435" r="10063"/>
          <a:stretch>
            <a:fillRect/>
          </a:stretch>
        </p:blipFill>
        <p:spPr bwMode="auto">
          <a:xfrm>
            <a:off x="684213" y="4278313"/>
            <a:ext cx="1655762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Picture 23" descr="Résultat de recherche d'images pour &quot;CNRS INSU&quot;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26853" y="3573463"/>
            <a:ext cx="1144587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6" name="Picture 19" descr="NIVA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7200" y="4777333"/>
            <a:ext cx="11906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7" name="AutoShape 21" descr="A Bézéril, Michael Ehmann a traversé la période de confinement ..."/>
          <p:cNvSpPr>
            <a:spLocks noChangeAspect="1" noChangeArrowheads="1"/>
          </p:cNvSpPr>
          <p:nvPr/>
        </p:nvSpPr>
        <p:spPr bwMode="auto">
          <a:xfrm>
            <a:off x="155575" y="-808038"/>
            <a:ext cx="2714625" cy="1695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>
              <a:latin typeface="Calibri" pitchFamily="34" charset="0"/>
            </a:endParaRPr>
          </a:p>
        </p:txBody>
      </p:sp>
      <p:pic>
        <p:nvPicPr>
          <p:cNvPr id="33808" name="Picture 23" descr="A Bézéril, Michael Ehmann a traversé la période de confinement ...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241927" y="5084763"/>
            <a:ext cx="150653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14" name="AutoShape 22" descr="https://www.lerevenu.com/sites/site/files/field/image/bpifrance.jpg"/>
          <p:cNvSpPr>
            <a:spLocks noChangeAspect="1" noChangeArrowheads="1"/>
          </p:cNvSpPr>
          <p:nvPr/>
        </p:nvSpPr>
        <p:spPr bwMode="auto">
          <a:xfrm>
            <a:off x="144463" y="-754063"/>
            <a:ext cx="2895600" cy="15811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3816" name="AutoShape 24" descr="FISY | BPI France – Les financements pour startups"/>
          <p:cNvSpPr>
            <a:spLocks noChangeAspect="1" noChangeArrowheads="1"/>
          </p:cNvSpPr>
          <p:nvPr/>
        </p:nvSpPr>
        <p:spPr bwMode="auto">
          <a:xfrm>
            <a:off x="144463" y="-669925"/>
            <a:ext cx="3257550" cy="1409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3818" name="AutoShape 26" descr="FISY | BPI France – Les financements pour startups"/>
          <p:cNvSpPr>
            <a:spLocks noChangeAspect="1" noChangeArrowheads="1"/>
          </p:cNvSpPr>
          <p:nvPr/>
        </p:nvSpPr>
        <p:spPr bwMode="auto">
          <a:xfrm>
            <a:off x="144463" y="-669925"/>
            <a:ext cx="3257550" cy="1409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3820" name="Picture 28" descr="https://img.chefdentreprise.com/Img/BREVE/2017/1/313542/Bpifrance-super-banquier-entreprises-fran-aises-F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314406" y="6021288"/>
            <a:ext cx="1404492" cy="652451"/>
          </a:xfrm>
          <a:prstGeom prst="rect">
            <a:avLst/>
          </a:prstGeom>
          <a:noFill/>
        </p:spPr>
      </p:pic>
      <p:pic>
        <p:nvPicPr>
          <p:cNvPr id="33822" name="Picture 30" descr="https://climathon.climate-kic.org/media/rpbft5av/eit_climate-kic_eu_flag_black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563888" y="5301208"/>
            <a:ext cx="2073928" cy="7652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243" y="904218"/>
            <a:ext cx="8550234" cy="5712481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2400" b="1" dirty="0" smtClean="0">
                <a:solidFill>
                  <a:schemeClr val="tx2"/>
                </a:solidFill>
              </a:rPr>
              <a:t> Discussion  with key stakeholder (European Commission) based on a preliminary selection of 13 candidate indicators</a:t>
            </a:r>
          </a:p>
          <a:p>
            <a:pPr marL="0" indent="0">
              <a:buNone/>
            </a:pPr>
            <a:endParaRPr lang="en-GB" sz="2400" b="1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GB" sz="2400" b="1" dirty="0" smtClean="0">
                <a:solidFill>
                  <a:schemeClr val="tx2"/>
                </a:solidFill>
              </a:rPr>
              <a:t>Priority : 3 indicators for the CAP</a:t>
            </a:r>
            <a:endParaRPr lang="en-GB" sz="2000" b="1" dirty="0" smtClean="0">
              <a:solidFill>
                <a:schemeClr val="tx2"/>
              </a:solidFill>
            </a:endParaRPr>
          </a:p>
          <a:p>
            <a:pPr lvl="1"/>
            <a:r>
              <a:rPr lang="en-GB" sz="2000" b="1" dirty="0" smtClean="0">
                <a:solidFill>
                  <a:schemeClr val="tx2"/>
                </a:solidFill>
              </a:rPr>
              <a:t>Carbon storage =&gt; climatic change</a:t>
            </a:r>
          </a:p>
          <a:p>
            <a:pPr lvl="1"/>
            <a:r>
              <a:rPr lang="en-GB" sz="2000" dirty="0" smtClean="0">
                <a:solidFill>
                  <a:schemeClr val="tx2"/>
                </a:solidFill>
              </a:rPr>
              <a:t>Nitrate Lixiviation =&gt; water quality</a:t>
            </a:r>
          </a:p>
          <a:p>
            <a:pPr lvl="1"/>
            <a:r>
              <a:rPr lang="en-GB" sz="2000" dirty="0" smtClean="0">
                <a:solidFill>
                  <a:schemeClr val="tx2"/>
                </a:solidFill>
              </a:rPr>
              <a:t>Biodiversity</a:t>
            </a:r>
          </a:p>
          <a:p>
            <a:pPr algn="just">
              <a:lnSpc>
                <a:spcPct val="114000"/>
              </a:lnSpc>
              <a:spcBef>
                <a:spcPts val="1200"/>
              </a:spcBef>
              <a:buFont typeface="Wingdings" pitchFamily="2" charset="2"/>
              <a:buChar char="Ø"/>
            </a:pPr>
            <a:endParaRPr lang="en-GB" sz="1800" b="1" dirty="0" smtClean="0">
              <a:solidFill>
                <a:schemeClr val="tx2"/>
              </a:solidFill>
            </a:endParaRPr>
          </a:p>
          <a:p>
            <a:pPr algn="just">
              <a:lnSpc>
                <a:spcPct val="114000"/>
              </a:lnSpc>
              <a:spcBef>
                <a:spcPts val="1200"/>
              </a:spcBef>
              <a:buFont typeface="Wingdings" pitchFamily="2" charset="2"/>
              <a:buChar char="Ø"/>
            </a:pPr>
            <a:r>
              <a:rPr lang="en-GB" sz="2400" b="1" dirty="0" smtClean="0">
                <a:solidFill>
                  <a:schemeClr val="tx2"/>
                </a:solidFill>
              </a:rPr>
              <a:t>Indicators </a:t>
            </a:r>
            <a:r>
              <a:rPr lang="en-GB" sz="2400" b="1" dirty="0">
                <a:solidFill>
                  <a:schemeClr val="tx2"/>
                </a:solidFill>
              </a:rPr>
              <a:t>may be computed at various</a:t>
            </a:r>
            <a:r>
              <a:rPr lang="en-GB" sz="2400" b="1" dirty="0"/>
              <a:t> TIERs,</a:t>
            </a:r>
          </a:p>
          <a:p>
            <a:pPr lvl="1" algn="just">
              <a:lnSpc>
                <a:spcPct val="114000"/>
              </a:lnSpc>
              <a:spcBef>
                <a:spcPts val="1200"/>
              </a:spcBef>
            </a:pPr>
            <a:r>
              <a:rPr lang="en-GB" sz="2000" b="1" dirty="0">
                <a:solidFill>
                  <a:srgbClr val="FF0000"/>
                </a:solidFill>
              </a:rPr>
              <a:t>TIER 1 :  easily feasible but less accurate</a:t>
            </a:r>
          </a:p>
          <a:p>
            <a:pPr lvl="1" algn="just">
              <a:lnSpc>
                <a:spcPct val="114000"/>
              </a:lnSpc>
              <a:spcBef>
                <a:spcPts val="1200"/>
              </a:spcBef>
            </a:pPr>
            <a:r>
              <a:rPr lang="en-GB" sz="2000" b="1" dirty="0">
                <a:solidFill>
                  <a:srgbClr val="FF0000"/>
                </a:solidFill>
              </a:rPr>
              <a:t>TIER 2 :  better result but more difficulties to get</a:t>
            </a:r>
          </a:p>
          <a:p>
            <a:pPr lvl="1" algn="just">
              <a:lnSpc>
                <a:spcPct val="114000"/>
              </a:lnSpc>
              <a:spcBef>
                <a:spcPts val="1200"/>
              </a:spcBef>
            </a:pPr>
            <a:r>
              <a:rPr lang="en-GB" sz="2000" b="1" dirty="0">
                <a:solidFill>
                  <a:srgbClr val="FF0000"/>
                </a:solidFill>
              </a:rPr>
              <a:t>TIER 3 : best results, less operational</a:t>
            </a:r>
            <a:endParaRPr lang="en-GB" sz="1800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GB" sz="2800" b="1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GB" sz="2800" b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pPr marL="0" indent="0">
              <a:buNone/>
            </a:pPr>
            <a:endParaRPr lang="en-GB" sz="1800" dirty="0" smtClean="0"/>
          </a:p>
        </p:txBody>
      </p:sp>
      <p:grpSp>
        <p:nvGrpSpPr>
          <p:cNvPr id="2" name="Groupe 1"/>
          <p:cNvGrpSpPr/>
          <p:nvPr/>
        </p:nvGrpSpPr>
        <p:grpSpPr>
          <a:xfrm>
            <a:off x="5000481" y="1775623"/>
            <a:ext cx="3625876" cy="2466177"/>
            <a:chOff x="5989206" y="3434826"/>
            <a:chExt cx="3831099" cy="2661593"/>
          </a:xfrm>
        </p:grpSpPr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9206" y="3434826"/>
              <a:ext cx="3770063" cy="266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Ellipse 6"/>
            <p:cNvSpPr/>
            <p:nvPr/>
          </p:nvSpPr>
          <p:spPr>
            <a:xfrm>
              <a:off x="8099913" y="3779520"/>
              <a:ext cx="1720392" cy="196376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8B65B81-E679-774A-8BD0-334FBA13152D}"/>
              </a:ext>
            </a:extLst>
          </p:cNvPr>
          <p:cNvSpPr/>
          <p:nvPr/>
        </p:nvSpPr>
        <p:spPr>
          <a:xfrm>
            <a:off x="1" y="0"/>
            <a:ext cx="1902372" cy="34684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23BEF1D1-EC4A-994E-8EF8-53DED3BA5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2373" y="0"/>
            <a:ext cx="7241627" cy="571500"/>
          </a:xfrm>
        </p:spPr>
        <p:txBody>
          <a:bodyPr>
            <a:noAutofit/>
          </a:bodyPr>
          <a:lstStyle/>
          <a:p>
            <a:pPr algn="l"/>
            <a:r>
              <a:rPr lang="en-GB" sz="3200" dirty="0" smtClean="0">
                <a:solidFill>
                  <a:srgbClr val="299B3B"/>
                </a:solidFill>
              </a:rPr>
              <a:t>Context: indicators for the NIVA project</a:t>
            </a:r>
            <a:endParaRPr lang="en-GB" sz="3200" dirty="0">
              <a:solidFill>
                <a:srgbClr val="299B3B"/>
              </a:solidFill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="" xmlns:a16="http://schemas.microsoft.com/office/drawing/2014/main" id="{3E643C89-18AA-40F9-A673-B7D70609AD64}"/>
              </a:ext>
            </a:extLst>
          </p:cNvPr>
          <p:cNvSpPr txBox="1">
            <a:spLocks/>
          </p:cNvSpPr>
          <p:nvPr/>
        </p:nvSpPr>
        <p:spPr>
          <a:xfrm>
            <a:off x="678140" y="904219"/>
            <a:ext cx="7421806" cy="46624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 smtClean="0">
              <a:solidFill>
                <a:prstClr val="black">
                  <a:tint val="75000"/>
                </a:prstClr>
              </a:solidFill>
            </a:endParaRPr>
          </a:p>
          <a:p>
            <a:endParaRPr lang="en-US" b="1" dirty="0" smtClean="0">
              <a:solidFill>
                <a:prstClr val="black">
                  <a:tint val="75000"/>
                </a:prstClr>
              </a:solidFill>
            </a:endParaRPr>
          </a:p>
          <a:p>
            <a:endParaRPr lang="x-non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0ED8AE2-1441-B047-9293-18A02C616D4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1" name="Accolade fermante 10"/>
          <p:cNvSpPr/>
          <p:nvPr/>
        </p:nvSpPr>
        <p:spPr>
          <a:xfrm>
            <a:off x="6316980" y="4866640"/>
            <a:ext cx="121920" cy="74261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Accolade fermante 12"/>
          <p:cNvSpPr/>
          <p:nvPr/>
        </p:nvSpPr>
        <p:spPr>
          <a:xfrm>
            <a:off x="6357620" y="5771810"/>
            <a:ext cx="60960" cy="432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6550660" y="5049520"/>
            <a:ext cx="2189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Empirical</a:t>
            </a:r>
            <a:r>
              <a:rPr lang="fr-FR" dirty="0" smtClean="0"/>
              <a:t> </a:t>
            </a:r>
            <a:r>
              <a:rPr lang="fr-FR" dirty="0" err="1" smtClean="0"/>
              <a:t>approaches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6560820" y="5781040"/>
            <a:ext cx="2066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Modelling</a:t>
            </a:r>
            <a:r>
              <a:rPr lang="fr-FR" dirty="0" smtClean="0"/>
              <a:t> </a:t>
            </a:r>
            <a:r>
              <a:rPr lang="fr-FR" dirty="0" err="1" smtClean="0"/>
              <a:t>approach</a:t>
            </a:r>
            <a:endParaRPr lang="fr-FR" dirty="0"/>
          </a:p>
        </p:txBody>
      </p:sp>
      <p:pic>
        <p:nvPicPr>
          <p:cNvPr id="16" name="Picture 19" descr="NIV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62477" y="519764"/>
            <a:ext cx="873760" cy="76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262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3056"/>
            <a:ext cx="8229600" cy="6054943"/>
          </a:xfrm>
        </p:spPr>
        <p:txBody>
          <a:bodyPr>
            <a:noAutofit/>
          </a:bodyPr>
          <a:lstStyle/>
          <a:p>
            <a:pPr marL="0" indent="0" algn="just">
              <a:buFont typeface="Wingdings" pitchFamily="2" charset="2"/>
              <a:buChar char="Ø"/>
            </a:pPr>
            <a:r>
              <a:rPr lang="en-GB" sz="2400" dirty="0" smtClean="0">
                <a:solidFill>
                  <a:schemeClr val="tx2"/>
                </a:solidFill>
              </a:rPr>
              <a:t> </a:t>
            </a:r>
            <a:r>
              <a:rPr lang="en-GB" sz="2400" dirty="0" smtClean="0">
                <a:solidFill>
                  <a:schemeClr val="tx2"/>
                </a:solidFill>
              </a:rPr>
              <a:t>It represent a change in soil organic carbon stocks between two dates (yearly, crop rotation, decades),</a:t>
            </a:r>
            <a:endParaRPr lang="en-GB" sz="2400" dirty="0" smtClean="0">
              <a:solidFill>
                <a:schemeClr val="tx2"/>
              </a:solidFill>
            </a:endParaRPr>
          </a:p>
          <a:p>
            <a:pPr marL="0" indent="0" algn="just"/>
            <a:endParaRPr lang="en-GB" sz="800" dirty="0" smtClean="0">
              <a:solidFill>
                <a:schemeClr val="tx2"/>
              </a:solidFill>
            </a:endParaRPr>
          </a:p>
          <a:p>
            <a:pPr marL="0" indent="0" algn="just">
              <a:buFont typeface="Wingdings" pitchFamily="2" charset="2"/>
              <a:buChar char="Ø"/>
            </a:pPr>
            <a:r>
              <a:rPr lang="en-GB" sz="2400" dirty="0" smtClean="0">
                <a:solidFill>
                  <a:schemeClr val="tx2"/>
                </a:solidFill>
              </a:rPr>
              <a:t> </a:t>
            </a:r>
            <a:r>
              <a:rPr lang="en-GB" sz="2400" dirty="0" smtClean="0">
                <a:solidFill>
                  <a:schemeClr val="tx2"/>
                </a:solidFill>
              </a:rPr>
              <a:t>How to assess it: </a:t>
            </a:r>
            <a:endParaRPr lang="en-GB" sz="2400" dirty="0" smtClean="0">
              <a:solidFill>
                <a:schemeClr val="tx2"/>
              </a:solidFill>
            </a:endParaRPr>
          </a:p>
          <a:p>
            <a:pPr marL="400050" lvl="1" indent="0" algn="just"/>
            <a:r>
              <a:rPr lang="en-GB" sz="2000" dirty="0" smtClean="0">
                <a:solidFill>
                  <a:schemeClr val="tx2"/>
                </a:solidFill>
              </a:rPr>
              <a:t> </a:t>
            </a:r>
            <a:r>
              <a:rPr lang="en-GB" sz="2000" dirty="0" smtClean="0">
                <a:solidFill>
                  <a:schemeClr val="tx2"/>
                </a:solidFill>
              </a:rPr>
              <a:t>Soil sampling ? </a:t>
            </a:r>
            <a:r>
              <a:rPr lang="en-GB" sz="2000" dirty="0" smtClean="0">
                <a:solidFill>
                  <a:schemeClr val="tx2"/>
                </a:solidFill>
                <a:sym typeface="Wingdings" pitchFamily="2" charset="2"/>
              </a:rPr>
              <a:t> very time consuming, very expensive or inaccurate (10000 samples/plot to detect a few % change in </a:t>
            </a:r>
            <a:r>
              <a:rPr lang="en-GB" sz="2000" dirty="0" err="1" smtClean="0">
                <a:solidFill>
                  <a:schemeClr val="tx2"/>
                </a:solidFill>
                <a:sym typeface="Wingdings" pitchFamily="2" charset="2"/>
              </a:rPr>
              <a:t>Corg</a:t>
            </a:r>
            <a:r>
              <a:rPr lang="en-GB" sz="2000" dirty="0" smtClean="0">
                <a:solidFill>
                  <a:schemeClr val="tx2"/>
                </a:solidFill>
                <a:sym typeface="Wingdings" pitchFamily="2" charset="2"/>
              </a:rPr>
              <a:t> in 3 years), </a:t>
            </a:r>
          </a:p>
          <a:p>
            <a:pPr marL="400050" lvl="1" indent="0" algn="just"/>
            <a:endParaRPr lang="en-GB" sz="800" dirty="0" smtClean="0">
              <a:solidFill>
                <a:schemeClr val="tx2"/>
              </a:solidFill>
            </a:endParaRPr>
          </a:p>
          <a:p>
            <a:pPr marL="400050" lvl="1" indent="0" algn="just"/>
            <a:r>
              <a:rPr lang="en-GB" sz="2000" dirty="0" smtClean="0">
                <a:solidFill>
                  <a:schemeClr val="tx2"/>
                </a:solidFill>
              </a:rPr>
              <a:t> </a:t>
            </a:r>
            <a:r>
              <a:rPr lang="en-GB" sz="2000" dirty="0" smtClean="0">
                <a:solidFill>
                  <a:schemeClr val="tx2"/>
                </a:solidFill>
              </a:rPr>
              <a:t>Soil modelling oriented approaches (AMG, </a:t>
            </a:r>
            <a:r>
              <a:rPr lang="en-GB" sz="2000" dirty="0" err="1" smtClean="0">
                <a:solidFill>
                  <a:schemeClr val="tx2"/>
                </a:solidFill>
              </a:rPr>
              <a:t>RothC</a:t>
            </a:r>
            <a:r>
              <a:rPr lang="en-GB" sz="2000" dirty="0" smtClean="0">
                <a:solidFill>
                  <a:schemeClr val="tx2"/>
                </a:solidFill>
              </a:rPr>
              <a:t>, </a:t>
            </a:r>
            <a:r>
              <a:rPr lang="en-GB" sz="2000" dirty="0" err="1" smtClean="0">
                <a:solidFill>
                  <a:schemeClr val="tx2"/>
                </a:solidFill>
              </a:rPr>
              <a:t>DayCent</a:t>
            </a:r>
            <a:r>
              <a:rPr lang="en-GB" sz="2000" dirty="0" smtClean="0">
                <a:solidFill>
                  <a:schemeClr val="tx2"/>
                </a:solidFill>
              </a:rPr>
              <a:t>…) require many input data : management, accurate measurement of the biomass returned to the soil and accurate/recent soil analysis </a:t>
            </a:r>
            <a:r>
              <a:rPr lang="en-GB" sz="2000" dirty="0" smtClean="0">
                <a:solidFill>
                  <a:schemeClr val="tx2"/>
                </a:solidFill>
                <a:sym typeface="Wingdings" pitchFamily="2" charset="2"/>
              </a:rPr>
              <a:t> time consuming, expensive,</a:t>
            </a:r>
          </a:p>
          <a:p>
            <a:pPr marL="400050" lvl="1" indent="0" algn="just"/>
            <a:endParaRPr lang="en-GB" sz="800" dirty="0" smtClean="0">
              <a:solidFill>
                <a:schemeClr val="tx2"/>
              </a:solidFill>
              <a:sym typeface="Wingdings" pitchFamily="2" charset="2"/>
            </a:endParaRPr>
          </a:p>
          <a:p>
            <a:pPr marL="400050" lvl="1" indent="0" algn="just"/>
            <a:r>
              <a:rPr lang="en-GB" sz="200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chemeClr val="tx2"/>
                </a:solidFill>
                <a:sym typeface="Wingdings" pitchFamily="2" charset="2"/>
              </a:rPr>
              <a:t>In/out carbon fluxes approaches with a focus on biomass</a:t>
            </a:r>
          </a:p>
          <a:p>
            <a:pPr marL="400050" lvl="1" indent="0" algn="just">
              <a:buNone/>
            </a:pPr>
            <a:r>
              <a:rPr lang="en-GB" sz="2000" dirty="0" smtClean="0">
                <a:solidFill>
                  <a:schemeClr val="tx2"/>
                </a:solidFill>
                <a:sym typeface="Wingdings" pitchFamily="2" charset="2"/>
              </a:rPr>
              <a:t>Production/restitution to the soil (crop modelling driven by</a:t>
            </a:r>
          </a:p>
          <a:p>
            <a:pPr marL="400050" lvl="1" indent="0" algn="just">
              <a:buNone/>
            </a:pPr>
            <a:r>
              <a:rPr lang="en-GB" sz="2000" dirty="0" smtClean="0">
                <a:solidFill>
                  <a:schemeClr val="tx2"/>
                </a:solidFill>
                <a:sym typeface="Wingdings" pitchFamily="2" charset="2"/>
              </a:rPr>
              <a:t>r</a:t>
            </a:r>
            <a:r>
              <a:rPr lang="en-GB" sz="2000" dirty="0" smtClean="0">
                <a:solidFill>
                  <a:schemeClr val="tx2"/>
                </a:solidFill>
                <a:sym typeface="Wingdings" pitchFamily="2" charset="2"/>
              </a:rPr>
              <a:t>emote sensing observations  SAFYE-CO2 model)</a:t>
            </a:r>
            <a:endParaRPr lang="en-GB" sz="2000" dirty="0" smtClean="0">
              <a:solidFill>
                <a:schemeClr val="tx2"/>
              </a:solidFill>
            </a:endParaRPr>
          </a:p>
          <a:p>
            <a:pPr marL="400050" lvl="1" indent="0" algn="just">
              <a:buNone/>
            </a:pPr>
            <a:endParaRPr lang="en-GB" sz="800" dirty="0" smtClean="0">
              <a:solidFill>
                <a:schemeClr val="tx2"/>
              </a:solidFill>
            </a:endParaRPr>
          </a:p>
          <a:p>
            <a:pPr marL="0" lvl="1" indent="0" algn="just">
              <a:buFont typeface="Wingdings" pitchFamily="2" charset="2"/>
              <a:buChar char="Ø"/>
            </a:pPr>
            <a:r>
              <a:rPr lang="en-GB" sz="2400" dirty="0" smtClean="0">
                <a:solidFill>
                  <a:schemeClr val="tx2"/>
                </a:solidFill>
              </a:rPr>
              <a:t> </a:t>
            </a:r>
            <a:r>
              <a:rPr lang="en-GB" sz="2000" dirty="0" smtClean="0">
                <a:solidFill>
                  <a:schemeClr val="tx2"/>
                </a:solidFill>
              </a:rPr>
              <a:t>Cropland Carbon budget is mainly driven by the biomass </a:t>
            </a:r>
          </a:p>
          <a:p>
            <a:pPr marL="0" lvl="1" indent="0" algn="just">
              <a:buNone/>
            </a:pPr>
            <a:r>
              <a:rPr lang="en-GB" sz="2000" dirty="0" smtClean="0">
                <a:solidFill>
                  <a:schemeClr val="tx2"/>
                </a:solidFill>
              </a:rPr>
              <a:t> </a:t>
            </a:r>
            <a:r>
              <a:rPr lang="en-GB" sz="2000" dirty="0" smtClean="0">
                <a:solidFill>
                  <a:schemeClr val="tx2"/>
                </a:solidFill>
              </a:rPr>
              <a:t>     </a:t>
            </a:r>
            <a:r>
              <a:rPr lang="en-GB" sz="2000" dirty="0" smtClean="0">
                <a:solidFill>
                  <a:schemeClr val="tx2"/>
                </a:solidFill>
              </a:rPr>
              <a:t>returned to the soil (</a:t>
            </a:r>
            <a:r>
              <a:rPr lang="en-GB" sz="2000" dirty="0" err="1" smtClean="0">
                <a:solidFill>
                  <a:schemeClr val="tx2"/>
                </a:solidFill>
              </a:rPr>
              <a:t>Moureaux</a:t>
            </a:r>
            <a:r>
              <a:rPr lang="en-GB" sz="2000" dirty="0" smtClean="0">
                <a:solidFill>
                  <a:schemeClr val="tx2"/>
                </a:solidFill>
              </a:rPr>
              <a:t> et al. 2008…) !!!</a:t>
            </a:r>
            <a:endParaRPr lang="en-GB" sz="2000" dirty="0" smtClean="0">
              <a:solidFill>
                <a:schemeClr val="tx2"/>
              </a:solidFill>
            </a:endParaRPr>
          </a:p>
          <a:p>
            <a:pPr marL="0" lvl="1" indent="0" algn="just">
              <a:buNone/>
            </a:pPr>
            <a:r>
              <a:rPr lang="en-GB" sz="2000" dirty="0" smtClean="0"/>
              <a:t> </a:t>
            </a:r>
            <a:endParaRPr lang="en-GB" sz="2000" dirty="0" smtClean="0">
              <a:solidFill>
                <a:srgbClr val="996633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8B65B81-E679-774A-8BD0-334FBA13152D}"/>
              </a:ext>
            </a:extLst>
          </p:cNvPr>
          <p:cNvSpPr/>
          <p:nvPr/>
        </p:nvSpPr>
        <p:spPr>
          <a:xfrm>
            <a:off x="1" y="0"/>
            <a:ext cx="1902372" cy="34684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9768DE2-6B64-374A-BD87-F163108C19E6}"/>
              </a:ext>
            </a:extLst>
          </p:cNvPr>
          <p:cNvSpPr txBox="1"/>
          <p:nvPr/>
        </p:nvSpPr>
        <p:spPr>
          <a:xfrm>
            <a:off x="-620110" y="12507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4398" y="3909218"/>
            <a:ext cx="2049446" cy="294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itle 11">
            <a:extLst>
              <a:ext uri="{FF2B5EF4-FFF2-40B4-BE49-F238E27FC236}">
                <a16:creationId xmlns="" xmlns:a16="http://schemas.microsoft.com/office/drawing/2014/main" id="{23BEF1D1-EC4A-994E-8EF8-53DED3BA58F5}"/>
              </a:ext>
            </a:extLst>
          </p:cNvPr>
          <p:cNvSpPr txBox="1">
            <a:spLocks/>
          </p:cNvSpPr>
          <p:nvPr/>
        </p:nvSpPr>
        <p:spPr>
          <a:xfrm>
            <a:off x="2085252" y="10291"/>
            <a:ext cx="706859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9B3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 budget : what are we</a:t>
            </a:r>
            <a:r>
              <a:rPr kumimoji="0" lang="en-GB" sz="3200" b="0" i="0" u="none" strike="noStrike" kern="1200" cap="none" spc="0" normalizeH="0" noProof="0" dirty="0" smtClean="0">
                <a:ln>
                  <a:noFill/>
                </a:ln>
                <a:solidFill>
                  <a:srgbClr val="299B3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talking about ?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299B3B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285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3056"/>
            <a:ext cx="8229600" cy="6054943"/>
          </a:xfrm>
        </p:spPr>
        <p:txBody>
          <a:bodyPr>
            <a:noAutofit/>
          </a:bodyPr>
          <a:lstStyle/>
          <a:p>
            <a:pPr marL="0" indent="0" algn="just">
              <a:buFont typeface="Wingdings" pitchFamily="2" charset="2"/>
              <a:buChar char="Ø"/>
            </a:pPr>
            <a:r>
              <a:rPr lang="en-GB" sz="2400" dirty="0" smtClean="0">
                <a:solidFill>
                  <a:schemeClr val="tx2"/>
                </a:solidFill>
              </a:rPr>
              <a:t> Are calculated for each cropping year (at 10m/plot level), but can be summed over several years (crop rotation),</a:t>
            </a:r>
          </a:p>
          <a:p>
            <a:pPr marL="0" indent="0" algn="just"/>
            <a:endParaRPr lang="en-GB" sz="800" dirty="0" smtClean="0">
              <a:solidFill>
                <a:schemeClr val="tx2"/>
              </a:solidFill>
            </a:endParaRPr>
          </a:p>
          <a:p>
            <a:pPr marL="0" indent="0" algn="just">
              <a:buFont typeface="Wingdings" pitchFamily="2" charset="2"/>
              <a:buChar char="Ø"/>
            </a:pPr>
            <a:r>
              <a:rPr lang="en-GB" sz="2400" dirty="0" smtClean="0">
                <a:solidFill>
                  <a:schemeClr val="tx2"/>
                </a:solidFill>
              </a:rPr>
              <a:t> 3 </a:t>
            </a:r>
            <a:r>
              <a:rPr lang="en-GB" sz="2400" dirty="0" smtClean="0">
                <a:solidFill>
                  <a:schemeClr val="tx2"/>
                </a:solidFill>
              </a:rPr>
              <a:t>TIERS (</a:t>
            </a:r>
            <a:r>
              <a:rPr lang="en-GB" sz="2400" dirty="0" err="1" smtClean="0">
                <a:solidFill>
                  <a:schemeClr val="tx2"/>
                </a:solidFill>
              </a:rPr>
              <a:t>Bockstaller</a:t>
            </a:r>
            <a:r>
              <a:rPr lang="en-GB" sz="2400" dirty="0" smtClean="0">
                <a:solidFill>
                  <a:schemeClr val="tx2"/>
                </a:solidFill>
              </a:rPr>
              <a:t> et al, 2021): </a:t>
            </a:r>
            <a:endParaRPr lang="en-GB" sz="2400" dirty="0" smtClean="0">
              <a:solidFill>
                <a:schemeClr val="tx2"/>
              </a:solidFill>
            </a:endParaRPr>
          </a:p>
          <a:p>
            <a:pPr marL="400050" lvl="1" indent="0" algn="just"/>
            <a:r>
              <a:rPr lang="en-GB" sz="2000" dirty="0" smtClean="0">
                <a:solidFill>
                  <a:schemeClr val="tx2"/>
                </a:solidFill>
              </a:rPr>
              <a:t> TIER 1 (CO</a:t>
            </a:r>
            <a:r>
              <a:rPr lang="en-GB" sz="2000" baseline="-25000" dirty="0" smtClean="0">
                <a:solidFill>
                  <a:schemeClr val="tx2"/>
                </a:solidFill>
              </a:rPr>
              <a:t>2</a:t>
            </a:r>
            <a:r>
              <a:rPr lang="en-GB" sz="2000" dirty="0" smtClean="0">
                <a:solidFill>
                  <a:schemeClr val="tx2"/>
                </a:solidFill>
              </a:rPr>
              <a:t> fluxes) and TIER 2 (C budget) are based on empirical approaches and can be applied to most crops species except rice,</a:t>
            </a:r>
          </a:p>
          <a:p>
            <a:pPr marL="400050" lvl="1" indent="0" algn="just"/>
            <a:r>
              <a:rPr lang="en-GB" sz="2000" dirty="0" smtClean="0">
                <a:solidFill>
                  <a:schemeClr val="tx2"/>
                </a:solidFill>
              </a:rPr>
              <a:t> TIER 3 is based on the SAFYE-CO2 crop model assimilating LAI derived from Sentinel 2 data </a:t>
            </a:r>
            <a:r>
              <a:rPr lang="en-GB" sz="2000" dirty="0" smtClean="0">
                <a:solidFill>
                  <a:schemeClr val="tx2"/>
                </a:solidFill>
                <a:sym typeface="Wingdings" pitchFamily="2" charset="2"/>
              </a:rPr>
              <a:t> allows other indicators to be calculated (biomass, yield, CO</a:t>
            </a:r>
            <a:r>
              <a:rPr lang="en-GB" sz="2000" baseline="-25000" dirty="0" smtClean="0">
                <a:solidFill>
                  <a:schemeClr val="tx2"/>
                </a:solidFill>
                <a:sym typeface="Wingdings" pitchFamily="2" charset="2"/>
              </a:rPr>
              <a:t>2</a:t>
            </a:r>
            <a:r>
              <a:rPr lang="en-GB" sz="2000" dirty="0" smtClean="0">
                <a:solidFill>
                  <a:schemeClr val="tx2"/>
                </a:solidFill>
                <a:sym typeface="Wingdings" pitchFamily="2" charset="2"/>
              </a:rPr>
              <a:t> fluxes, </a:t>
            </a:r>
            <a:r>
              <a:rPr lang="en-GB" sz="2000" dirty="0" err="1" smtClean="0">
                <a:solidFill>
                  <a:schemeClr val="tx2"/>
                </a:solidFill>
                <a:sym typeface="Wingdings" pitchFamily="2" charset="2"/>
              </a:rPr>
              <a:t>evap</a:t>
            </a:r>
            <a:r>
              <a:rPr lang="en-GB" sz="2000" dirty="0" smtClean="0">
                <a:solidFill>
                  <a:schemeClr val="tx2"/>
                </a:solidFill>
                <a:sym typeface="Wingdings" pitchFamily="2" charset="2"/>
              </a:rPr>
              <a:t>/</a:t>
            </a:r>
            <a:r>
              <a:rPr lang="en-GB" sz="2000" dirty="0" err="1" smtClean="0">
                <a:solidFill>
                  <a:schemeClr val="tx2"/>
                </a:solidFill>
                <a:sym typeface="Wingdings" pitchFamily="2" charset="2"/>
              </a:rPr>
              <a:t>transp</a:t>
            </a:r>
            <a:r>
              <a:rPr lang="en-GB" sz="2000" dirty="0" smtClean="0">
                <a:solidFill>
                  <a:schemeClr val="tx2"/>
                </a:solidFill>
                <a:sym typeface="Wingdings" pitchFamily="2" charset="2"/>
              </a:rPr>
              <a:t>…) but</a:t>
            </a:r>
            <a:r>
              <a:rPr lang="en-GB" sz="2000" dirty="0" smtClean="0">
                <a:solidFill>
                  <a:schemeClr val="tx2"/>
                </a:solidFill>
              </a:rPr>
              <a:t> only for 4 crops species (wheat, sunflower, maize and rapeseed) + cover crops at this stage.</a:t>
            </a:r>
          </a:p>
          <a:p>
            <a:pPr marL="400050" lvl="1" indent="0" algn="just">
              <a:buNone/>
            </a:pPr>
            <a:endParaRPr lang="en-GB" sz="800" dirty="0" smtClean="0">
              <a:solidFill>
                <a:schemeClr val="tx2"/>
              </a:solidFill>
            </a:endParaRPr>
          </a:p>
          <a:p>
            <a:pPr marL="0" lvl="1" indent="0" algn="just">
              <a:buFont typeface="Wingdings" pitchFamily="2" charset="2"/>
              <a:buChar char="Ø"/>
            </a:pPr>
            <a:r>
              <a:rPr lang="en-GB" sz="2400" dirty="0" smtClean="0">
                <a:solidFill>
                  <a:schemeClr val="tx2"/>
                </a:solidFill>
              </a:rPr>
              <a:t> A similar conceptual approach:</a:t>
            </a:r>
          </a:p>
          <a:p>
            <a:pPr marL="0" lvl="1" indent="0" algn="just">
              <a:buFont typeface="Arial" pitchFamily="34" charset="0"/>
              <a:buChar char="•"/>
            </a:pPr>
            <a:endParaRPr lang="en-GB" sz="2400" dirty="0" smtClean="0">
              <a:solidFill>
                <a:schemeClr val="tx2"/>
              </a:solidFill>
            </a:endParaRPr>
          </a:p>
          <a:p>
            <a:pPr marL="0" lvl="1" indent="0" algn="just">
              <a:buNone/>
            </a:pPr>
            <a:r>
              <a:rPr lang="en-GB" sz="2400" dirty="0" smtClean="0"/>
              <a:t> </a:t>
            </a:r>
            <a:endParaRPr lang="en-GB" sz="2400" dirty="0" smtClean="0">
              <a:solidFill>
                <a:srgbClr val="996633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8B65B81-E679-774A-8BD0-334FBA13152D}"/>
              </a:ext>
            </a:extLst>
          </p:cNvPr>
          <p:cNvSpPr/>
          <p:nvPr/>
        </p:nvSpPr>
        <p:spPr>
          <a:xfrm>
            <a:off x="1" y="0"/>
            <a:ext cx="1902372" cy="34684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9768DE2-6B64-374A-BD87-F163108C19E6}"/>
              </a:ext>
            </a:extLst>
          </p:cNvPr>
          <p:cNvSpPr txBox="1"/>
          <p:nvPr/>
        </p:nvSpPr>
        <p:spPr>
          <a:xfrm>
            <a:off x="-620110" y="12507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4398" y="3909218"/>
            <a:ext cx="2049446" cy="294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541021" y="5179401"/>
            <a:ext cx="67396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GB" sz="2400" dirty="0" smtClean="0"/>
              <a:t>C budget =</a:t>
            </a:r>
            <a:r>
              <a:rPr lang="en-GB" sz="2400" dirty="0" smtClean="0">
                <a:solidFill>
                  <a:srgbClr val="299B3B"/>
                </a:solidFill>
              </a:rPr>
              <a:t> Net CO</a:t>
            </a:r>
            <a:r>
              <a:rPr lang="en-GB" sz="2400" baseline="-25000" dirty="0" smtClean="0">
                <a:solidFill>
                  <a:srgbClr val="299B3B"/>
                </a:solidFill>
              </a:rPr>
              <a:t>2</a:t>
            </a:r>
            <a:r>
              <a:rPr lang="en-GB" sz="2400" dirty="0" smtClean="0">
                <a:solidFill>
                  <a:srgbClr val="299B3B"/>
                </a:solidFill>
              </a:rPr>
              <a:t> flux </a:t>
            </a:r>
            <a:r>
              <a:rPr lang="en-GB" sz="2400" dirty="0" smtClean="0"/>
              <a:t>– </a:t>
            </a:r>
            <a:r>
              <a:rPr lang="en-GB" sz="2400" dirty="0" smtClean="0">
                <a:solidFill>
                  <a:srgbClr val="FFC000"/>
                </a:solidFill>
              </a:rPr>
              <a:t>C harvested </a:t>
            </a:r>
            <a:r>
              <a:rPr lang="en-GB" sz="2400" dirty="0" smtClean="0"/>
              <a:t>+ </a:t>
            </a:r>
            <a:r>
              <a:rPr lang="en-GB" sz="2400" dirty="0" smtClean="0">
                <a:solidFill>
                  <a:srgbClr val="C00000"/>
                </a:solidFill>
              </a:rPr>
              <a:t>Org. manure</a:t>
            </a:r>
          </a:p>
          <a:p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986280" y="5179401"/>
            <a:ext cx="1574800" cy="53848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369733" y="573339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TIER 1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9280" y="5093824"/>
            <a:ext cx="6553200" cy="132729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-60960" y="5210774"/>
            <a:ext cx="734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prstClr val="black"/>
                </a:solidFill>
              </a:rPr>
              <a:t>TIERs</a:t>
            </a:r>
            <a:endParaRPr lang="fr-FR" dirty="0" smtClean="0">
              <a:solidFill>
                <a:prstClr val="black"/>
              </a:solidFill>
            </a:endParaRPr>
          </a:p>
          <a:p>
            <a:r>
              <a:rPr lang="fr-FR" dirty="0" smtClean="0">
                <a:solidFill>
                  <a:prstClr val="black"/>
                </a:solidFill>
              </a:rPr>
              <a:t> 2 &amp; 3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5" name="Title 11">
            <a:extLst>
              <a:ext uri="{FF2B5EF4-FFF2-40B4-BE49-F238E27FC236}">
                <a16:creationId xmlns="" xmlns:a16="http://schemas.microsoft.com/office/drawing/2014/main" id="{23BEF1D1-EC4A-994E-8EF8-53DED3BA58F5}"/>
              </a:ext>
            </a:extLst>
          </p:cNvPr>
          <p:cNvSpPr txBox="1">
            <a:spLocks/>
          </p:cNvSpPr>
          <p:nvPr/>
        </p:nvSpPr>
        <p:spPr>
          <a:xfrm>
            <a:off x="2085252" y="10291"/>
            <a:ext cx="8229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9B3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Carbon budgets indicators : principle 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299B3B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Accolade fermante 15"/>
          <p:cNvSpPr/>
          <p:nvPr/>
        </p:nvSpPr>
        <p:spPr>
          <a:xfrm rot="5400000">
            <a:off x="5282241" y="4034950"/>
            <a:ext cx="288925" cy="3355388"/>
          </a:xfrm>
          <a:prstGeom prst="righ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7" name="ZoneTexte 8"/>
          <p:cNvSpPr txBox="1">
            <a:spLocks noChangeArrowheads="1"/>
          </p:cNvSpPr>
          <p:nvPr/>
        </p:nvSpPr>
        <p:spPr bwMode="auto">
          <a:xfrm>
            <a:off x="4268121" y="5904730"/>
            <a:ext cx="2249559" cy="3693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Farmer’s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data (FMIS)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285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469769"/>
            <a:ext cx="9143999" cy="3299591"/>
          </a:xfrm>
        </p:spPr>
        <p:txBody>
          <a:bodyPr>
            <a:noAutofit/>
          </a:bodyPr>
          <a:lstStyle/>
          <a:p>
            <a:endParaRPr lang="en-GB" sz="1800" dirty="0"/>
          </a:p>
          <a:p>
            <a:r>
              <a:rPr lang="fr-FR" sz="2800" dirty="0"/>
              <a:t>Objective: </a:t>
            </a:r>
            <a:r>
              <a:rPr lang="en-GB" sz="2800" dirty="0"/>
              <a:t>estimate empirically the </a:t>
            </a:r>
            <a:r>
              <a:rPr lang="en-GB" sz="2800" dirty="0" smtClean="0"/>
              <a:t>net annual CO</a:t>
            </a:r>
            <a:r>
              <a:rPr lang="en-GB" sz="2800" baseline="-25000" dirty="0" smtClean="0"/>
              <a:t>2</a:t>
            </a:r>
            <a:r>
              <a:rPr lang="en-GB" sz="2800" dirty="0" smtClean="0"/>
              <a:t> flux at parcel level</a:t>
            </a:r>
          </a:p>
          <a:p>
            <a:pPr lvl="1"/>
            <a:r>
              <a:rPr lang="en-GB" sz="2400" dirty="0" smtClean="0"/>
              <a:t>The net annual CO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 flux is related to number of days of vegetation</a:t>
            </a:r>
          </a:p>
          <a:p>
            <a:pPr lvl="1"/>
            <a:r>
              <a:rPr lang="en-GB" sz="2400" dirty="0" smtClean="0"/>
              <a:t>Method valid only on arable land for 13  family crops</a:t>
            </a:r>
          </a:p>
          <a:p>
            <a:pPr lvl="1"/>
            <a:endParaRPr lang="en-GB" sz="2000" dirty="0"/>
          </a:p>
          <a:p>
            <a:pPr lvl="1"/>
            <a:endParaRPr lang="en-GB" sz="2000" dirty="0" smtClean="0"/>
          </a:p>
          <a:p>
            <a:pPr lvl="1"/>
            <a:endParaRPr lang="en-GB" sz="2000" dirty="0"/>
          </a:p>
          <a:p>
            <a:pPr lvl="1"/>
            <a:endParaRPr lang="en-GB" sz="2000" dirty="0" smtClean="0"/>
          </a:p>
          <a:p>
            <a:pPr marL="457200" lvl="1" indent="0">
              <a:buNone/>
            </a:pPr>
            <a:endParaRPr lang="en-GB" sz="2000" dirty="0"/>
          </a:p>
          <a:p>
            <a:pPr marL="457200" lvl="1" indent="0">
              <a:buNone/>
            </a:pPr>
            <a:endParaRPr lang="en-GB" sz="2000" dirty="0" smtClean="0"/>
          </a:p>
          <a:p>
            <a:pPr marL="457200" lvl="1" indent="0">
              <a:spcBef>
                <a:spcPts val="0"/>
              </a:spcBef>
              <a:buNone/>
            </a:pPr>
            <a:endParaRPr lang="en-GB" sz="2000" b="1" dirty="0" smtClean="0"/>
          </a:p>
          <a:p>
            <a:pPr marL="457200" lvl="1" indent="0">
              <a:spcBef>
                <a:spcPts val="0"/>
              </a:spcBef>
              <a:buNone/>
            </a:pPr>
            <a:endParaRPr lang="en-GB" sz="2000" dirty="0" smtClean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8B65B81-E679-774A-8BD0-334FBA13152D}"/>
              </a:ext>
            </a:extLst>
          </p:cNvPr>
          <p:cNvSpPr/>
          <p:nvPr/>
        </p:nvSpPr>
        <p:spPr>
          <a:xfrm>
            <a:off x="1" y="0"/>
            <a:ext cx="1902372" cy="34684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23BEF1D1-EC4A-994E-8EF8-53DED3BA5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840" y="5607"/>
            <a:ext cx="7122160" cy="57150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299B3B"/>
                </a:solidFill>
              </a:rPr>
              <a:t>Carbon indicator Tier 1 </a:t>
            </a:r>
            <a:r>
              <a:rPr lang="en-US" sz="3200" dirty="0" smtClean="0">
                <a:solidFill>
                  <a:srgbClr val="299B3B"/>
                </a:solidFill>
              </a:rPr>
              <a:t>: principle</a:t>
            </a:r>
            <a:endParaRPr lang="en-US" sz="3200" dirty="0">
              <a:solidFill>
                <a:srgbClr val="299B3B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7163" y="2809438"/>
            <a:ext cx="2234951" cy="302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573520" y="5848833"/>
            <a:ext cx="2728483" cy="365125"/>
          </a:xfrm>
        </p:spPr>
        <p:txBody>
          <a:bodyPr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Concerned</a:t>
            </a:r>
            <a:r>
              <a:rPr lang="en-US" sz="1800" dirty="0" smtClean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crop families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-548640" y="5097628"/>
            <a:ext cx="3942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1600" dirty="0" smtClean="0"/>
              <a:t>Simple relation between number of days with active vegetation and CO</a:t>
            </a:r>
            <a:r>
              <a:rPr lang="en-GB" sz="1600" baseline="-25000" dirty="0" smtClean="0"/>
              <a:t>2</a:t>
            </a:r>
            <a:r>
              <a:rPr lang="en-GB" sz="1600" dirty="0" smtClean="0"/>
              <a:t> flux : validated on </a:t>
            </a:r>
            <a:r>
              <a:rPr lang="en-GB" sz="1600" dirty="0" err="1" smtClean="0"/>
              <a:t>additionnal</a:t>
            </a:r>
            <a:r>
              <a:rPr lang="en-GB" sz="1600" dirty="0" smtClean="0"/>
              <a:t>/recent data</a:t>
            </a:r>
            <a:endParaRPr lang="fr-FR" sz="1600" dirty="0"/>
          </a:p>
        </p:txBody>
      </p:sp>
      <p:grpSp>
        <p:nvGrpSpPr>
          <p:cNvPr id="9" name="Groupe 8"/>
          <p:cNvGrpSpPr/>
          <p:nvPr/>
        </p:nvGrpSpPr>
        <p:grpSpPr>
          <a:xfrm>
            <a:off x="3525520" y="3278462"/>
            <a:ext cx="3311642" cy="3502856"/>
            <a:chOff x="-241687" y="1109837"/>
            <a:chExt cx="5328038" cy="506639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 l="6311" b="3906"/>
            <a:stretch>
              <a:fillRect/>
            </a:stretch>
          </p:blipFill>
          <p:spPr bwMode="auto">
            <a:xfrm>
              <a:off x="-241687" y="1109837"/>
              <a:ext cx="5328038" cy="3980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321003" y="4981362"/>
              <a:ext cx="4449170" cy="1194871"/>
            </a:xfrm>
            <a:prstGeom prst="rect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/>
                <a:t>Apply threshold on NDVI  profile to get number of days with active vegetation</a:t>
              </a:r>
              <a:endParaRPr lang="en-GB" sz="1600" dirty="0"/>
            </a:p>
          </p:txBody>
        </p:sp>
      </p:grpSp>
      <p:sp>
        <p:nvSpPr>
          <p:cNvPr id="14" name="Flèche à angle droit 13"/>
          <p:cNvSpPr/>
          <p:nvPr/>
        </p:nvSpPr>
        <p:spPr>
          <a:xfrm rot="5400000">
            <a:off x="2966720" y="5965356"/>
            <a:ext cx="640080" cy="506564"/>
          </a:xfrm>
          <a:prstGeom prst="bentUpArrow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4532661" y="3093796"/>
            <a:ext cx="1535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Araya et al. (2017)</a:t>
            </a:r>
            <a:endParaRPr lang="fr-FR" sz="1400" i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769141" y="2838429"/>
            <a:ext cx="2360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 smtClean="0"/>
              <a:t>Based</a:t>
            </a:r>
            <a:r>
              <a:rPr lang="fr-FR" sz="1400" i="1" dirty="0" smtClean="0"/>
              <a:t> on </a:t>
            </a:r>
            <a:r>
              <a:rPr lang="fr-FR" sz="1400" i="1" dirty="0" err="1" smtClean="0"/>
              <a:t>Ceschia</a:t>
            </a:r>
            <a:r>
              <a:rPr lang="fr-FR" sz="1400" i="1" dirty="0" smtClean="0"/>
              <a:t> et al. (2010)</a:t>
            </a:r>
            <a:endParaRPr lang="fr-FR" sz="1400" i="1" dirty="0"/>
          </a:p>
        </p:txBody>
      </p:sp>
      <p:sp>
        <p:nvSpPr>
          <p:cNvPr id="17" name="Espace réservé du numéro de diapositive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ED8AE2-1441-B047-9293-18A02C616D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Graphique 2"/>
          <p:cNvPicPr>
            <a:picLocks noChangeArrowheads="1"/>
          </p:cNvPicPr>
          <p:nvPr/>
        </p:nvPicPr>
        <p:blipFill>
          <a:blip r:embed="rId5" cstate="print"/>
          <a:srcRect l="2722" t="-3197" r="-2394" b="-1057"/>
          <a:stretch>
            <a:fillRect/>
          </a:stretch>
        </p:blipFill>
        <p:spPr bwMode="auto">
          <a:xfrm>
            <a:off x="645849" y="3189262"/>
            <a:ext cx="2788231" cy="1443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 rot="16200000">
            <a:off x="-169621" y="3650733"/>
            <a:ext cx="123142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000" dirty="0" smtClean="0"/>
              <a:t>Net </a:t>
            </a:r>
            <a:r>
              <a:rPr lang="fr-FR" sz="1000" dirty="0" err="1" smtClean="0"/>
              <a:t>annual</a:t>
            </a:r>
            <a:r>
              <a:rPr lang="fr-FR" sz="1000" dirty="0" smtClean="0"/>
              <a:t> CO</a:t>
            </a:r>
            <a:r>
              <a:rPr lang="fr-FR" sz="1000" baseline="-25000" dirty="0" smtClean="0"/>
              <a:t>2</a:t>
            </a:r>
            <a:r>
              <a:rPr lang="fr-FR" sz="1000" dirty="0" smtClean="0"/>
              <a:t> flux </a:t>
            </a:r>
          </a:p>
          <a:p>
            <a:pPr algn="ctr"/>
            <a:r>
              <a:rPr lang="fr-FR" sz="1000" dirty="0" err="1" smtClean="0"/>
              <a:t>gC</a:t>
            </a:r>
            <a:r>
              <a:rPr lang="fr-FR" sz="1000" dirty="0" smtClean="0"/>
              <a:t>-CO</a:t>
            </a:r>
            <a:r>
              <a:rPr lang="fr-FR" sz="1000" baseline="-25000" dirty="0" smtClean="0"/>
              <a:t>2</a:t>
            </a:r>
            <a:r>
              <a:rPr lang="fr-FR" sz="1000" dirty="0" smtClean="0"/>
              <a:t>/m</a:t>
            </a:r>
            <a:r>
              <a:rPr lang="fr-FR" sz="1000" baseline="30000" dirty="0" smtClean="0"/>
              <a:t>2</a:t>
            </a:r>
            <a:r>
              <a:rPr lang="fr-FR" sz="1000" dirty="0" smtClean="0"/>
              <a:t>/</a:t>
            </a:r>
            <a:r>
              <a:rPr lang="fr-FR" sz="1000" dirty="0" err="1" smtClean="0"/>
              <a:t>yr</a:t>
            </a:r>
            <a:endParaRPr lang="fr-FR" sz="1000" dirty="0"/>
          </a:p>
        </p:txBody>
      </p:sp>
      <p:grpSp>
        <p:nvGrpSpPr>
          <p:cNvPr id="20" name="Groupe 55"/>
          <p:cNvGrpSpPr/>
          <p:nvPr/>
        </p:nvGrpSpPr>
        <p:grpSpPr>
          <a:xfrm>
            <a:off x="-74467" y="2633767"/>
            <a:ext cx="655718" cy="2315694"/>
            <a:chOff x="-36066" y="2251656"/>
            <a:chExt cx="1050240" cy="4400562"/>
          </a:xfrm>
        </p:grpSpPr>
        <p:grpSp>
          <p:nvGrpSpPr>
            <p:cNvPr id="21" name="Groupe 51"/>
            <p:cNvGrpSpPr/>
            <p:nvPr/>
          </p:nvGrpSpPr>
          <p:grpSpPr>
            <a:xfrm>
              <a:off x="219074" y="3162299"/>
              <a:ext cx="238126" cy="2634081"/>
              <a:chOff x="219074" y="3162299"/>
              <a:chExt cx="238126" cy="2634081"/>
            </a:xfrm>
          </p:grpSpPr>
          <p:sp>
            <p:nvSpPr>
              <p:cNvPr id="24" name="Flèche vers le bas 23"/>
              <p:cNvSpPr/>
              <p:nvPr/>
            </p:nvSpPr>
            <p:spPr>
              <a:xfrm>
                <a:off x="219075" y="3914775"/>
                <a:ext cx="238125" cy="1881605"/>
              </a:xfrm>
              <a:prstGeom prst="dow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Flèche vers le bas 24"/>
              <p:cNvSpPr/>
              <p:nvPr/>
            </p:nvSpPr>
            <p:spPr>
              <a:xfrm rot="10800000">
                <a:off x="219074" y="3162299"/>
                <a:ext cx="238125" cy="752475"/>
              </a:xfrm>
              <a:prstGeom prst="downArrow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2" name="ZoneTexte 21"/>
            <p:cNvSpPr txBox="1"/>
            <p:nvPr/>
          </p:nvSpPr>
          <p:spPr>
            <a:xfrm>
              <a:off x="-36066" y="2251656"/>
              <a:ext cx="1019082" cy="877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 smtClean="0"/>
                <a:t>CO</a:t>
              </a:r>
              <a:r>
                <a:rPr lang="fr-FR" sz="1200" baseline="-25000" dirty="0" smtClean="0"/>
                <a:t>2</a:t>
              </a:r>
              <a:r>
                <a:rPr lang="fr-FR" sz="1200" dirty="0" smtClean="0"/>
                <a:t> </a:t>
              </a:r>
            </a:p>
            <a:p>
              <a:pPr algn="ctr"/>
              <a:r>
                <a:rPr lang="fr-FR" sz="1200" dirty="0" smtClean="0"/>
                <a:t>release</a:t>
              </a:r>
              <a:endParaRPr lang="fr-FR" sz="1200" dirty="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-29760" y="5774906"/>
              <a:ext cx="1043934" cy="877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 smtClean="0"/>
                <a:t>CO</a:t>
              </a:r>
              <a:r>
                <a:rPr lang="fr-FR" sz="1200" baseline="-25000" dirty="0" smtClean="0"/>
                <a:t>2</a:t>
              </a:r>
              <a:r>
                <a:rPr lang="fr-FR" sz="1200" dirty="0" smtClean="0"/>
                <a:t> </a:t>
              </a:r>
            </a:p>
            <a:p>
              <a:pPr algn="ctr"/>
              <a:r>
                <a:rPr lang="fr-FR" sz="1200" dirty="0" smtClean="0"/>
                <a:t>fixation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99368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8B65B81-E679-774A-8BD0-334FBA13152D}"/>
              </a:ext>
            </a:extLst>
          </p:cNvPr>
          <p:cNvSpPr/>
          <p:nvPr/>
        </p:nvSpPr>
        <p:spPr>
          <a:xfrm>
            <a:off x="1" y="0"/>
            <a:ext cx="1902372" cy="34684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106160" y="5838190"/>
            <a:ext cx="2133600" cy="365125"/>
          </a:xfrm>
        </p:spPr>
        <p:txBody>
          <a:bodyPr/>
          <a:lstStyle/>
          <a:p>
            <a:fld id="{40ED8AE2-1441-B047-9293-18A02C616D4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5953760" y="5372199"/>
            <a:ext cx="2324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299B3B"/>
                </a:solidFill>
              </a:rPr>
              <a:t>Annual</a:t>
            </a:r>
            <a:r>
              <a:rPr lang="fr-FR" dirty="0" smtClean="0">
                <a:solidFill>
                  <a:srgbClr val="299B3B"/>
                </a:solidFill>
              </a:rPr>
              <a:t> CO</a:t>
            </a:r>
            <a:r>
              <a:rPr lang="fr-FR" baseline="-25000" dirty="0" smtClean="0">
                <a:solidFill>
                  <a:srgbClr val="299B3B"/>
                </a:solidFill>
              </a:rPr>
              <a:t>2</a:t>
            </a:r>
            <a:r>
              <a:rPr lang="fr-FR" dirty="0" smtClean="0">
                <a:solidFill>
                  <a:srgbClr val="299B3B"/>
                </a:solidFill>
              </a:rPr>
              <a:t> fixation</a:t>
            </a:r>
          </a:p>
          <a:p>
            <a:r>
              <a:rPr lang="fr-FR" dirty="0" err="1" smtClean="0">
                <a:solidFill>
                  <a:srgbClr val="FF0000"/>
                </a:solidFill>
              </a:rPr>
              <a:t>Annual</a:t>
            </a:r>
            <a:r>
              <a:rPr lang="fr-FR" dirty="0" smtClean="0">
                <a:solidFill>
                  <a:srgbClr val="FF0000"/>
                </a:solidFill>
              </a:rPr>
              <a:t> CO</a:t>
            </a:r>
            <a:r>
              <a:rPr lang="fr-FR" baseline="-25000" dirty="0" smtClean="0">
                <a:solidFill>
                  <a:srgbClr val="FF0000"/>
                </a:solidFill>
              </a:rPr>
              <a:t>2 </a:t>
            </a:r>
            <a:r>
              <a:rPr lang="fr-FR" dirty="0" err="1" smtClean="0">
                <a:solidFill>
                  <a:srgbClr val="FF0000"/>
                </a:solidFill>
              </a:rPr>
              <a:t>losses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8" name="Image 20" descr="smil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8036" y="5414774"/>
            <a:ext cx="251520" cy="255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22" descr="sad_smiley_face_sticker-p217774899544360571qjcl_40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4598" y="5722690"/>
            <a:ext cx="305326" cy="30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5831840" y="5397599"/>
            <a:ext cx="2446020" cy="656491"/>
          </a:xfrm>
          <a:prstGeom prst="rect">
            <a:avLst/>
          </a:prstGeom>
          <a:noFill/>
          <a:ln>
            <a:solidFill>
              <a:srgbClr val="4E7F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itle 11">
            <a:extLst>
              <a:ext uri="{FF2B5EF4-FFF2-40B4-BE49-F238E27FC236}">
                <a16:creationId xmlns:a16="http://schemas.microsoft.com/office/drawing/2014/main" xmlns="" id="{23BEF1D1-EC4A-994E-8EF8-53DED3BA58F5}"/>
              </a:ext>
            </a:extLst>
          </p:cNvPr>
          <p:cNvSpPr txBox="1">
            <a:spLocks/>
          </p:cNvSpPr>
          <p:nvPr/>
        </p:nvSpPr>
        <p:spPr>
          <a:xfrm>
            <a:off x="2024293" y="0"/>
            <a:ext cx="724162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9B3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Carbon Tier 1 : Testing results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99B3B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" y="748030"/>
            <a:ext cx="4152900" cy="58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7164" y="1391919"/>
            <a:ext cx="3969635" cy="3414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2661920" y="2631440"/>
            <a:ext cx="599440" cy="5080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19"/>
          <p:cNvCxnSpPr/>
          <p:nvPr/>
        </p:nvCxnSpPr>
        <p:spPr>
          <a:xfrm flipV="1">
            <a:off x="2661920" y="1391919"/>
            <a:ext cx="2055244" cy="123952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2661920" y="3139440"/>
            <a:ext cx="2055244" cy="166707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3251200" y="748030"/>
            <a:ext cx="5567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Net </a:t>
            </a:r>
            <a:r>
              <a:rPr lang="fr-FR" dirty="0" err="1" smtClean="0"/>
              <a:t>annual</a:t>
            </a:r>
            <a:r>
              <a:rPr lang="fr-FR" dirty="0" smtClean="0"/>
              <a:t> CO</a:t>
            </a:r>
            <a:r>
              <a:rPr lang="fr-FR" baseline="-25000" dirty="0" smtClean="0"/>
              <a:t>2</a:t>
            </a:r>
            <a:r>
              <a:rPr lang="fr-FR" dirty="0" smtClean="0"/>
              <a:t> fluxes of </a:t>
            </a:r>
            <a:r>
              <a:rPr lang="fr-FR" dirty="0" err="1" smtClean="0"/>
              <a:t>croplands</a:t>
            </a:r>
            <a:r>
              <a:rPr lang="fr-FR" dirty="0" smtClean="0"/>
              <a:t> in </a:t>
            </a:r>
            <a:r>
              <a:rPr lang="fr-FR" dirty="0" err="1" smtClean="0"/>
              <a:t>Netherlands</a:t>
            </a:r>
            <a:r>
              <a:rPr lang="fr-FR" dirty="0" smtClean="0"/>
              <a:t> (2018)</a:t>
            </a:r>
            <a:endParaRPr lang="fr-FR" dirty="0"/>
          </a:p>
        </p:txBody>
      </p:sp>
      <p:pic>
        <p:nvPicPr>
          <p:cNvPr id="5122" name="Picture 2" descr="ministerie-economische-zaken-en-klimaa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09420" y="707466"/>
            <a:ext cx="1438226" cy="40989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ZoneTexte 15"/>
          <p:cNvSpPr txBox="1"/>
          <p:nvPr/>
        </p:nvSpPr>
        <p:spPr>
          <a:xfrm>
            <a:off x="3403600" y="6443464"/>
            <a:ext cx="519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Similar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map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will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produced</a:t>
            </a:r>
            <a:r>
              <a:rPr lang="fr-FR" dirty="0" smtClean="0">
                <a:solidFill>
                  <a:srgbClr val="FF0000"/>
                </a:solidFill>
              </a:rPr>
              <a:t> for France in </a:t>
            </a:r>
            <a:r>
              <a:rPr lang="fr-FR" dirty="0" err="1" smtClean="0">
                <a:solidFill>
                  <a:srgbClr val="FF0000"/>
                </a:solidFill>
              </a:rPr>
              <a:t>summer</a:t>
            </a:r>
            <a:r>
              <a:rPr lang="fr-FR" dirty="0" smtClean="0">
                <a:solidFill>
                  <a:srgbClr val="FF0000"/>
                </a:solidFill>
              </a:rPr>
              <a:t> 2021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716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8B65B81-E679-774A-8BD0-334FBA13152D}"/>
              </a:ext>
            </a:extLst>
          </p:cNvPr>
          <p:cNvSpPr/>
          <p:nvPr/>
        </p:nvSpPr>
        <p:spPr>
          <a:xfrm>
            <a:off x="1" y="0"/>
            <a:ext cx="1902372" cy="34684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768DE2-6B64-374A-BD87-F163108C19E6}"/>
              </a:ext>
            </a:extLst>
          </p:cNvPr>
          <p:cNvSpPr txBox="1"/>
          <p:nvPr/>
        </p:nvSpPr>
        <p:spPr>
          <a:xfrm>
            <a:off x="-620110" y="12507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022323"/>
            <a:ext cx="8991600" cy="485500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52400" y="5960110"/>
            <a:ext cx="92826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More CO</a:t>
            </a:r>
            <a:r>
              <a:rPr lang="fr-FR" sz="2000" baseline="-25000" dirty="0" smtClean="0"/>
              <a:t>2</a:t>
            </a:r>
            <a:r>
              <a:rPr lang="fr-FR" sz="2000" dirty="0" smtClean="0"/>
              <a:t> absorption in Ain </a:t>
            </a:r>
            <a:r>
              <a:rPr lang="fr-FR" sz="2000" dirty="0" err="1" smtClean="0"/>
              <a:t>Compared</a:t>
            </a:r>
            <a:r>
              <a:rPr lang="fr-FR" sz="2000" dirty="0" smtClean="0"/>
              <a:t> to Spain (fluxes are more </a:t>
            </a:r>
            <a:r>
              <a:rPr lang="fr-FR" sz="2000" dirty="0" err="1" smtClean="0"/>
              <a:t>negative</a:t>
            </a:r>
            <a:r>
              <a:rPr lang="fr-FR" sz="2000" dirty="0" smtClean="0"/>
              <a:t>)</a:t>
            </a:r>
          </a:p>
          <a:p>
            <a:r>
              <a:rPr lang="fr-FR" sz="2000" dirty="0" smtClean="0"/>
              <a:t>Winter </a:t>
            </a:r>
            <a:r>
              <a:rPr lang="fr-FR" sz="2000" dirty="0" err="1" smtClean="0"/>
              <a:t>crops</a:t>
            </a:r>
            <a:r>
              <a:rPr lang="fr-FR" sz="2000" dirty="0" smtClean="0"/>
              <a:t> (long </a:t>
            </a:r>
            <a:r>
              <a:rPr lang="fr-FR" sz="2000" dirty="0" err="1" smtClean="0"/>
              <a:t>veget</a:t>
            </a:r>
            <a:r>
              <a:rPr lang="fr-FR" sz="2000" dirty="0" smtClean="0"/>
              <a:t>. cycles) are fixing more CO</a:t>
            </a:r>
            <a:r>
              <a:rPr lang="fr-FR" sz="2000" baseline="-25000" dirty="0" smtClean="0"/>
              <a:t>2</a:t>
            </a:r>
            <a:r>
              <a:rPr lang="fr-FR" sz="2000" dirty="0" smtClean="0"/>
              <a:t> </a:t>
            </a:r>
            <a:r>
              <a:rPr lang="fr-FR" sz="2000" dirty="0" err="1" smtClean="0"/>
              <a:t>than</a:t>
            </a:r>
            <a:r>
              <a:rPr lang="fr-FR" sz="2000" dirty="0" smtClean="0"/>
              <a:t> </a:t>
            </a:r>
            <a:r>
              <a:rPr lang="fr-FR" sz="2000" dirty="0" err="1" smtClean="0"/>
              <a:t>summer</a:t>
            </a:r>
            <a:r>
              <a:rPr lang="fr-FR" sz="2000" dirty="0" smtClean="0"/>
              <a:t> </a:t>
            </a:r>
            <a:r>
              <a:rPr lang="fr-FR" sz="2000" dirty="0" err="1" smtClean="0"/>
              <a:t>crops</a:t>
            </a:r>
            <a:r>
              <a:rPr lang="fr-FR" sz="2000" dirty="0" smtClean="0"/>
              <a:t> (as </a:t>
            </a:r>
            <a:r>
              <a:rPr lang="fr-FR" sz="2000" dirty="0" err="1" smtClean="0"/>
              <a:t>expected</a:t>
            </a:r>
            <a:r>
              <a:rPr lang="fr-FR" sz="2000" dirty="0" smtClean="0"/>
              <a:t>) </a:t>
            </a:r>
            <a:endParaRPr lang="fr-FR" sz="2000" dirty="0"/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xmlns="" id="{23BEF1D1-EC4A-994E-8EF8-53DED3BA58F5}"/>
              </a:ext>
            </a:extLst>
          </p:cNvPr>
          <p:cNvSpPr txBox="1">
            <a:spLocks/>
          </p:cNvSpPr>
          <p:nvPr/>
        </p:nvSpPr>
        <p:spPr>
          <a:xfrm>
            <a:off x="2024293" y="0"/>
            <a:ext cx="724162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9B3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Tier 1 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9B3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Ain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9B3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Department test results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99B3B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72160" y="741680"/>
            <a:ext cx="8155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Cooler</a:t>
            </a:r>
            <a:r>
              <a:rPr lang="fr-FR" dirty="0" smtClean="0"/>
              <a:t> </a:t>
            </a:r>
            <a:r>
              <a:rPr lang="fr-FR" dirty="0" err="1" smtClean="0"/>
              <a:t>climate</a:t>
            </a:r>
            <a:r>
              <a:rPr lang="fr-FR" dirty="0" smtClean="0"/>
              <a:t> </a:t>
            </a:r>
            <a:r>
              <a:rPr lang="fr-FR" dirty="0" err="1" smtClean="0"/>
              <a:t>compared</a:t>
            </a:r>
            <a:r>
              <a:rPr lang="fr-FR" dirty="0" smtClean="0"/>
              <a:t> to Spain </a:t>
            </a:r>
            <a:r>
              <a:rPr lang="fr-FR" dirty="0" smtClean="0">
                <a:sym typeface="Wingdings" pitchFamily="2" charset="2"/>
              </a:rPr>
              <a:t> longer </a:t>
            </a:r>
            <a:r>
              <a:rPr lang="fr-FR" dirty="0" err="1" smtClean="0">
                <a:sym typeface="Wingdings" pitchFamily="2" charset="2"/>
              </a:rPr>
              <a:t>vegetation</a:t>
            </a:r>
            <a:r>
              <a:rPr lang="fr-FR" dirty="0" smtClean="0">
                <a:sym typeface="Wingdings" pitchFamily="2" charset="2"/>
              </a:rPr>
              <a:t> cycles  more CO</a:t>
            </a:r>
            <a:r>
              <a:rPr lang="fr-FR" baseline="-25000" dirty="0" smtClean="0">
                <a:sym typeface="Wingdings" pitchFamily="2" charset="2"/>
              </a:rPr>
              <a:t>2</a:t>
            </a:r>
            <a:r>
              <a:rPr lang="fr-FR" dirty="0" smtClean="0">
                <a:sym typeface="Wingdings" pitchFamily="2" charset="2"/>
              </a:rPr>
              <a:t> </a:t>
            </a:r>
            <a:r>
              <a:rPr lang="fr-FR" dirty="0" err="1" smtClean="0">
                <a:sym typeface="Wingdings" pitchFamily="2" charset="2"/>
              </a:rPr>
              <a:t>absorbed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08064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55431"/>
            <a:ext cx="8229600" cy="5054107"/>
          </a:xfrm>
        </p:spPr>
        <p:txBody>
          <a:bodyPr>
            <a:normAutofit/>
          </a:bodyPr>
          <a:lstStyle/>
          <a:p>
            <a:pPr marL="0" indent="0">
              <a:buFont typeface="Wingdings" pitchFamily="2" charset="2"/>
              <a:buChar char="Ø"/>
            </a:pPr>
            <a:r>
              <a:rPr lang="en-GB" sz="2400" dirty="0" smtClean="0">
                <a:solidFill>
                  <a:schemeClr val="tx2"/>
                </a:solidFill>
              </a:rPr>
              <a:t> Empirical approaches: plot level/annual</a:t>
            </a:r>
          </a:p>
          <a:p>
            <a:pPr marL="0" lvl="1" indent="0">
              <a:buNone/>
            </a:pPr>
            <a:endParaRPr lang="en-GB" sz="800" dirty="0" smtClean="0"/>
          </a:p>
          <a:p>
            <a:pPr marL="0" lvl="1" indent="0">
              <a:buNone/>
            </a:pPr>
            <a:endParaRPr lang="en-GB" sz="800" dirty="0" smtClean="0"/>
          </a:p>
          <a:p>
            <a:pPr marL="0" lvl="1" indent="0">
              <a:buNone/>
            </a:pPr>
            <a:endParaRPr lang="en-GB" sz="800" dirty="0" smtClean="0"/>
          </a:p>
          <a:p>
            <a:pPr marL="0" lvl="1" indent="0">
              <a:buNone/>
            </a:pPr>
            <a:r>
              <a:rPr lang="en-GB" sz="2400" dirty="0" smtClean="0"/>
              <a:t>	      C budget =</a:t>
            </a:r>
            <a:r>
              <a:rPr lang="en-GB" sz="2400" dirty="0" smtClean="0">
                <a:solidFill>
                  <a:srgbClr val="299B3B"/>
                </a:solidFill>
              </a:rPr>
              <a:t> Net CO</a:t>
            </a:r>
            <a:r>
              <a:rPr lang="en-GB" sz="2400" baseline="-25000" dirty="0" smtClean="0">
                <a:solidFill>
                  <a:srgbClr val="299B3B"/>
                </a:solidFill>
              </a:rPr>
              <a:t>2</a:t>
            </a:r>
            <a:r>
              <a:rPr lang="en-GB" sz="2400" dirty="0" smtClean="0">
                <a:solidFill>
                  <a:srgbClr val="299B3B"/>
                </a:solidFill>
              </a:rPr>
              <a:t> flux </a:t>
            </a:r>
            <a:r>
              <a:rPr lang="en-GB" sz="2400" dirty="0" smtClean="0"/>
              <a:t>+</a:t>
            </a:r>
            <a:r>
              <a:rPr lang="en-GB" sz="2400" dirty="0" smtClean="0">
                <a:solidFill>
                  <a:srgbClr val="299B3B"/>
                </a:solidFill>
              </a:rPr>
              <a:t> </a:t>
            </a:r>
            <a:r>
              <a:rPr lang="en-GB" sz="2400" dirty="0" smtClean="0">
                <a:solidFill>
                  <a:srgbClr val="FFC000"/>
                </a:solidFill>
              </a:rPr>
              <a:t>C harvested </a:t>
            </a:r>
            <a:r>
              <a:rPr lang="en-GB" sz="2400" dirty="0" smtClean="0"/>
              <a:t>–</a:t>
            </a:r>
            <a:r>
              <a:rPr lang="en-GB" sz="2400" dirty="0" smtClean="0">
                <a:solidFill>
                  <a:srgbClr val="996633"/>
                </a:solidFill>
              </a:rPr>
              <a:t> Org. </a:t>
            </a:r>
            <a:r>
              <a:rPr lang="en-GB" sz="2400" dirty="0" err="1" smtClean="0">
                <a:solidFill>
                  <a:srgbClr val="996633"/>
                </a:solidFill>
              </a:rPr>
              <a:t>fertil</a:t>
            </a:r>
            <a:r>
              <a:rPr lang="en-GB" sz="2400" dirty="0" smtClean="0">
                <a:solidFill>
                  <a:srgbClr val="996633"/>
                </a:solidFill>
              </a:rPr>
              <a:t>.</a:t>
            </a:r>
          </a:p>
          <a:p>
            <a:pPr marL="0" indent="0">
              <a:buNone/>
            </a:pP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8B65B81-E679-774A-8BD0-334FBA13152D}"/>
              </a:ext>
            </a:extLst>
          </p:cNvPr>
          <p:cNvSpPr/>
          <p:nvPr/>
        </p:nvSpPr>
        <p:spPr>
          <a:xfrm>
            <a:off x="1" y="0"/>
            <a:ext cx="1902372" cy="34684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9768DE2-6B64-374A-BD87-F163108C19E6}"/>
              </a:ext>
            </a:extLst>
          </p:cNvPr>
          <p:cNvSpPr txBox="1"/>
          <p:nvPr/>
        </p:nvSpPr>
        <p:spPr>
          <a:xfrm>
            <a:off x="-620110" y="12507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ZoneTexte 20"/>
          <p:cNvSpPr txBox="1"/>
          <p:nvPr/>
        </p:nvSpPr>
        <p:spPr>
          <a:xfrm>
            <a:off x="3238500" y="132397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TIER 1</a:t>
            </a:r>
            <a:endParaRPr lang="fr-FR" dirty="0"/>
          </a:p>
        </p:txBody>
      </p:sp>
      <p:sp>
        <p:nvSpPr>
          <p:cNvPr id="43" name="Accolade fermante 42"/>
          <p:cNvSpPr/>
          <p:nvPr/>
        </p:nvSpPr>
        <p:spPr>
          <a:xfrm rot="5400000">
            <a:off x="5946775" y="573088"/>
            <a:ext cx="288925" cy="3168650"/>
          </a:xfrm>
          <a:prstGeom prst="righ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6" name="ZoneTexte 45"/>
          <p:cNvSpPr txBox="1"/>
          <p:nvPr/>
        </p:nvSpPr>
        <p:spPr>
          <a:xfrm>
            <a:off x="374903" y="1693307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TIER 2</a:t>
            </a:r>
            <a:endParaRPr lang="fr-FR" dirty="0"/>
          </a:p>
        </p:txBody>
      </p:sp>
      <p:sp>
        <p:nvSpPr>
          <p:cNvPr id="53" name="ZoneTexte 52"/>
          <p:cNvSpPr txBox="1">
            <a:spLocks noChangeArrowheads="1"/>
          </p:cNvSpPr>
          <p:nvPr/>
        </p:nvSpPr>
        <p:spPr bwMode="auto">
          <a:xfrm>
            <a:off x="5744152" y="3050755"/>
            <a:ext cx="3190297" cy="36933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fr-FR" dirty="0" smtClean="0">
                <a:latin typeface="Calibri" pitchFamily="34" charset="0"/>
              </a:rPr>
              <a:t> </a:t>
            </a:r>
            <a:r>
              <a:rPr lang="fr-FR" dirty="0" err="1" smtClean="0">
                <a:latin typeface="Calibri" pitchFamily="34" charset="0"/>
              </a:rPr>
              <a:t>What</a:t>
            </a:r>
            <a:r>
              <a:rPr lang="fr-FR" dirty="0" smtClean="0">
                <a:latin typeface="Calibri" pitchFamily="34" charset="0"/>
              </a:rPr>
              <a:t> do </a:t>
            </a:r>
            <a:r>
              <a:rPr lang="fr-FR" dirty="0" err="1" smtClean="0">
                <a:latin typeface="Calibri" pitchFamily="34" charset="0"/>
              </a:rPr>
              <a:t>we</a:t>
            </a:r>
            <a:r>
              <a:rPr lang="fr-FR" dirty="0" smtClean="0">
                <a:latin typeface="Calibri" pitchFamily="34" charset="0"/>
              </a:rPr>
              <a:t> </a:t>
            </a:r>
            <a:r>
              <a:rPr lang="fr-FR" dirty="0" err="1" smtClean="0">
                <a:latin typeface="Calibri" pitchFamily="34" charset="0"/>
              </a:rPr>
              <a:t>need</a:t>
            </a:r>
            <a:r>
              <a:rPr lang="fr-FR" dirty="0" smtClean="0">
                <a:latin typeface="Calibri" pitchFamily="34" charset="0"/>
              </a:rPr>
              <a:t> to know </a:t>
            </a:r>
            <a:r>
              <a:rPr lang="fr-FR" dirty="0" err="1" smtClean="0">
                <a:latin typeface="Calibri" pitchFamily="34" charset="0"/>
              </a:rPr>
              <a:t>from</a:t>
            </a:r>
            <a:r>
              <a:rPr lang="fr-FR" dirty="0" smtClean="0">
                <a:latin typeface="Calibri" pitchFamily="34" charset="0"/>
              </a:rPr>
              <a:t> the </a:t>
            </a:r>
            <a:r>
              <a:rPr lang="fr-FR" dirty="0" err="1" smtClean="0">
                <a:latin typeface="Calibri" pitchFamily="34" charset="0"/>
              </a:rPr>
              <a:t>farmers</a:t>
            </a:r>
            <a:r>
              <a:rPr lang="fr-FR" dirty="0" smtClean="0">
                <a:latin typeface="Calibri" pitchFamily="34" charset="0"/>
              </a:rPr>
              <a:t> ?</a:t>
            </a:r>
          </a:p>
          <a:p>
            <a:pPr algn="just">
              <a:buFont typeface="Arial" pitchFamily="34" charset="0"/>
              <a:buChar char="•"/>
            </a:pPr>
            <a:endParaRPr lang="fr-FR" dirty="0" smtClean="0">
              <a:latin typeface="Calibri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fr-FR" dirty="0" smtClean="0">
                <a:latin typeface="Calibri" pitchFamily="34" charset="0"/>
              </a:rPr>
              <a:t> </a:t>
            </a:r>
            <a:r>
              <a:rPr lang="fr-FR" dirty="0" smtClean="0">
                <a:solidFill>
                  <a:srgbClr val="FFC000"/>
                </a:solidFill>
              </a:rPr>
              <a:t>C </a:t>
            </a:r>
            <a:r>
              <a:rPr lang="fr-FR" dirty="0" err="1" smtClean="0">
                <a:solidFill>
                  <a:srgbClr val="FFC000"/>
                </a:solidFill>
              </a:rPr>
              <a:t>harvested</a:t>
            </a:r>
            <a:r>
              <a:rPr lang="fr-FR" dirty="0" smtClean="0">
                <a:solidFill>
                  <a:srgbClr val="FFC000"/>
                </a:solidFill>
              </a:rPr>
              <a:t>:</a:t>
            </a:r>
          </a:p>
          <a:p>
            <a:pPr lvl="1" algn="just"/>
            <a:r>
              <a:rPr lang="fr-FR" dirty="0" smtClean="0">
                <a:solidFill>
                  <a:srgbClr val="FFC000"/>
                </a:solidFill>
              </a:rPr>
              <a:t>- </a:t>
            </a:r>
            <a:r>
              <a:rPr lang="fr-FR" dirty="0" err="1" smtClean="0">
                <a:solidFill>
                  <a:srgbClr val="FFC000"/>
                </a:solidFill>
              </a:rPr>
              <a:t>yield</a:t>
            </a:r>
            <a:r>
              <a:rPr lang="fr-FR" dirty="0" smtClean="0">
                <a:solidFill>
                  <a:srgbClr val="FFC000"/>
                </a:solidFill>
              </a:rPr>
              <a:t> (grain t/ha)</a:t>
            </a:r>
          </a:p>
          <a:p>
            <a:pPr lvl="1"/>
            <a:r>
              <a:rPr lang="fr-FR" dirty="0" smtClean="0">
                <a:solidFill>
                  <a:srgbClr val="FFC000"/>
                </a:solidFill>
              </a:rPr>
              <a:t>- </a:t>
            </a:r>
            <a:r>
              <a:rPr lang="fr-FR" dirty="0" err="1" smtClean="0">
                <a:solidFill>
                  <a:srgbClr val="FFC000"/>
                </a:solidFill>
              </a:rPr>
              <a:t>eventually</a:t>
            </a:r>
            <a:r>
              <a:rPr lang="fr-FR" dirty="0" smtClean="0">
                <a:solidFill>
                  <a:srgbClr val="FFC000"/>
                </a:solidFill>
              </a:rPr>
              <a:t> the </a:t>
            </a:r>
            <a:r>
              <a:rPr lang="fr-FR" dirty="0" err="1" smtClean="0">
                <a:solidFill>
                  <a:srgbClr val="FFC000"/>
                </a:solidFill>
              </a:rPr>
              <a:t>amount</a:t>
            </a:r>
            <a:r>
              <a:rPr lang="fr-FR" dirty="0" smtClean="0">
                <a:solidFill>
                  <a:srgbClr val="FFC000"/>
                </a:solidFill>
              </a:rPr>
              <a:t> of </a:t>
            </a:r>
            <a:r>
              <a:rPr lang="fr-FR" dirty="0" err="1" smtClean="0">
                <a:solidFill>
                  <a:srgbClr val="FFC000"/>
                </a:solidFill>
              </a:rPr>
              <a:t>straw</a:t>
            </a:r>
            <a:r>
              <a:rPr lang="fr-FR" dirty="0" smtClean="0">
                <a:solidFill>
                  <a:srgbClr val="FFC000"/>
                </a:solidFill>
              </a:rPr>
              <a:t>/</a:t>
            </a:r>
            <a:r>
              <a:rPr lang="fr-FR" dirty="0" err="1" smtClean="0">
                <a:solidFill>
                  <a:srgbClr val="FFC000"/>
                </a:solidFill>
              </a:rPr>
              <a:t>cover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crop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exported</a:t>
            </a:r>
            <a:r>
              <a:rPr lang="fr-FR" dirty="0" smtClean="0">
                <a:solidFill>
                  <a:srgbClr val="FFC000"/>
                </a:solidFill>
              </a:rPr>
              <a:t> (t/ha),</a:t>
            </a:r>
          </a:p>
          <a:p>
            <a:pPr lvl="1" algn="just"/>
            <a:endParaRPr lang="fr-FR" dirty="0" smtClean="0">
              <a:latin typeface="Calibri" pitchFamily="34" charset="0"/>
            </a:endParaRPr>
          </a:p>
          <a:p>
            <a:pPr marL="0" lvl="1" algn="just">
              <a:buFont typeface="Arial" pitchFamily="34" charset="0"/>
              <a:buChar char="•"/>
            </a:pPr>
            <a:r>
              <a:rPr lang="fr-FR" dirty="0" smtClean="0">
                <a:latin typeface="Calibri" pitchFamily="34" charset="0"/>
              </a:rPr>
              <a:t> </a:t>
            </a:r>
            <a:r>
              <a:rPr lang="fr-FR" dirty="0" smtClean="0">
                <a:solidFill>
                  <a:srgbClr val="996633"/>
                </a:solidFill>
              </a:rPr>
              <a:t>Are </a:t>
            </a:r>
            <a:r>
              <a:rPr lang="fr-FR" dirty="0" err="1" smtClean="0">
                <a:solidFill>
                  <a:srgbClr val="996633"/>
                </a:solidFill>
              </a:rPr>
              <a:t>organic</a:t>
            </a:r>
            <a:r>
              <a:rPr lang="fr-FR" dirty="0" smtClean="0">
                <a:solidFill>
                  <a:srgbClr val="996633"/>
                </a:solidFill>
              </a:rPr>
              <a:t> </a:t>
            </a:r>
            <a:r>
              <a:rPr lang="fr-FR" dirty="0" err="1" smtClean="0">
                <a:solidFill>
                  <a:srgbClr val="996633"/>
                </a:solidFill>
              </a:rPr>
              <a:t>amendments</a:t>
            </a:r>
            <a:r>
              <a:rPr lang="fr-FR" dirty="0" smtClean="0">
                <a:solidFill>
                  <a:srgbClr val="996633"/>
                </a:solidFill>
              </a:rPr>
              <a:t>  </a:t>
            </a:r>
            <a:r>
              <a:rPr lang="fr-FR" dirty="0" err="1" smtClean="0">
                <a:solidFill>
                  <a:srgbClr val="996633"/>
                </a:solidFill>
              </a:rPr>
              <a:t>applied</a:t>
            </a:r>
            <a:r>
              <a:rPr lang="fr-FR" dirty="0" smtClean="0">
                <a:solidFill>
                  <a:srgbClr val="996633"/>
                </a:solidFill>
              </a:rPr>
              <a:t> ? If </a:t>
            </a:r>
            <a:r>
              <a:rPr lang="fr-FR" dirty="0" err="1" smtClean="0">
                <a:solidFill>
                  <a:srgbClr val="996633"/>
                </a:solidFill>
              </a:rPr>
              <a:t>yes</a:t>
            </a:r>
            <a:r>
              <a:rPr lang="fr-FR" dirty="0" smtClean="0">
                <a:solidFill>
                  <a:srgbClr val="996633"/>
                </a:solidFill>
              </a:rPr>
              <a:t>:</a:t>
            </a:r>
          </a:p>
          <a:p>
            <a:pPr lvl="1" algn="just"/>
            <a:r>
              <a:rPr lang="fr-FR" dirty="0" smtClean="0">
                <a:solidFill>
                  <a:srgbClr val="996633"/>
                </a:solidFill>
              </a:rPr>
              <a:t>- type of </a:t>
            </a:r>
            <a:r>
              <a:rPr lang="fr-FR" dirty="0" err="1" smtClean="0">
                <a:solidFill>
                  <a:srgbClr val="996633"/>
                </a:solidFill>
              </a:rPr>
              <a:t>amendment</a:t>
            </a:r>
            <a:r>
              <a:rPr lang="fr-FR" dirty="0" smtClean="0">
                <a:solidFill>
                  <a:srgbClr val="996633"/>
                </a:solidFill>
              </a:rPr>
              <a:t>, </a:t>
            </a:r>
          </a:p>
          <a:p>
            <a:pPr lvl="1" algn="just"/>
            <a:r>
              <a:rPr lang="fr-FR" dirty="0" smtClean="0">
                <a:solidFill>
                  <a:srgbClr val="996633"/>
                </a:solidFill>
              </a:rPr>
              <a:t>- </a:t>
            </a:r>
            <a:r>
              <a:rPr lang="fr-FR" dirty="0" err="1" smtClean="0">
                <a:solidFill>
                  <a:srgbClr val="996633"/>
                </a:solidFill>
              </a:rPr>
              <a:t>amount</a:t>
            </a:r>
            <a:r>
              <a:rPr lang="fr-FR" dirty="0" smtClean="0">
                <a:solidFill>
                  <a:srgbClr val="996633"/>
                </a:solidFill>
              </a:rPr>
              <a:t> (t/ha).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1554706" y="5809538"/>
            <a:ext cx="2445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 smtClean="0"/>
              <a:t>Based</a:t>
            </a:r>
            <a:r>
              <a:rPr lang="fr-FR" sz="1400" i="1" dirty="0" smtClean="0"/>
              <a:t> on </a:t>
            </a:r>
            <a:r>
              <a:rPr lang="fr-FR" sz="1400" i="1" dirty="0" err="1" smtClean="0"/>
              <a:t>Ceschia</a:t>
            </a:r>
            <a:r>
              <a:rPr lang="fr-FR" sz="1400" i="1" dirty="0" smtClean="0"/>
              <a:t> et al. (2010)</a:t>
            </a:r>
            <a:endParaRPr lang="fr-FR" sz="1400" i="1" dirty="0"/>
          </a:p>
        </p:txBody>
      </p:sp>
      <p:sp>
        <p:nvSpPr>
          <p:cNvPr id="13" name="Flèche droite 12"/>
          <p:cNvSpPr/>
          <p:nvPr/>
        </p:nvSpPr>
        <p:spPr>
          <a:xfrm rot="5400000">
            <a:off x="3028010" y="2539352"/>
            <a:ext cx="1173454" cy="2889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1244599" y="1323975"/>
            <a:ext cx="6613525" cy="145732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2781300" y="1323975"/>
            <a:ext cx="1536700" cy="145732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8"/>
          <p:cNvSpPr txBox="1">
            <a:spLocks noChangeArrowheads="1"/>
          </p:cNvSpPr>
          <p:nvPr/>
        </p:nvSpPr>
        <p:spPr bwMode="auto">
          <a:xfrm>
            <a:off x="5026025" y="2349500"/>
            <a:ext cx="2124364" cy="3693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Farmer’s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data (FMIS)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2" name="Flèche à angle droit 61"/>
          <p:cNvSpPr/>
          <p:nvPr/>
        </p:nvSpPr>
        <p:spPr>
          <a:xfrm rot="10800000" flipH="1">
            <a:off x="7153274" y="2476500"/>
            <a:ext cx="512764" cy="564730"/>
          </a:xfrm>
          <a:prstGeom prst="bent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/>
        </p:nvSpPr>
        <p:spPr>
          <a:xfrm>
            <a:off x="3181350" y="3381375"/>
            <a:ext cx="1914525" cy="352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Graphique 2"/>
          <p:cNvPicPr>
            <a:picLocks noChangeArrowheads="1"/>
          </p:cNvPicPr>
          <p:nvPr/>
        </p:nvPicPr>
        <p:blipFill>
          <a:blip r:embed="rId2" cstate="print"/>
          <a:srcRect l="2722" t="-3197" r="-2394" b="-1057"/>
          <a:stretch>
            <a:fillRect/>
          </a:stretch>
        </p:blipFill>
        <p:spPr bwMode="auto">
          <a:xfrm>
            <a:off x="788089" y="3270542"/>
            <a:ext cx="3861063" cy="22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ZoneTexte 28"/>
          <p:cNvSpPr txBox="1"/>
          <p:nvPr/>
        </p:nvSpPr>
        <p:spPr>
          <a:xfrm rot="16200000">
            <a:off x="-314385" y="4095992"/>
            <a:ext cx="195938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/>
              <a:t>Net </a:t>
            </a:r>
            <a:r>
              <a:rPr lang="fr-FR" sz="1000" dirty="0" err="1" smtClean="0"/>
              <a:t>annual</a:t>
            </a:r>
            <a:r>
              <a:rPr lang="fr-FR" sz="1000" dirty="0" smtClean="0"/>
              <a:t> CO</a:t>
            </a:r>
            <a:r>
              <a:rPr lang="fr-FR" sz="1000" baseline="-25000" dirty="0" smtClean="0"/>
              <a:t>2</a:t>
            </a:r>
            <a:r>
              <a:rPr lang="fr-FR" sz="1000" dirty="0" smtClean="0"/>
              <a:t> flux </a:t>
            </a:r>
          </a:p>
          <a:p>
            <a:pPr algn="ctr"/>
            <a:r>
              <a:rPr lang="fr-FR" sz="1000" dirty="0" err="1" smtClean="0"/>
              <a:t>gC</a:t>
            </a:r>
            <a:r>
              <a:rPr lang="fr-FR" sz="1000" dirty="0" smtClean="0"/>
              <a:t>-CO</a:t>
            </a:r>
            <a:r>
              <a:rPr lang="fr-FR" sz="1000" baseline="-25000" dirty="0" smtClean="0"/>
              <a:t>2</a:t>
            </a:r>
            <a:r>
              <a:rPr lang="fr-FR" sz="1000" dirty="0" smtClean="0"/>
              <a:t>/m</a:t>
            </a:r>
            <a:r>
              <a:rPr lang="fr-FR" sz="1000" baseline="30000" dirty="0" smtClean="0"/>
              <a:t>2</a:t>
            </a:r>
            <a:r>
              <a:rPr lang="fr-FR" sz="1000" dirty="0" smtClean="0"/>
              <a:t>/</a:t>
            </a:r>
            <a:r>
              <a:rPr lang="fr-FR" sz="1000" dirty="0" err="1" smtClean="0"/>
              <a:t>yr</a:t>
            </a:r>
            <a:endParaRPr lang="fr-FR" sz="1000" dirty="0"/>
          </a:p>
        </p:txBody>
      </p:sp>
      <p:grpSp>
        <p:nvGrpSpPr>
          <p:cNvPr id="30" name="Groupe 55"/>
          <p:cNvGrpSpPr/>
          <p:nvPr/>
        </p:nvGrpSpPr>
        <p:grpSpPr>
          <a:xfrm>
            <a:off x="67773" y="2715047"/>
            <a:ext cx="908020" cy="3684616"/>
            <a:chOff x="-36066" y="2251656"/>
            <a:chExt cx="1050240" cy="4400562"/>
          </a:xfrm>
        </p:grpSpPr>
        <p:grpSp>
          <p:nvGrpSpPr>
            <p:cNvPr id="32" name="Groupe 51"/>
            <p:cNvGrpSpPr/>
            <p:nvPr/>
          </p:nvGrpSpPr>
          <p:grpSpPr>
            <a:xfrm>
              <a:off x="219074" y="3162299"/>
              <a:ext cx="238126" cy="2634081"/>
              <a:chOff x="219074" y="3162299"/>
              <a:chExt cx="238126" cy="2634081"/>
            </a:xfrm>
          </p:grpSpPr>
          <p:sp>
            <p:nvSpPr>
              <p:cNvPr id="39" name="Flèche vers le bas 38"/>
              <p:cNvSpPr/>
              <p:nvPr/>
            </p:nvSpPr>
            <p:spPr>
              <a:xfrm>
                <a:off x="219075" y="3914775"/>
                <a:ext cx="238125" cy="1881605"/>
              </a:xfrm>
              <a:prstGeom prst="dow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" name="Flèche vers le bas 39"/>
              <p:cNvSpPr/>
              <p:nvPr/>
            </p:nvSpPr>
            <p:spPr>
              <a:xfrm rot="10800000">
                <a:off x="219074" y="3162299"/>
                <a:ext cx="238125" cy="752475"/>
              </a:xfrm>
              <a:prstGeom prst="downArrow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4" name="ZoneTexte 33"/>
            <p:cNvSpPr txBox="1"/>
            <p:nvPr/>
          </p:nvSpPr>
          <p:spPr>
            <a:xfrm>
              <a:off x="-36066" y="2251656"/>
              <a:ext cx="1019082" cy="877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 smtClean="0"/>
                <a:t>CO</a:t>
              </a:r>
              <a:r>
                <a:rPr lang="fr-FR" sz="1200" baseline="-25000" dirty="0" smtClean="0"/>
                <a:t>2</a:t>
              </a:r>
              <a:r>
                <a:rPr lang="fr-FR" sz="1200" dirty="0" smtClean="0"/>
                <a:t> </a:t>
              </a:r>
            </a:p>
            <a:p>
              <a:pPr algn="ctr"/>
              <a:r>
                <a:rPr lang="fr-FR" sz="1200" dirty="0" smtClean="0"/>
                <a:t>release</a:t>
              </a:r>
              <a:endParaRPr lang="fr-FR" sz="1200" dirty="0"/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-29760" y="5774906"/>
              <a:ext cx="1043934" cy="877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 smtClean="0"/>
                <a:t>CO</a:t>
              </a:r>
              <a:r>
                <a:rPr lang="fr-FR" sz="1200" baseline="-25000" dirty="0" smtClean="0"/>
                <a:t>2</a:t>
              </a:r>
              <a:r>
                <a:rPr lang="fr-FR" sz="1200" dirty="0" smtClean="0"/>
                <a:t> </a:t>
              </a:r>
            </a:p>
            <a:p>
              <a:pPr algn="ctr"/>
              <a:r>
                <a:rPr lang="fr-FR" sz="1200" dirty="0" smtClean="0"/>
                <a:t>fixation</a:t>
              </a:r>
              <a:endParaRPr lang="fr-FR" sz="1200" dirty="0"/>
            </a:p>
          </p:txBody>
        </p:sp>
      </p:grpSp>
      <p:sp>
        <p:nvSpPr>
          <p:cNvPr id="44" name="Title 11">
            <a:extLst>
              <a:ext uri="{FF2B5EF4-FFF2-40B4-BE49-F238E27FC236}">
                <a16:creationId xmlns:a16="http://schemas.microsoft.com/office/drawing/2014/main" xmlns="" id="{23BEF1D1-EC4A-994E-8EF8-53DED3BA5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840" y="5607"/>
            <a:ext cx="7122160" cy="57150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299B3B"/>
                </a:solidFill>
              </a:rPr>
              <a:t>Carbon indicator Tier </a:t>
            </a:r>
            <a:r>
              <a:rPr lang="en-US" sz="3200" dirty="0" smtClean="0">
                <a:solidFill>
                  <a:srgbClr val="299B3B"/>
                </a:solidFill>
              </a:rPr>
              <a:t>2 : principle</a:t>
            </a:r>
            <a:endParaRPr lang="en-US" sz="3200" dirty="0">
              <a:solidFill>
                <a:srgbClr val="299B3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285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6" grpId="0"/>
      <p:bldP spid="53" grpId="0" animBg="1"/>
      <p:bldP spid="45" grpId="0" animBg="1"/>
      <p:bldP spid="52" grpId="0" animBg="1"/>
      <p:bldP spid="6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8B65B81-E679-774A-8BD0-334FBA13152D}"/>
              </a:ext>
            </a:extLst>
          </p:cNvPr>
          <p:cNvSpPr/>
          <p:nvPr/>
        </p:nvSpPr>
        <p:spPr>
          <a:xfrm>
            <a:off x="1" y="0"/>
            <a:ext cx="1902372" cy="34684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9768DE2-6B64-374A-BD87-F163108C19E6}"/>
              </a:ext>
            </a:extLst>
          </p:cNvPr>
          <p:cNvSpPr txBox="1"/>
          <p:nvPr/>
        </p:nvSpPr>
        <p:spPr>
          <a:xfrm>
            <a:off x="-620110" y="12507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650656"/>
            <a:ext cx="8229600" cy="730469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GB" sz="4400" dirty="0" smtClean="0">
                <a:solidFill>
                  <a:schemeClr val="tx2"/>
                </a:solidFill>
              </a:rPr>
              <a:t> TIER 3, modelling approach: SAFY-CO2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9966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9" descr="P1010003"/>
          <p:cNvPicPr>
            <a:picLocks noChangeAspect="1" noChangeArrowheads="1"/>
          </p:cNvPicPr>
          <p:nvPr/>
        </p:nvPicPr>
        <p:blipFill>
          <a:blip r:embed="rId2" cstate="screen">
            <a:extLst/>
          </a:blip>
          <a:srcRect/>
          <a:stretch>
            <a:fillRect/>
          </a:stretch>
        </p:blipFill>
        <p:spPr bwMode="auto">
          <a:xfrm>
            <a:off x="69801" y="5146418"/>
            <a:ext cx="1140257" cy="855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5" name="Line 52"/>
          <p:cNvSpPr>
            <a:spLocks noChangeShapeType="1"/>
          </p:cNvSpPr>
          <p:nvPr/>
        </p:nvSpPr>
        <p:spPr bwMode="auto">
          <a:xfrm>
            <a:off x="5084963" y="4745970"/>
            <a:ext cx="0" cy="317203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lang="fr-FR">
              <a:solidFill>
                <a:prstClr val="black"/>
              </a:solidFill>
              <a:ea typeface="ＭＳ Ｐゴシック" pitchFamily="34" charset="-128"/>
              <a:cs typeface="+mn-cs"/>
            </a:endParaRPr>
          </a:p>
        </p:txBody>
      </p: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3425652" y="5286058"/>
            <a:ext cx="751364" cy="179387"/>
            <a:chOff x="1519" y="2478"/>
            <a:chExt cx="1089" cy="0"/>
          </a:xfrm>
        </p:grpSpPr>
        <p:sp>
          <p:nvSpPr>
            <p:cNvPr id="19" name="Line 56"/>
            <p:cNvSpPr>
              <a:spLocks noChangeShapeType="1"/>
            </p:cNvSpPr>
            <p:nvPr/>
          </p:nvSpPr>
          <p:spPr bwMode="auto">
            <a:xfrm>
              <a:off x="1565" y="2478"/>
              <a:ext cx="1043" cy="0"/>
            </a:xfrm>
            <a:prstGeom prst="line">
              <a:avLst/>
            </a:prstGeom>
            <a:noFill/>
            <a:ln w="28575" cmpd="sng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fr-FR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0" name="Line 57"/>
            <p:cNvSpPr>
              <a:spLocks noChangeShapeType="1"/>
            </p:cNvSpPr>
            <p:nvPr/>
          </p:nvSpPr>
          <p:spPr bwMode="auto">
            <a:xfrm rot="10800000">
              <a:off x="1519" y="2478"/>
              <a:ext cx="1043" cy="0"/>
            </a:xfrm>
            <a:prstGeom prst="line">
              <a:avLst/>
            </a:prstGeom>
            <a:noFill/>
            <a:ln w="28575" cmpd="sng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fr-FR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5968827" y="4702175"/>
            <a:ext cx="612775" cy="158750"/>
            <a:chOff x="1519" y="2478"/>
            <a:chExt cx="1089" cy="0"/>
          </a:xfrm>
        </p:grpSpPr>
        <p:sp>
          <p:nvSpPr>
            <p:cNvPr id="22" name="Line 56"/>
            <p:cNvSpPr>
              <a:spLocks noChangeShapeType="1"/>
            </p:cNvSpPr>
            <p:nvPr/>
          </p:nvSpPr>
          <p:spPr bwMode="auto">
            <a:xfrm>
              <a:off x="1564" y="2478"/>
              <a:ext cx="1044" cy="0"/>
            </a:xfrm>
            <a:prstGeom prst="lin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fr-FR">
                <a:solidFill>
                  <a:prstClr val="black"/>
                </a:solidFill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3" name="Line 57"/>
            <p:cNvSpPr>
              <a:spLocks noChangeShapeType="1"/>
            </p:cNvSpPr>
            <p:nvPr/>
          </p:nvSpPr>
          <p:spPr bwMode="auto">
            <a:xfrm rot="10800000">
              <a:off x="1519" y="2478"/>
              <a:ext cx="1044" cy="0"/>
            </a:xfrm>
            <a:prstGeom prst="lin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fr-FR">
                <a:solidFill>
                  <a:prstClr val="black"/>
                </a:solidFill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24" name="Text Box 54"/>
          <p:cNvSpPr txBox="1">
            <a:spLocks noChangeArrowheads="1"/>
          </p:cNvSpPr>
          <p:nvPr/>
        </p:nvSpPr>
        <p:spPr bwMode="auto">
          <a:xfrm>
            <a:off x="6575252" y="3952875"/>
            <a:ext cx="2379662" cy="1260475"/>
          </a:xfrm>
          <a:prstGeom prst="rect">
            <a:avLst/>
          </a:prstGeom>
          <a:solidFill>
            <a:schemeClr val="bg1"/>
          </a:solidFill>
          <a:ln w="9525">
            <a:solidFill>
              <a:srgbClr val="7F7F7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fr-FR" sz="1300" b="1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algn="ctr" eaLnBrk="1" hangingPunct="1">
              <a:defRPr/>
            </a:pPr>
            <a:endParaRPr lang="fr-FR" sz="1300" b="1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algn="ctr" eaLnBrk="1" hangingPunct="1">
              <a:defRPr/>
            </a:pPr>
            <a:endParaRPr lang="fr-FR" sz="1300" b="1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algn="ctr" eaLnBrk="1" hangingPunct="1">
              <a:defRPr/>
            </a:pPr>
            <a:endParaRPr lang="fr-FR" sz="1300" b="1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algn="ctr" eaLnBrk="1" hangingPunct="1">
              <a:defRPr/>
            </a:pPr>
            <a:endParaRPr lang="fr-FR" sz="1300" b="1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algn="ctr" eaLnBrk="1" hangingPunct="1">
              <a:defRPr/>
            </a:pPr>
            <a:endParaRPr lang="fr-FR" sz="1300" b="1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algn="ctr" eaLnBrk="1" hangingPunct="1">
              <a:defRPr/>
            </a:pPr>
            <a:endParaRPr lang="fr-FR" sz="1300" b="1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algn="ctr" eaLnBrk="1" hangingPunct="1">
              <a:defRPr/>
            </a:pPr>
            <a:endParaRPr lang="fr-FR" sz="1300" b="1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algn="ctr" eaLnBrk="1" hangingPunct="1">
              <a:defRPr/>
            </a:pPr>
            <a:endParaRPr lang="fr-FR" sz="1300" b="1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algn="ctr" eaLnBrk="1" hangingPunct="1">
              <a:defRPr/>
            </a:pPr>
            <a:endParaRPr lang="fr-FR" sz="1300" b="1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algn="ctr" eaLnBrk="1" hangingPunct="1">
              <a:defRPr/>
            </a:pPr>
            <a:endParaRPr lang="fr-FR" sz="1300" b="1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algn="ctr" eaLnBrk="1" hangingPunct="1">
              <a:defRPr/>
            </a:pPr>
            <a:endParaRPr lang="fr-FR" sz="1300" b="1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25" name="Picture 9" descr="C:\Documents and Settings\claveriem\Mes documents\ScreenShot\ScreenShot_2012-01-18_10-14-40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5314" y="3013075"/>
            <a:ext cx="865188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 88"/>
          <p:cNvGrpSpPr>
            <a:grpSpLocks/>
          </p:cNvGrpSpPr>
          <p:nvPr/>
        </p:nvGrpSpPr>
        <p:grpSpPr bwMode="auto">
          <a:xfrm>
            <a:off x="226839" y="1087683"/>
            <a:ext cx="2614613" cy="920011"/>
            <a:chOff x="-48568" y="2313293"/>
            <a:chExt cx="2615023" cy="919223"/>
          </a:xfrm>
        </p:grpSpPr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1385565" y="2333817"/>
              <a:ext cx="1180890" cy="898699"/>
              <a:chOff x="903" y="1267"/>
              <a:chExt cx="1789" cy="1568"/>
            </a:xfrm>
          </p:grpSpPr>
          <p:pic>
            <p:nvPicPr>
              <p:cNvPr id="33" name="Picture 13" descr="NDVI_1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3" y="1267"/>
                <a:ext cx="1340" cy="1214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16" descr="NDVI_2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0" y="1449"/>
                <a:ext cx="1340" cy="1214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19" descr="NDVI_3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" y="1630"/>
                <a:ext cx="1335" cy="1205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8" name="Line 21"/>
            <p:cNvSpPr>
              <a:spLocks noChangeShapeType="1"/>
            </p:cNvSpPr>
            <p:nvPr/>
          </p:nvSpPr>
          <p:spPr bwMode="auto">
            <a:xfrm flipH="1" flipV="1">
              <a:off x="972355" y="2656661"/>
              <a:ext cx="719250" cy="575768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fr-FR">
                <a:solidFill>
                  <a:prstClr val="black"/>
                </a:solidFill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9" name="Line 23"/>
            <p:cNvSpPr>
              <a:spLocks noChangeShapeType="1"/>
            </p:cNvSpPr>
            <p:nvPr/>
          </p:nvSpPr>
          <p:spPr bwMode="auto">
            <a:xfrm flipH="1">
              <a:off x="858037" y="2585284"/>
              <a:ext cx="833568" cy="90410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fr-FR">
                <a:solidFill>
                  <a:prstClr val="black"/>
                </a:solidFill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0" name="Line 24"/>
            <p:cNvSpPr>
              <a:spLocks noChangeShapeType="1"/>
            </p:cNvSpPr>
            <p:nvPr/>
          </p:nvSpPr>
          <p:spPr bwMode="auto">
            <a:xfrm flipH="1">
              <a:off x="927898" y="2367984"/>
              <a:ext cx="476325" cy="307711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fr-FR">
                <a:solidFill>
                  <a:prstClr val="black"/>
                </a:solidFill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1" name="ZoneTexte 83"/>
            <p:cNvSpPr txBox="1">
              <a:spLocks noChangeArrowheads="1"/>
            </p:cNvSpPr>
            <p:nvPr/>
          </p:nvSpPr>
          <p:spPr bwMode="auto">
            <a:xfrm>
              <a:off x="-48568" y="2891410"/>
              <a:ext cx="697736" cy="230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fr-FR" sz="900" dirty="0" err="1" smtClean="0">
                  <a:solidFill>
                    <a:srgbClr val="000000"/>
                  </a:solidFill>
                  <a:ea typeface="ＭＳ Ｐゴシック" pitchFamily="34" charset="-128"/>
                  <a:cs typeface="+mn-cs"/>
                </a:rPr>
                <a:t>Sentinel</a:t>
              </a:r>
              <a:r>
                <a:rPr lang="fr-FR" sz="900" dirty="0" smtClean="0">
                  <a:solidFill>
                    <a:srgbClr val="000000"/>
                  </a:solidFill>
                  <a:ea typeface="ＭＳ Ｐゴシック" pitchFamily="34" charset="-128"/>
                  <a:cs typeface="+mn-cs"/>
                </a:rPr>
                <a:t> </a:t>
              </a:r>
              <a:r>
                <a:rPr lang="fr-FR" sz="900" dirty="0">
                  <a:solidFill>
                    <a:srgbClr val="000000"/>
                  </a:solidFill>
                  <a:ea typeface="ＭＳ Ｐゴシック" pitchFamily="34" charset="-128"/>
                  <a:cs typeface="+mn-cs"/>
                </a:rPr>
                <a:t>2</a:t>
              </a:r>
            </a:p>
          </p:txBody>
        </p:sp>
        <p:pic>
          <p:nvPicPr>
            <p:cNvPr id="32" name="Picture 6" descr="Afficher l'image d'origine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2313293"/>
              <a:ext cx="1012341" cy="568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e 104"/>
          <p:cNvGrpSpPr>
            <a:grpSpLocks/>
          </p:cNvGrpSpPr>
          <p:nvPr/>
        </p:nvGrpSpPr>
        <p:grpSpPr bwMode="auto">
          <a:xfrm>
            <a:off x="7473777" y="4579938"/>
            <a:ext cx="647700" cy="625475"/>
            <a:chOff x="66675" y="3141663"/>
            <a:chExt cx="2786063" cy="2425700"/>
          </a:xfrm>
        </p:grpSpPr>
        <p:pic>
          <p:nvPicPr>
            <p:cNvPr id="37" name="Picture 5" descr="D:\AMANDA\Manip2011\Photos\All\DSC01624.JPG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155444" y="3141663"/>
              <a:ext cx="2185147" cy="1637655"/>
            </a:xfrm>
            <a:prstGeom prst="rect">
              <a:avLst/>
            </a:prstGeom>
            <a:noFill/>
            <a:ln w="28575" cap="sq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42998"/>
                </a:srgbClr>
              </a:outerShdw>
            </a:effectLst>
            <a:extLst>
              <a:ext uri="{909E8E84-426E-40dd-AFC4-6F175D3DCCD1}"/>
            </a:extLst>
          </p:spPr>
        </p:pic>
        <p:pic>
          <p:nvPicPr>
            <p:cNvPr id="38" name="Image 25" descr="ALIMENTAIRE-BALANCE2-JDC-MP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563" y="4424363"/>
              <a:ext cx="1781175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Image 27" descr="l_secateur_felco_8.pn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6002513">
              <a:off x="26193" y="4310857"/>
              <a:ext cx="830263" cy="74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e 23"/>
          <p:cNvGrpSpPr>
            <a:grpSpLocks/>
          </p:cNvGrpSpPr>
          <p:nvPr/>
        </p:nvGrpSpPr>
        <p:grpSpPr bwMode="auto">
          <a:xfrm>
            <a:off x="6610177" y="4484688"/>
            <a:ext cx="688975" cy="649287"/>
            <a:chOff x="4286248" y="5500702"/>
            <a:chExt cx="1144093" cy="1142984"/>
          </a:xfrm>
        </p:grpSpPr>
        <p:pic>
          <p:nvPicPr>
            <p:cNvPr id="41" name="Image 20" descr="cartoon-farmer-holding-wooden-board-19704154.jp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48" y="5500702"/>
              <a:ext cx="1140346" cy="1142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CaixaDeTexto 16"/>
            <p:cNvSpPr txBox="1">
              <a:spLocks noChangeArrowheads="1"/>
            </p:cNvSpPr>
            <p:nvPr/>
          </p:nvSpPr>
          <p:spPr bwMode="auto">
            <a:xfrm rot="751567">
              <a:off x="4676400" y="5581744"/>
              <a:ext cx="753941" cy="402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srgbClr val="000000"/>
                  </a:solidFill>
                  <a:latin typeface="Calibri" pitchFamily="34" charset="0"/>
                  <a:ea typeface="ＭＳ Ｐゴシック" pitchFamily="34" charset="-128"/>
                </a:rPr>
                <a:t>Yield</a:t>
              </a:r>
            </a:p>
          </p:txBody>
        </p:sp>
      </p:grpSp>
      <p:pic>
        <p:nvPicPr>
          <p:cNvPr id="43" name="Imagem 13" descr="Rendement_GPS_plot_Legend.tif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0539" y="4505325"/>
            <a:ext cx="6731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44"/>
          <p:cNvSpPr txBox="1">
            <a:spLocks noChangeArrowheads="1"/>
          </p:cNvSpPr>
          <p:nvPr/>
        </p:nvSpPr>
        <p:spPr bwMode="auto">
          <a:xfrm>
            <a:off x="4227339" y="2982913"/>
            <a:ext cx="1728788" cy="90794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fr-FR" b="1" dirty="0" smtClean="0">
                <a:solidFill>
                  <a:srgbClr val="FF9933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SAFY</a:t>
            </a:r>
            <a:r>
              <a:rPr lang="fr-FR" b="1" dirty="0" smtClean="0">
                <a:solidFill>
                  <a:srgbClr val="0070C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E</a:t>
            </a:r>
            <a:r>
              <a:rPr lang="fr-FR" b="1" dirty="0" smtClean="0">
                <a:solidFill>
                  <a:srgbClr val="FF9933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-</a:t>
            </a:r>
            <a:r>
              <a:rPr lang="fr-FR" b="1" dirty="0" smtClean="0">
                <a:solidFill>
                  <a:srgbClr val="00B05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</a:t>
            </a:r>
            <a:r>
              <a:rPr lang="fr-FR" b="1" baseline="-25000" dirty="0" smtClean="0">
                <a:solidFill>
                  <a:srgbClr val="00B05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2</a:t>
            </a:r>
            <a:endParaRPr lang="fr-FR" b="1" baseline="-25000" dirty="0">
              <a:solidFill>
                <a:srgbClr val="00B050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fr-FR" sz="1100" b="1" baseline="-25000" dirty="0"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algn="ctr" eaLnBrk="1" hangingPunct="1">
              <a:defRPr/>
            </a:pPr>
            <a:r>
              <a:rPr lang="fr-FR" sz="1200" b="1" i="1" dirty="0" smtClean="0">
                <a:latin typeface="Calibri" pitchFamily="34" charset="0"/>
                <a:ea typeface="ＭＳ Ｐゴシック" pitchFamily="34" charset="-128"/>
                <a:cs typeface="+mn-cs"/>
              </a:rPr>
              <a:t>Pique et al. </a:t>
            </a:r>
          </a:p>
          <a:p>
            <a:pPr algn="ctr" eaLnBrk="1" hangingPunct="1">
              <a:defRPr/>
            </a:pPr>
            <a:r>
              <a:rPr lang="fr-FR" sz="1200" b="1" i="1" dirty="0" smtClean="0">
                <a:latin typeface="Calibri" pitchFamily="34" charset="0"/>
                <a:ea typeface="ＭＳ Ｐゴシック" pitchFamily="34" charset="-128"/>
                <a:cs typeface="+mn-cs"/>
              </a:rPr>
              <a:t>(2020 a, b, c)</a:t>
            </a:r>
            <a:endParaRPr lang="fr-FR" sz="1200" b="1" i="1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6575252" y="3949700"/>
            <a:ext cx="2379662" cy="422275"/>
          </a:xfrm>
          <a:prstGeom prst="rect">
            <a:avLst/>
          </a:prstGeom>
          <a:solidFill>
            <a:srgbClr val="DBEEF4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fr-FR" sz="13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Validation </a:t>
            </a:r>
            <a:r>
              <a:rPr lang="fr-FR" sz="1300" b="1" dirty="0" err="1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with</a:t>
            </a:r>
            <a:r>
              <a:rPr lang="fr-FR" sz="13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 </a:t>
            </a:r>
            <a:r>
              <a:rPr lang="fr-FR" sz="1300" b="1" dirty="0" err="1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farmers</a:t>
            </a:r>
            <a:r>
              <a:rPr lang="fr-FR" sz="13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 &amp; </a:t>
            </a:r>
            <a:r>
              <a:rPr lang="fr-FR" sz="1300" b="1" dirty="0" err="1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regional</a:t>
            </a:r>
            <a:r>
              <a:rPr lang="fr-FR" sz="13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 </a:t>
            </a:r>
            <a:r>
              <a:rPr lang="fr-FR" sz="13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stat. </a:t>
            </a:r>
            <a:r>
              <a:rPr lang="fr-FR" sz="1300" b="1" dirty="0" smtClean="0">
                <a:latin typeface="Calibri" pitchFamily="34" charset="0"/>
                <a:ea typeface="ＭＳ Ｐゴシック" pitchFamily="34" charset="-128"/>
                <a:cs typeface="+mn-cs"/>
              </a:rPr>
              <a:t>f</a:t>
            </a:r>
            <a:r>
              <a:rPr lang="fr-FR" sz="13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or </a:t>
            </a:r>
            <a:r>
              <a:rPr lang="fr-FR" sz="1300" b="1" dirty="0" err="1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yield</a:t>
            </a:r>
            <a:endParaRPr lang="fr-FR" sz="1300" b="1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52" name="Text Box 40"/>
          <p:cNvSpPr txBox="1">
            <a:spLocks noChangeArrowheads="1"/>
          </p:cNvSpPr>
          <p:nvPr/>
        </p:nvSpPr>
        <p:spPr bwMode="auto">
          <a:xfrm>
            <a:off x="3022427" y="3144838"/>
            <a:ext cx="1236662" cy="3079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fr-FR" sz="1400" b="1" dirty="0" err="1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Crop</a:t>
            </a:r>
            <a:r>
              <a:rPr lang="fr-FR" sz="14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 </a:t>
            </a:r>
            <a:r>
              <a:rPr lang="fr-FR" sz="1400" b="1" dirty="0" err="1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param</a:t>
            </a:r>
            <a:endParaRPr lang="fr-FR" sz="1400" b="1" dirty="0">
              <a:solidFill>
                <a:schemeClr val="accent3">
                  <a:lumMod val="50000"/>
                </a:schemeClr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53" name="Picture 7" descr="LaiPixel"/>
          <p:cNvPicPr>
            <a:picLocks noChangeAspect="1" noChangeArrowheads="1" noCrop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4314" y="1246188"/>
            <a:ext cx="2351088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 Box 54"/>
          <p:cNvSpPr txBox="1">
            <a:spLocks noChangeArrowheads="1"/>
          </p:cNvSpPr>
          <p:nvPr/>
        </p:nvSpPr>
        <p:spPr bwMode="auto">
          <a:xfrm>
            <a:off x="1319039" y="5132388"/>
            <a:ext cx="2117725" cy="892552"/>
          </a:xfrm>
          <a:prstGeom prst="rect">
            <a:avLst/>
          </a:prstGeom>
          <a:solidFill>
            <a:schemeClr val="bg1"/>
          </a:solidFill>
          <a:ln w="9525">
            <a:solidFill>
              <a:srgbClr val="7F7F7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14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International flux stations networks</a:t>
            </a:r>
            <a:endParaRPr lang="fr-FR" sz="1400" b="1" dirty="0">
              <a:solidFill>
                <a:prstClr val="black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algn="ctr" eaLnBrk="1" hangingPunct="1">
              <a:defRPr/>
            </a:pPr>
            <a:endParaRPr lang="fr-FR" sz="1000" b="1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algn="ctr" eaLnBrk="1" hangingPunct="1">
              <a:defRPr/>
            </a:pPr>
            <a:endParaRPr lang="fr-FR" sz="1400" b="1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55" name="Picture 2" descr="Afficher l'image d'origine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6827" y="5586413"/>
            <a:ext cx="1481137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Line 42"/>
          <p:cNvSpPr>
            <a:spLocks noChangeShapeType="1"/>
          </p:cNvSpPr>
          <p:nvPr/>
        </p:nvSpPr>
        <p:spPr bwMode="auto">
          <a:xfrm flipV="1">
            <a:off x="2877964" y="3516313"/>
            <a:ext cx="1252538" cy="779462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lang="fr-FR">
              <a:solidFill>
                <a:prstClr val="black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58" name="Line 43"/>
          <p:cNvSpPr>
            <a:spLocks noChangeShapeType="1"/>
          </p:cNvSpPr>
          <p:nvPr/>
        </p:nvSpPr>
        <p:spPr bwMode="auto">
          <a:xfrm>
            <a:off x="2868439" y="3416300"/>
            <a:ext cx="1268413" cy="0"/>
          </a:xfrm>
          <a:prstGeom prst="line">
            <a:avLst/>
          </a:pr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lang="fr-FR">
              <a:solidFill>
                <a:prstClr val="black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59" name="Picture 97" descr="Résultat de recherche d'images pour &quot;fluxnet&quot;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4477" y="5546725"/>
            <a:ext cx="4683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Image 59"/>
          <p:cNvPicPr>
            <a:picLocks noChangeAspect="1"/>
          </p:cNvPicPr>
          <p:nvPr/>
        </p:nvPicPr>
        <p:blipFill rotWithShape="1">
          <a:blip r:embed="rId16" cstate="screen"/>
          <a:srcRect/>
          <a:stretch/>
        </p:blipFill>
        <p:spPr>
          <a:xfrm>
            <a:off x="3884439" y="1325563"/>
            <a:ext cx="2257425" cy="111125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</p:pic>
      <p:sp>
        <p:nvSpPr>
          <p:cNvPr id="61" name="Text Box 40"/>
          <p:cNvSpPr txBox="1">
            <a:spLocks noChangeArrowheads="1"/>
          </p:cNvSpPr>
          <p:nvPr/>
        </p:nvSpPr>
        <p:spPr bwMode="auto">
          <a:xfrm rot="-1918200">
            <a:off x="3003243" y="3643580"/>
            <a:ext cx="8509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Rg,T</a:t>
            </a:r>
            <a:r>
              <a:rPr lang="fr-FR" alt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°C, </a:t>
            </a:r>
            <a:r>
              <a:rPr lang="fr-FR" altLang="fr-FR" sz="1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endParaRPr lang="fr-FR" altLang="fr-FR" sz="1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Virage 61"/>
          <p:cNvSpPr/>
          <p:nvPr/>
        </p:nvSpPr>
        <p:spPr>
          <a:xfrm rot="5400000" flipV="1">
            <a:off x="3025602" y="2187575"/>
            <a:ext cx="1141412" cy="509588"/>
          </a:xfrm>
          <a:prstGeom prst="bentArrow">
            <a:avLst>
              <a:gd name="adj1" fmla="val 8666"/>
              <a:gd name="adj2" fmla="val 11943"/>
              <a:gd name="adj3" fmla="val 19824"/>
              <a:gd name="adj4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63" name="Line 48"/>
          <p:cNvSpPr>
            <a:spLocks noChangeShapeType="1"/>
          </p:cNvSpPr>
          <p:nvPr/>
        </p:nvSpPr>
        <p:spPr bwMode="auto">
          <a:xfrm>
            <a:off x="5973589" y="3416300"/>
            <a:ext cx="1081088" cy="0"/>
          </a:xfrm>
          <a:prstGeom prst="line">
            <a:avLst/>
          </a:pr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lang="fr-FR">
              <a:solidFill>
                <a:prstClr val="black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64" name="Text Box 50"/>
          <p:cNvSpPr txBox="1">
            <a:spLocks noChangeArrowheads="1"/>
          </p:cNvSpPr>
          <p:nvPr/>
        </p:nvSpPr>
        <p:spPr bwMode="auto">
          <a:xfrm>
            <a:off x="7081664" y="3254375"/>
            <a:ext cx="1701800" cy="33813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1600" dirty="0" err="1" smtClean="0">
                <a:solidFill>
                  <a:srgbClr val="E46C0A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Leaf</a:t>
            </a:r>
            <a:r>
              <a:rPr lang="fr-FR" altLang="fr-FR" sz="1600" dirty="0" smtClean="0">
                <a:solidFill>
                  <a:srgbClr val="E46C0A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Area </a:t>
            </a:r>
            <a:r>
              <a:rPr lang="fr-FR" altLang="fr-FR" sz="1600" dirty="0">
                <a:solidFill>
                  <a:srgbClr val="E46C0A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Index</a:t>
            </a:r>
            <a:endParaRPr lang="fr-FR" altLang="fr-FR" sz="16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68" name="ZoneTexte 64"/>
          <p:cNvSpPr txBox="1">
            <a:spLocks noChangeArrowheads="1"/>
          </p:cNvSpPr>
          <p:nvPr/>
        </p:nvSpPr>
        <p:spPr bwMode="auto">
          <a:xfrm>
            <a:off x="943261" y="3243059"/>
            <a:ext cx="9921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fr-FR" sz="1200" b="1" dirty="0" err="1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Crop</a:t>
            </a:r>
            <a:r>
              <a:rPr lang="fr-FR" sz="12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 </a:t>
            </a:r>
            <a:r>
              <a:rPr lang="fr-FR" sz="1200" b="1" dirty="0" err="1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maps</a:t>
            </a:r>
            <a:endParaRPr lang="fr-FR" sz="1200" b="1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70" name="ZoneTexte 71"/>
          <p:cNvSpPr txBox="1">
            <a:spLocks noChangeArrowheads="1"/>
          </p:cNvSpPr>
          <p:nvPr/>
        </p:nvSpPr>
        <p:spPr bwMode="auto">
          <a:xfrm>
            <a:off x="304628" y="4183063"/>
            <a:ext cx="10937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fr-FR" sz="1200" b="1" dirty="0" err="1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Soil</a:t>
            </a:r>
            <a:r>
              <a:rPr lang="fr-FR" sz="12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 &amp; </a:t>
            </a:r>
            <a:r>
              <a:rPr lang="fr-FR" sz="1200" b="1" dirty="0" err="1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c</a:t>
            </a:r>
            <a:r>
              <a:rPr lang="fr-FR" sz="1200" b="1" dirty="0" err="1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limatic</a:t>
            </a:r>
            <a:r>
              <a:rPr lang="fr-FR" sz="12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 </a:t>
            </a:r>
            <a:r>
              <a:rPr lang="fr-FR" sz="12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data (e.g</a:t>
            </a:r>
            <a:r>
              <a:rPr lang="fr-FR" sz="12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., ERA-5)</a:t>
            </a:r>
            <a:endParaRPr lang="fr-FR" sz="1200" b="1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71" name="Virage 70"/>
          <p:cNvSpPr/>
          <p:nvPr/>
        </p:nvSpPr>
        <p:spPr>
          <a:xfrm flipV="1">
            <a:off x="357833" y="1935882"/>
            <a:ext cx="419100" cy="1507406"/>
          </a:xfrm>
          <a:prstGeom prst="bentArrow">
            <a:avLst>
              <a:gd name="adj1" fmla="val 8666"/>
              <a:gd name="adj2" fmla="val 11943"/>
              <a:gd name="adj3" fmla="val 19824"/>
              <a:gd name="adj4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72" name="Text Box 46"/>
          <p:cNvSpPr txBox="1">
            <a:spLocks noChangeArrowheads="1"/>
          </p:cNvSpPr>
          <p:nvPr/>
        </p:nvSpPr>
        <p:spPr bwMode="auto">
          <a:xfrm>
            <a:off x="3884439" y="2433638"/>
            <a:ext cx="2257425" cy="40011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fr-FR" sz="1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Calibration of </a:t>
            </a:r>
            <a:r>
              <a:rPr lang="fr-FR" sz="1000" b="1" dirty="0" err="1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phenological</a:t>
            </a:r>
            <a:r>
              <a:rPr lang="fr-FR" sz="10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 &amp; </a:t>
            </a:r>
            <a:r>
              <a:rPr lang="fr-FR" sz="1000" b="1" dirty="0" err="1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photosynthetic</a:t>
            </a:r>
            <a:r>
              <a:rPr lang="fr-FR" sz="10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 </a:t>
            </a:r>
            <a:r>
              <a:rPr lang="fr-FR" sz="1000" b="1" dirty="0" err="1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efficiency</a:t>
            </a:r>
            <a:r>
              <a:rPr lang="fr-FR" sz="10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 </a:t>
            </a:r>
            <a:r>
              <a:rPr lang="fr-FR" sz="1000" b="1" dirty="0" err="1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parameters</a:t>
            </a:r>
            <a:endParaRPr lang="fr-FR" sz="1000" b="1" dirty="0">
              <a:solidFill>
                <a:schemeClr val="accent3">
                  <a:lumMod val="50000"/>
                </a:schemeClr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73" name="Picture 3" descr="D:\AMANDA\These\SPATIAL\outputs_zoom_.png"/>
          <p:cNvPicPr>
            <a:picLocks noChangeAspect="1" noChangeArrowheads="1"/>
          </p:cNvPicPr>
          <p:nvPr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6722889" y="5435699"/>
            <a:ext cx="2007104" cy="1175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ZoneTexte 73"/>
          <p:cNvSpPr txBox="1"/>
          <p:nvPr/>
        </p:nvSpPr>
        <p:spPr>
          <a:xfrm>
            <a:off x="8425753" y="5774750"/>
            <a:ext cx="756908" cy="353913"/>
          </a:xfrm>
          <a:prstGeom prst="rect">
            <a:avLst/>
          </a:prstGeom>
          <a:noFill/>
          <a:ln>
            <a:noFill/>
          </a:ln>
        </p:spPr>
        <p:txBody>
          <a:bodyPr wrap="none" lIns="91425" tIns="91425" rIns="91425" bIns="91425" rtlCol="0" anchor="t" anchorCtr="0">
            <a:spAutoFit/>
          </a:bodyPr>
          <a:lstStyle/>
          <a:p>
            <a:pPr marL="139700" indent="0" algn="ctr">
              <a:buFont typeface="Arial"/>
              <a:buNone/>
            </a:pPr>
            <a:r>
              <a:rPr lang="fr-FR" sz="1100" b="1" dirty="0" smtClean="0">
                <a:solidFill>
                  <a:schemeClr val="accent5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T C/ha</a:t>
            </a:r>
          </a:p>
        </p:txBody>
      </p:sp>
      <p:sp>
        <p:nvSpPr>
          <p:cNvPr id="75" name="Line 42"/>
          <p:cNvSpPr>
            <a:spLocks noChangeShapeType="1"/>
          </p:cNvSpPr>
          <p:nvPr/>
        </p:nvSpPr>
        <p:spPr bwMode="auto">
          <a:xfrm flipV="1">
            <a:off x="6048678" y="5885398"/>
            <a:ext cx="692468" cy="0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lang="fr-FR">
              <a:solidFill>
                <a:prstClr val="black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77" name="Text Box 51"/>
          <p:cNvSpPr txBox="1">
            <a:spLocks noChangeArrowheads="1"/>
          </p:cNvSpPr>
          <p:nvPr/>
        </p:nvSpPr>
        <p:spPr bwMode="auto">
          <a:xfrm>
            <a:off x="4156696" y="6257925"/>
            <a:ext cx="1871662" cy="584775"/>
          </a:xfrm>
          <a:prstGeom prst="rect">
            <a:avLst/>
          </a:prstGeom>
          <a:solidFill>
            <a:srgbClr val="0000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 err="1" smtClean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Straw</a:t>
            </a:r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 export?</a:t>
            </a:r>
            <a:endParaRPr lang="fr-FR" sz="1600" dirty="0">
              <a:solidFill>
                <a:schemeClr val="bg1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algn="ctr" eaLnBrk="1" hangingPunct="1">
              <a:defRPr/>
            </a:pPr>
            <a:r>
              <a:rPr lang="fr-FR" sz="1600" dirty="0" err="1" smtClean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Organic</a:t>
            </a:r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Fertil</a:t>
            </a:r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 ?</a:t>
            </a:r>
            <a:endParaRPr lang="fr-FR" sz="1600" dirty="0">
              <a:solidFill>
                <a:schemeClr val="bg1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78" name="ZoneTexte 77"/>
          <p:cNvSpPr txBox="1"/>
          <p:nvPr/>
        </p:nvSpPr>
        <p:spPr>
          <a:xfrm>
            <a:off x="3390727" y="6350099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FMIS</a:t>
            </a:r>
            <a:endParaRPr lang="fr-FR" dirty="0"/>
          </a:p>
        </p:txBody>
      </p:sp>
      <p:sp>
        <p:nvSpPr>
          <p:cNvPr id="79" name="Line 52"/>
          <p:cNvSpPr>
            <a:spLocks noChangeShapeType="1"/>
          </p:cNvSpPr>
          <p:nvPr/>
        </p:nvSpPr>
        <p:spPr bwMode="auto">
          <a:xfrm>
            <a:off x="5084963" y="3888085"/>
            <a:ext cx="0" cy="317203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lang="fr-FR">
              <a:solidFill>
                <a:prstClr val="black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80" name="Line 52"/>
          <p:cNvSpPr>
            <a:spLocks noChangeShapeType="1"/>
          </p:cNvSpPr>
          <p:nvPr/>
        </p:nvSpPr>
        <p:spPr bwMode="auto">
          <a:xfrm flipV="1">
            <a:off x="5104013" y="6034088"/>
            <a:ext cx="0" cy="228600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lang="fr-FR">
              <a:solidFill>
                <a:prstClr val="black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81" name="Picture 7" descr="LaiPixel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900863" y="1274763"/>
            <a:ext cx="2351087" cy="177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ZoneTexte 81"/>
          <p:cNvSpPr txBox="1"/>
          <p:nvPr/>
        </p:nvSpPr>
        <p:spPr>
          <a:xfrm>
            <a:off x="7826375" y="1100138"/>
            <a:ext cx="135890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m</a:t>
            </a:r>
            <a:r>
              <a:rPr lang="fr-FR" sz="1200" baseline="300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2</a:t>
            </a:r>
            <a:r>
              <a:rPr lang="fr-FR" sz="12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leaves</a:t>
            </a:r>
            <a:r>
              <a:rPr lang="fr-FR" sz="12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/m</a:t>
            </a:r>
            <a:r>
              <a:rPr lang="fr-FR" sz="1200" baseline="300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2</a:t>
            </a:r>
            <a:r>
              <a:rPr lang="fr-FR" sz="12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soil</a:t>
            </a:r>
            <a:endParaRPr lang="fr-FR" sz="1200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7" name="Virage 66"/>
          <p:cNvSpPr/>
          <p:nvPr/>
        </p:nvSpPr>
        <p:spPr>
          <a:xfrm rot="5400000">
            <a:off x="5252864" y="-1214437"/>
            <a:ext cx="290513" cy="4897437"/>
          </a:xfrm>
          <a:prstGeom prst="bentArrow">
            <a:avLst>
              <a:gd name="adj1" fmla="val 11449"/>
              <a:gd name="adj2" fmla="val 17229"/>
              <a:gd name="adj3" fmla="val 41568"/>
              <a:gd name="adj4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66" name="Line 45"/>
          <p:cNvSpPr>
            <a:spLocks noChangeShapeType="1"/>
          </p:cNvSpPr>
          <p:nvPr/>
        </p:nvSpPr>
        <p:spPr bwMode="auto">
          <a:xfrm flipH="1" flipV="1">
            <a:off x="6154563" y="1895474"/>
            <a:ext cx="1142332" cy="13553"/>
          </a:xfrm>
          <a:prstGeom prst="line">
            <a:avLst/>
          </a:pr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lang="fr-FR">
              <a:solidFill>
                <a:prstClr val="black"/>
              </a:solidFill>
              <a:ea typeface="ＭＳ Ｐゴシック" pitchFamily="34" charset="-128"/>
              <a:cs typeface="+mn-cs"/>
            </a:endParaRPr>
          </a:p>
        </p:txBody>
      </p:sp>
      <p:cxnSp>
        <p:nvCxnSpPr>
          <p:cNvPr id="65" name="Connecteur droit avec flèche 64"/>
          <p:cNvCxnSpPr/>
          <p:nvPr/>
        </p:nvCxnSpPr>
        <p:spPr>
          <a:xfrm>
            <a:off x="7775402" y="2871788"/>
            <a:ext cx="0" cy="360362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D:\NIVA\WP2\UC1b-Agro_env_monitoring\Workshop_05-02-2020\pics\weather-map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5927" y="3968750"/>
            <a:ext cx="1412512" cy="83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itle 11">
            <a:extLst>
              <a:ext uri="{FF2B5EF4-FFF2-40B4-BE49-F238E27FC236}">
                <a16:creationId xmlns:a16="http://schemas.microsoft.com/office/drawing/2014/main" xmlns="" id="{23BEF1D1-EC4A-994E-8EF8-53DED3BA5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840" y="5607"/>
            <a:ext cx="7122160" cy="57150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299B3B"/>
                </a:solidFill>
              </a:rPr>
              <a:t>Carbon indicator Tier </a:t>
            </a:r>
            <a:r>
              <a:rPr lang="en-US" sz="3200" dirty="0" smtClean="0">
                <a:solidFill>
                  <a:srgbClr val="299B3B"/>
                </a:solidFill>
              </a:rPr>
              <a:t>3 : principle</a:t>
            </a:r>
            <a:endParaRPr lang="en-US" sz="3200" dirty="0">
              <a:solidFill>
                <a:srgbClr val="299B3B"/>
              </a:solidFill>
            </a:endParaRPr>
          </a:p>
        </p:txBody>
      </p:sp>
      <p:sp>
        <p:nvSpPr>
          <p:cNvPr id="85" name="Text Box 53"/>
          <p:cNvSpPr txBox="1">
            <a:spLocks noChangeArrowheads="1"/>
          </p:cNvSpPr>
          <p:nvPr/>
        </p:nvSpPr>
        <p:spPr bwMode="auto">
          <a:xfrm>
            <a:off x="4177016" y="5659756"/>
            <a:ext cx="1871662" cy="338554"/>
          </a:xfrm>
          <a:prstGeom prst="rect">
            <a:avLst/>
          </a:prstGeom>
          <a:noFill/>
          <a:ln w="28575" cmpd="sng" algn="ctr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kern="1000" dirty="0" smtClean="0">
                <a:solidFill>
                  <a:srgbClr val="00B050"/>
                </a:solidFill>
                <a:ea typeface="ＭＳ Ｐゴシック" pitchFamily="34" charset="-128"/>
                <a:cs typeface="Arial" charset="0"/>
              </a:rPr>
              <a:t>C</a:t>
            </a:r>
            <a:r>
              <a:rPr lang="fr-FR" sz="1600" kern="1000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 budgets</a:t>
            </a:r>
            <a:endParaRPr lang="fr-FR" sz="1600" kern="1000" dirty="0">
              <a:solidFill>
                <a:srgbClr val="0070C0"/>
              </a:solidFill>
              <a:latin typeface="Calibri"/>
              <a:ea typeface="ＭＳ Ｐゴシック" pitchFamily="34" charset="-128"/>
              <a:cs typeface="Arial" charset="0"/>
            </a:endParaRPr>
          </a:p>
        </p:txBody>
      </p:sp>
      <p:sp>
        <p:nvSpPr>
          <p:cNvPr id="86" name="Line 52"/>
          <p:cNvSpPr>
            <a:spLocks noChangeShapeType="1"/>
          </p:cNvSpPr>
          <p:nvPr/>
        </p:nvSpPr>
        <p:spPr bwMode="auto">
          <a:xfrm>
            <a:off x="5095123" y="5325090"/>
            <a:ext cx="0" cy="317203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lang="fr-FR">
              <a:solidFill>
                <a:prstClr val="black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76" name="Text Box 53"/>
          <p:cNvSpPr txBox="1">
            <a:spLocks noChangeArrowheads="1"/>
          </p:cNvSpPr>
          <p:nvPr/>
        </p:nvSpPr>
        <p:spPr bwMode="auto">
          <a:xfrm>
            <a:off x="4156696" y="5100956"/>
            <a:ext cx="1871662" cy="338554"/>
          </a:xfrm>
          <a:prstGeom prst="rect">
            <a:avLst/>
          </a:prstGeom>
          <a:solidFill>
            <a:schemeClr val="bg1"/>
          </a:solidFill>
          <a:ln w="28575" cmpd="sng" algn="ctr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kern="1000" dirty="0">
                <a:solidFill>
                  <a:srgbClr val="00B050"/>
                </a:solidFill>
                <a:ea typeface="ＭＳ Ｐゴシック" pitchFamily="34" charset="-128"/>
                <a:cs typeface="Arial" charset="0"/>
              </a:rPr>
              <a:t>CO</a:t>
            </a:r>
            <a:r>
              <a:rPr lang="fr-FR" sz="1600" kern="1000" baseline="-25000" dirty="0">
                <a:solidFill>
                  <a:srgbClr val="00B050"/>
                </a:solidFill>
                <a:ea typeface="ＭＳ Ｐゴシック" pitchFamily="34" charset="-128"/>
                <a:cs typeface="Arial" charset="0"/>
              </a:rPr>
              <a:t>2</a:t>
            </a:r>
            <a:r>
              <a:rPr lang="fr-FR" sz="1600" kern="1000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 </a:t>
            </a:r>
            <a:r>
              <a:rPr lang="fr-FR" sz="1600" kern="1000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fluxes, </a:t>
            </a:r>
            <a:r>
              <a:rPr lang="fr-FR" sz="1600" kern="1000" dirty="0" smtClean="0">
                <a:solidFill>
                  <a:srgbClr val="0070C0"/>
                </a:solidFill>
                <a:latin typeface="Calibri"/>
                <a:ea typeface="ＭＳ Ｐゴシック" pitchFamily="34" charset="-128"/>
                <a:cs typeface="Arial" charset="0"/>
              </a:rPr>
              <a:t>ETR</a:t>
            </a:r>
            <a:endParaRPr lang="fr-FR" sz="1600" kern="1000" dirty="0">
              <a:solidFill>
                <a:srgbClr val="0070C0"/>
              </a:solidFill>
              <a:latin typeface="Calibri"/>
              <a:ea typeface="ＭＳ Ｐゴシック" pitchFamily="34" charset="-128"/>
              <a:cs typeface="Arial" charset="0"/>
            </a:endParaRPr>
          </a:p>
        </p:txBody>
      </p:sp>
      <p:sp>
        <p:nvSpPr>
          <p:cNvPr id="14" name="Text Box 51"/>
          <p:cNvSpPr txBox="1">
            <a:spLocks noChangeArrowheads="1"/>
          </p:cNvSpPr>
          <p:nvPr/>
        </p:nvSpPr>
        <p:spPr bwMode="auto">
          <a:xfrm>
            <a:off x="4227339" y="4238625"/>
            <a:ext cx="1728788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1600" dirty="0" err="1">
                <a:solidFill>
                  <a:srgbClr val="E46C0A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Biomass</a:t>
            </a:r>
            <a:r>
              <a:rPr lang="fr-FR" sz="1600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,</a:t>
            </a:r>
          </a:p>
          <a:p>
            <a:pPr algn="ctr" eaLnBrk="1" hangingPunct="1">
              <a:defRPr/>
            </a:pPr>
            <a:r>
              <a:rPr lang="fr-FR" sz="1600" dirty="0" err="1">
                <a:solidFill>
                  <a:srgbClr val="E46C0A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Yield</a:t>
            </a:r>
            <a:r>
              <a:rPr lang="fr-FR" sz="16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,</a:t>
            </a:r>
            <a:endParaRPr lang="fr-FR" sz="16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285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/>
      <p:bldP spid="8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F3C62544592B4782312A080A5EF99F" ma:contentTypeVersion="9" ma:contentTypeDescription="Create a new document." ma:contentTypeScope="" ma:versionID="4510621805d35971b7746ae6aff3c59b">
  <xsd:schema xmlns:xsd="http://www.w3.org/2001/XMLSchema" xmlns:xs="http://www.w3.org/2001/XMLSchema" xmlns:p="http://schemas.microsoft.com/office/2006/metadata/properties" xmlns:ns2="4ef62ef1-aeb2-444f-82f4-e9b370b3edca" xmlns:ns3="37d4ea5a-4196-4dff-a56e-620242a7853a" targetNamespace="http://schemas.microsoft.com/office/2006/metadata/properties" ma:root="true" ma:fieldsID="8c86f66106ad7c5e5eb7e4005d3b0c4e" ns2:_="" ns3:_="">
    <xsd:import namespace="4ef62ef1-aeb2-444f-82f4-e9b370b3edca"/>
    <xsd:import namespace="37d4ea5a-4196-4dff-a56e-620242a785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Description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62ef1-aeb2-444f-82f4-e9b370b3ed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Description" ma:index="10" nillable="true" ma:displayName="Description" ma:description="a short description of the file" ma:format="Dropdown" ma:internalName="Description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d4ea5a-4196-4dff-a56e-620242a7853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 xmlns="4ef62ef1-aeb2-444f-82f4-e9b370b3edca" xsi:nil="true"/>
  </documentManagement>
</p:properties>
</file>

<file path=customXml/itemProps1.xml><?xml version="1.0" encoding="utf-8"?>
<ds:datastoreItem xmlns:ds="http://schemas.openxmlformats.org/officeDocument/2006/customXml" ds:itemID="{4CCACB8B-FE6A-4747-A3C0-8EF2E75381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8FC810-B503-4415-A183-658FCAD5A9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f62ef1-aeb2-444f-82f4-e9b370b3edca"/>
    <ds:schemaRef ds:uri="37d4ea5a-4196-4dff-a56e-620242a785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DD9AFEC-7B3C-46B5-9920-D7E5E39571D0}">
  <ds:schemaRefs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37d4ea5a-4196-4dff-a56e-620242a7853a"/>
    <ds:schemaRef ds:uri="4ef62ef1-aeb2-444f-82f4-e9b370b3edca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11989</TotalTime>
  <Words>1381</Words>
  <Application>Microsoft Office PowerPoint</Application>
  <PresentationFormat>Affichage à l'écran (4:3)</PresentationFormat>
  <Paragraphs>239</Paragraphs>
  <Slides>14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14</vt:i4>
      </vt:variant>
    </vt:vector>
  </HeadingPairs>
  <TitlesOfParts>
    <vt:vector size="17" baseType="lpstr">
      <vt:lpstr>Office Theme</vt:lpstr>
      <vt:lpstr>1_Office Theme</vt:lpstr>
      <vt:lpstr>2_Office Theme</vt:lpstr>
      <vt:lpstr>The NIVA project and how to link NIVA with the models and tools recommended in the Label Bas Carbone  </vt:lpstr>
      <vt:lpstr>Context: indicators for the NIVA project</vt:lpstr>
      <vt:lpstr>Diapositive 3</vt:lpstr>
      <vt:lpstr>Diapositive 4</vt:lpstr>
      <vt:lpstr>Carbon indicator Tier 1 : principle</vt:lpstr>
      <vt:lpstr>Diapositive 6</vt:lpstr>
      <vt:lpstr>Diapositive 7</vt:lpstr>
      <vt:lpstr>Carbon indicator Tier 2 : principle</vt:lpstr>
      <vt:lpstr>Carbon indicator Tier 3 : principle</vt:lpstr>
      <vt:lpstr>Diapositive 10</vt:lpstr>
      <vt:lpstr>Carbon budgets tools</vt:lpstr>
      <vt:lpstr>Diapositive 12</vt:lpstr>
      <vt:lpstr>Diapositive 13</vt:lpstr>
      <vt:lpstr>Thanks for your attention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macuser</dc:creator>
  <cp:lastModifiedBy>ceschiae</cp:lastModifiedBy>
  <cp:revision>411</cp:revision>
  <dcterms:created xsi:type="dcterms:W3CDTF">2016-06-28T19:05:33Z</dcterms:created>
  <dcterms:modified xsi:type="dcterms:W3CDTF">2021-06-02T06:39:46Z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0x01010012F3C62544592B4782312A080A5EF99F</vt:lpwstr>
  </property>
</Properties>
</file>