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20" r:id="rId5"/>
    <p:sldMasterId id="2147483732" r:id="rId6"/>
    <p:sldMasterId id="2147483746" r:id="rId7"/>
  </p:sldMasterIdLst>
  <p:notesMasterIdLst>
    <p:notesMasterId r:id="rId29"/>
  </p:notesMasterIdLst>
  <p:sldIdLst>
    <p:sldId id="448" r:id="rId8"/>
    <p:sldId id="449" r:id="rId9"/>
    <p:sldId id="450" r:id="rId10"/>
    <p:sldId id="451" r:id="rId11"/>
    <p:sldId id="453" r:id="rId12"/>
    <p:sldId id="452" r:id="rId13"/>
    <p:sldId id="434" r:id="rId14"/>
    <p:sldId id="438" r:id="rId15"/>
    <p:sldId id="455" r:id="rId16"/>
    <p:sldId id="437" r:id="rId17"/>
    <p:sldId id="435" r:id="rId18"/>
    <p:sldId id="436" r:id="rId19"/>
    <p:sldId id="457" r:id="rId20"/>
    <p:sldId id="460" r:id="rId21"/>
    <p:sldId id="462" r:id="rId22"/>
    <p:sldId id="464" r:id="rId23"/>
    <p:sldId id="463" r:id="rId24"/>
    <p:sldId id="465" r:id="rId25"/>
    <p:sldId id="439" r:id="rId26"/>
    <p:sldId id="425" r:id="rId27"/>
    <p:sldId id="459" r:id="rId28"/>
  </p:sldIdLst>
  <p:sldSz cx="9144000" cy="5143500" type="screen16x9"/>
  <p:notesSz cx="6858000" cy="9144000"/>
  <p:defaultTextStyle>
    <a:defPPr>
      <a:defRPr lang="en-US"/>
    </a:defPPr>
    <a:lvl1pPr marL="0" algn="l" defTabSz="4571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4571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4571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4571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4571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4571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4571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4571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4571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eschiae" initials="c" lastIdx="7" clrIdx="0"/>
  <p:cmAuthor id="1" name="Dominique Laurent" initials="DL" lastIdx="0" clrIdx="1"/>
  <p:cmAuthor id="2" name="Guillaume Marchand" initials="GM" lastIdx="8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99B3B"/>
    <a:srgbClr val="FF7C80"/>
    <a:srgbClr val="F0B69C"/>
    <a:srgbClr val="FF9966"/>
    <a:srgbClr val="F6D1C0"/>
    <a:srgbClr val="4E7F6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99" autoAdjust="0"/>
    <p:restoredTop sz="94671" autoAdjust="0"/>
  </p:normalViewPr>
  <p:slideViewPr>
    <p:cSldViewPr snapToGrid="0" snapToObjects="1">
      <p:cViewPr varScale="1">
        <p:scale>
          <a:sx n="106" d="100"/>
          <a:sy n="106" d="100"/>
        </p:scale>
        <p:origin x="-706" y="-8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33" d="100"/>
          <a:sy n="33" d="100"/>
        </p:scale>
        <p:origin x="-2256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C77E42-4B5C-3E41-8D9C-FE70F784CD4F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C9C218-C476-8343-B9B5-DEE0746D13E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06253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3584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1FE49E-B8C9-4DDC-8488-840A16E3F853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mtClean="0"/>
              <a:t>A la différence des anciennes missions spatiales…les nouveaux satellites S1&amp;2 lancés en 2015 n’obligent pas à faire un compromis entre résol spatiale et temporelle</a:t>
            </a:r>
          </a:p>
        </p:txBody>
      </p:sp>
      <p:sp>
        <p:nvSpPr>
          <p:cNvPr id="8090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9F48D4E3-9659-4FEA-9C9C-E8025147260E}" type="slidenum">
              <a:rPr lang="fr-FR" altLang="fr-FR" smtClean="0">
                <a:solidFill>
                  <a:srgbClr val="000000"/>
                </a:solidFill>
              </a:rPr>
              <a:pPr>
                <a:spcBef>
                  <a:spcPct val="0"/>
                </a:spcBef>
                <a:defRPr/>
              </a:pPr>
              <a:t>3</a:t>
            </a:fld>
            <a:endParaRPr lang="fr-FR" altLang="fr-F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FR" altLang="fr-FR" smtClean="0"/>
              <a:t>SUd-ouest / OSR: Étude de l’impact des pratiques agricoles sur les échanges et les bilans d’eau et de carbone </a:t>
            </a:r>
            <a:endParaRPr lang="en-US" altLang="fr-FR" smtClean="0"/>
          </a:p>
        </p:txBody>
      </p:sp>
      <p:sp>
        <p:nvSpPr>
          <p:cNvPr id="849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A093ACB-4E12-4D0E-A3DC-9015372506B9}" type="slidenum">
              <a:rPr lang="fr-FR" altLang="fr-FR" smtClean="0">
                <a:solidFill>
                  <a:srgbClr val="000000"/>
                </a:solidFill>
              </a:rPr>
              <a:pPr>
                <a:spcBef>
                  <a:spcPct val="0"/>
                </a:spcBef>
                <a:defRPr/>
              </a:pPr>
              <a:t>4</a:t>
            </a:fld>
            <a:endParaRPr lang="fr-FR" altLang="fr-F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9C218-C476-8343-B9B5-DEE0746D13E5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6459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0AA36960-1234-4A63-88D2-55F3AC8DF38E}" type="slidenum">
              <a:rPr lang="fr-FR" altLang="fr-FR" smtClean="0">
                <a:solidFill>
                  <a:srgbClr val="000000"/>
                </a:solidFill>
              </a:rPr>
              <a:pPr>
                <a:spcBef>
                  <a:spcPct val="0"/>
                </a:spcBef>
                <a:defRPr/>
              </a:pPr>
              <a:t>13</a:t>
            </a:fld>
            <a:endParaRPr lang="fr-FR" altLang="fr-FR" smtClean="0">
              <a:solidFill>
                <a:srgbClr val="000000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Google Shape;110;g821b1fb173_0_21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36867" name="Google Shape;111;g821b1fb173_0_21:notes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E585D-DD91-41A6-85EA-E18FEB0BE69A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172579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8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05C2-23B6-456B-B07E-A57FDDE1AEEA}" type="datetime1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9318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0EA6C-3A43-4B19-877A-F87CA97F0228}" type="datetime1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50126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04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04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3F312-6960-4DA8-890B-E4C8323CF8C3}" type="datetime1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5142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8" descr="DIA_0710"/>
          <p:cNvPicPr>
            <a:picLocks noChangeAspect="1" noChangeArrowheads="1"/>
          </p:cNvPicPr>
          <p:nvPr userDrawn="1"/>
        </p:nvPicPr>
        <p:blipFill>
          <a:blip r:embed="rId2">
            <a:lum bright="18000" contrast="26000"/>
          </a:blip>
          <a:srcRect/>
          <a:stretch>
            <a:fillRect/>
          </a:stretch>
        </p:blipFill>
        <p:spPr bwMode="auto">
          <a:xfrm>
            <a:off x="0" y="13"/>
            <a:ext cx="9144000" cy="321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9"/>
          <p:cNvSpPr/>
          <p:nvPr userDrawn="1"/>
        </p:nvSpPr>
        <p:spPr>
          <a:xfrm>
            <a:off x="0" y="13"/>
            <a:ext cx="9144000" cy="32146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303D2EDE-AA45-402A-BF44-F6EACB9DC97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8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9318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0251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203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98605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34513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93252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9982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1412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E27AA-DB0C-40D2-BD52-E15E3EBC4CA9}" type="datetime1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802510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5961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66" indent="0">
              <a:buNone/>
              <a:defRPr sz="2800"/>
            </a:lvl2pPr>
            <a:lvl3pPr marL="914333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29" indent="0">
              <a:buNone/>
              <a:defRPr sz="2000"/>
            </a:lvl6pPr>
            <a:lvl7pPr marL="2742995" indent="0">
              <a:buNone/>
              <a:defRPr sz="2000"/>
            </a:lvl7pPr>
            <a:lvl8pPr marL="3200160" indent="0">
              <a:buNone/>
              <a:defRPr sz="2000"/>
            </a:lvl8pPr>
            <a:lvl9pPr marL="365732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50898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01260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04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04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51420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8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05C2-23B6-456B-B07E-A57FDDE1AEE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93183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E27AA-DB0C-40D2-BD52-E15E3EBC4C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02510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203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20D17-0ED5-45B6-B59E-54C12E1A6AF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98605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47265-AF31-4072-B81A-B646FF3FD65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34513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5B87-8CF9-40E0-97E1-E4413DC2FCE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93252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28FB0-F348-4C83-A953-DF154D58322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998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203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20D17-0ED5-45B6-B59E-54C12E1A6AF0}" type="datetime1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98605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9D30C-BE9B-40F4-8A07-7DE73685A4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14121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D54D6-DB9A-4F31-9AF3-D93D494BFF8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59610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66" indent="0">
              <a:buNone/>
              <a:defRPr sz="2800"/>
            </a:lvl2pPr>
            <a:lvl3pPr marL="914333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29" indent="0">
              <a:buNone/>
              <a:defRPr sz="2000"/>
            </a:lvl6pPr>
            <a:lvl7pPr marL="2742995" indent="0">
              <a:buNone/>
              <a:defRPr sz="2000"/>
            </a:lvl7pPr>
            <a:lvl8pPr marL="3200160" indent="0">
              <a:buNone/>
              <a:defRPr sz="2000"/>
            </a:lvl8pPr>
            <a:lvl9pPr marL="365732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7D6DB-C5D2-42AB-9528-7DE80850AF9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50898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0EA6C-3A43-4B19-877A-F87CA97F022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01260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04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04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3F312-6960-4DA8-890B-E4C8323CF8C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51420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class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337" y="112225"/>
            <a:ext cx="7662257" cy="666188"/>
          </a:xfr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0482" y="1153392"/>
            <a:ext cx="7260129" cy="300505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6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C77E12C6-00F3-439F-A2FE-1D2F0A604A8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250459" y="644128"/>
            <a:ext cx="7260128" cy="50926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66" indent="0" algn="ctr">
              <a:buNone/>
              <a:defRPr sz="2000"/>
            </a:lvl2pPr>
            <a:lvl3pPr marL="914333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29" indent="0" algn="ctr">
              <a:buNone/>
              <a:defRPr sz="1600"/>
            </a:lvl6pPr>
            <a:lvl7pPr marL="2742995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6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805516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lIns="91425" tIns="91425" rIns="91425" bIns="91425" anchor="t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19;p4"/>
          <p:cNvSpPr txBox="1">
            <a:spLocks noGrp="1"/>
          </p:cNvSpPr>
          <p:nvPr>
            <p:ph type="sldNum" idx="10"/>
          </p:nvPr>
        </p:nvSpPr>
        <p:spPr>
          <a:xfrm>
            <a:off x="8472489" y="4663679"/>
            <a:ext cx="549275" cy="392906"/>
          </a:xfrm>
        </p:spPr>
        <p:txBody>
          <a:bodyPr lIns="91425" tIns="91425" rIns="91425" bIns="91425">
            <a:noAutofit/>
          </a:bodyPr>
          <a:lstStyle>
            <a:lvl1pPr>
              <a:defRPr/>
            </a:lvl1pPr>
          </a:lstStyle>
          <a:p>
            <a:pPr>
              <a:defRPr/>
            </a:pPr>
            <a:fld id="{6ECA8C11-FC18-4BDD-8B6C-0348679E873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64E29-E95A-498B-895C-0137A4053B2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24/03/2022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291EA-10E0-4FFD-BB2F-3D59513B1C41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796EA-6167-4F61-BA52-EEE661A6C4BB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24/03/2022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B30F4-205E-436D-8597-9B54BFFFDA8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80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1BD5E-5075-4F7B-87B7-394234393E4E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24/03/2022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3DE61-AD7C-46C5-9D0A-18186E2A588E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47265-AF31-4072-B81A-B646FF3FD65D}" type="datetime1">
              <a:rPr lang="en-US" smtClean="0"/>
              <a:pPr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334513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0868A-B92C-41F4-90F1-2A6A4042140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24/03/2022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B54FB-6BD9-42BF-872C-92464A886654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F9072-8D47-4DC7-BFC4-8CE3499CE684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24/03/2022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4598F-6C5A-49B0-B4EF-B98B18C370C2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61E5B-2D9D-4B45-9274-1B1431F33E25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24/03/2022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B72A6-2E5A-4B01-8435-830CA8F48964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55C39-693B-4FA9-AB50-7EEC43B1E324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24/03/2022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3D92E-9D75-4C78-9979-5D7E3BF50C67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60AD7-E936-4A88-9915-64908BF686D4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24/03/2022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6A75E-1753-433A-AD2E-79C16C2597ED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DACD0-CF35-4543-B1E5-15D1A1B7DDEA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24/03/2022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88EAE-6D6B-4BC2-8C7C-02738481D037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E0B70-5FD8-4653-B1E9-0DAFA8039E99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24/03/2022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504B7-034B-422E-BFC6-48BEC492FD95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57400" cy="4388644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83"/>
            <a:ext cx="6019800" cy="4388644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2E224-1DF7-4792-800F-CBD5C0AACA9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24/03/2022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8D000-EBF4-4D93-A8E1-B9BFB2F0342A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8" descr="DIA_0710"/>
          <p:cNvPicPr>
            <a:picLocks noChangeAspect="1" noChangeArrowheads="1"/>
          </p:cNvPicPr>
          <p:nvPr userDrawn="1"/>
        </p:nvPicPr>
        <p:blipFill>
          <a:blip r:embed="rId2">
            <a:lum bright="18000" contrast="26000"/>
          </a:blip>
          <a:srcRect/>
          <a:stretch>
            <a:fillRect/>
          </a:stretch>
        </p:blipFill>
        <p:spPr bwMode="auto">
          <a:xfrm>
            <a:off x="0" y="0"/>
            <a:ext cx="9144000" cy="321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9"/>
          <p:cNvSpPr/>
          <p:nvPr userDrawn="1"/>
        </p:nvSpPr>
        <p:spPr>
          <a:xfrm>
            <a:off x="0" y="0"/>
            <a:ext cx="9144000" cy="32146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C7EB85A6-14D3-4F24-A516-ECCB69999A2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5B87-8CF9-40E0-97E1-E4413DC2FCE7}" type="datetime1">
              <a:rPr lang="en-US" smtClean="0"/>
              <a:pPr/>
              <a:t>3/24/2022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9325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28FB0-F348-4C83-A953-DF154D583222}" type="datetime1">
              <a:rPr lang="en-US" smtClean="0"/>
              <a:pPr/>
              <a:t>3/24/2022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998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9D30C-BE9B-40F4-8A07-7DE73685A4D7}" type="datetime1">
              <a:rPr lang="en-US" smtClean="0"/>
              <a:pPr/>
              <a:t>3/24/2022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31412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D54D6-DB9A-4F31-9AF3-D93D494BFF81}" type="datetime1">
              <a:rPr lang="en-US" smtClean="0"/>
              <a:pPr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5961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66" indent="0">
              <a:buNone/>
              <a:defRPr sz="2800"/>
            </a:lvl2pPr>
            <a:lvl3pPr marL="914333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29" indent="0">
              <a:buNone/>
              <a:defRPr sz="2000"/>
            </a:lvl6pPr>
            <a:lvl7pPr marL="2742995" indent="0">
              <a:buNone/>
              <a:defRPr sz="2000"/>
            </a:lvl7pPr>
            <a:lvl8pPr marL="3200160" indent="0">
              <a:buNone/>
              <a:defRPr sz="2000"/>
            </a:lvl8pPr>
            <a:lvl9pPr marL="365732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7D6DB-C5D2-42AB-9528-7DE80850AF99}" type="datetime1">
              <a:rPr lang="en-US" smtClean="0"/>
              <a:pPr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5089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88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E3163-60E5-45F7-BBB4-DDCA3B2B332C}" type="datetime1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88"/>
            <a:ext cx="2895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88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D8AE2-1441-B047-9293-18A02C616D4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2685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45" r:id="rId12"/>
  </p:sldLayoutIdLst>
  <p:hf hdr="0" ftr="0" dt="0"/>
  <p:txStyles>
    <p:titleStyle>
      <a:lvl1pPr algn="ctr" defTabSz="45716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5" indent="-342875" algn="l" defTabSz="45716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5" indent="-285729" algn="l" defTabSz="45716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2" algn="l" defTabSz="45716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2" algn="l" defTabSz="45716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6" indent="-228582" algn="l" defTabSz="45716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1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9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88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A1300-6612-1C4F-8F9A-CC7EE978DF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88"/>
            <a:ext cx="2895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88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685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5716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5" indent="-342875" algn="l" defTabSz="45716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5" indent="-285729" algn="l" defTabSz="45716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2" algn="l" defTabSz="45716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2" algn="l" defTabSz="45716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6" indent="-228582" algn="l" defTabSz="45716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1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9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88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E3163-60E5-45F7-BBB4-DDCA3B2B332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88"/>
            <a:ext cx="2895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88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685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59" r:id="rId13"/>
  </p:sldLayoutIdLst>
  <p:hf hdr="0" ftr="0" dt="0"/>
  <p:txStyles>
    <p:titleStyle>
      <a:lvl1pPr algn="ctr" defTabSz="45716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5" indent="-342875" algn="l" defTabSz="45716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5" indent="-285729" algn="l" defTabSz="45716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2" algn="l" defTabSz="45716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2" algn="l" defTabSz="45716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6" indent="-228582" algn="l" defTabSz="45716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1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9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D009163D-7D88-4025-AE89-15ECF6E59DCD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24/03/2022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2BB04E2A-10AE-4253-A4CA-D4C8F0EC7D68}" type="slidenum">
              <a:rPr lang="fr-FR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17.png"/><Relationship Id="rId18" Type="http://schemas.openxmlformats.org/officeDocument/2006/relationships/image" Target="../media/image54.png"/><Relationship Id="rId3" Type="http://schemas.openxmlformats.org/officeDocument/2006/relationships/image" Target="../media/image41.jpeg"/><Relationship Id="rId7" Type="http://schemas.openxmlformats.org/officeDocument/2006/relationships/image" Target="../media/image44.png"/><Relationship Id="rId12" Type="http://schemas.openxmlformats.org/officeDocument/2006/relationships/image" Target="../media/image49.jpeg"/><Relationship Id="rId17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1.png"/><Relationship Id="rId10" Type="http://schemas.openxmlformats.org/officeDocument/2006/relationships/image" Target="../media/image47.png"/><Relationship Id="rId19" Type="http://schemas.openxmlformats.org/officeDocument/2006/relationships/image" Target="../media/image55.jpeg"/><Relationship Id="rId4" Type="http://schemas.openxmlformats.org/officeDocument/2006/relationships/image" Target="../media/image7.png"/><Relationship Id="rId9" Type="http://schemas.openxmlformats.org/officeDocument/2006/relationships/image" Target="../media/image46.jpeg"/><Relationship Id="rId14" Type="http://schemas.openxmlformats.org/officeDocument/2006/relationships/image" Target="../media/image5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7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3.png"/><Relationship Id="rId11" Type="http://schemas.openxmlformats.org/officeDocument/2006/relationships/image" Target="../media/image32.jpeg"/><Relationship Id="rId5" Type="http://schemas.openxmlformats.org/officeDocument/2006/relationships/image" Target="../media/image62.png"/><Relationship Id="rId15" Type="http://schemas.openxmlformats.org/officeDocument/2006/relationships/image" Target="../media/image69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68.jpeg"/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jpeg"/><Relationship Id="rId4" Type="http://schemas.openxmlformats.org/officeDocument/2006/relationships/image" Target="../media/image71.png"/><Relationship Id="rId9" Type="http://schemas.openxmlformats.org/officeDocument/2006/relationships/image" Target="../media/image76.jpeg"/><Relationship Id="rId1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wmf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ZoneTexte 3"/>
          <p:cNvSpPr txBox="1">
            <a:spLocks noChangeArrowheads="1"/>
          </p:cNvSpPr>
          <p:nvPr/>
        </p:nvSpPr>
        <p:spPr bwMode="auto">
          <a:xfrm>
            <a:off x="0" y="4506879"/>
            <a:ext cx="9144000" cy="6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/>
            <a:r>
              <a:rPr lang="fr-FR" b="1" dirty="0" smtClean="0">
                <a:latin typeface="Calibri" pitchFamily="34" charset="0"/>
              </a:rPr>
              <a:t>Eric </a:t>
            </a:r>
            <a:r>
              <a:rPr lang="fr-FR" b="1" dirty="0" err="1" smtClean="0">
                <a:latin typeface="Calibri" pitchFamily="34" charset="0"/>
              </a:rPr>
              <a:t>Ceschia</a:t>
            </a:r>
            <a:r>
              <a:rPr lang="fr-FR" b="1" dirty="0" smtClean="0">
                <a:latin typeface="Calibri" pitchFamily="34" charset="0"/>
              </a:rPr>
              <a:t> (INRAE)</a:t>
            </a:r>
          </a:p>
          <a:p>
            <a:pPr algn="ctr"/>
            <a:r>
              <a:rPr lang="fr-FR" dirty="0" smtClean="0">
                <a:latin typeface="Calibri" pitchFamily="34" charset="0"/>
              </a:rPr>
              <a:t>Gaétan </a:t>
            </a:r>
            <a:r>
              <a:rPr lang="fr-FR" dirty="0">
                <a:latin typeface="Calibri" pitchFamily="34" charset="0"/>
              </a:rPr>
              <a:t>Pique, </a:t>
            </a:r>
            <a:r>
              <a:rPr lang="fr-FR" dirty="0" err="1">
                <a:latin typeface="Calibri" pitchFamily="34" charset="0"/>
              </a:rPr>
              <a:t>Taeken</a:t>
            </a:r>
            <a:r>
              <a:rPr lang="fr-FR" dirty="0">
                <a:latin typeface="Calibri" pitchFamily="34" charset="0"/>
              </a:rPr>
              <a:t> </a:t>
            </a:r>
            <a:r>
              <a:rPr lang="fr-FR" dirty="0" err="1">
                <a:latin typeface="Calibri" pitchFamily="34" charset="0"/>
              </a:rPr>
              <a:t>Wijmer</a:t>
            </a:r>
            <a:r>
              <a:rPr lang="fr-FR" dirty="0">
                <a:latin typeface="Calibri" pitchFamily="34" charset="0"/>
              </a:rPr>
              <a:t>, Rémy </a:t>
            </a:r>
            <a:r>
              <a:rPr lang="fr-FR" dirty="0" err="1">
                <a:latin typeface="Calibri" pitchFamily="34" charset="0"/>
              </a:rPr>
              <a:t>Fieuzal</a:t>
            </a:r>
            <a:r>
              <a:rPr lang="fr-FR" dirty="0">
                <a:latin typeface="Calibri" pitchFamily="34" charset="0"/>
              </a:rPr>
              <a:t>, Ahmad </a:t>
            </a:r>
            <a:r>
              <a:rPr lang="fr-FR" dirty="0" err="1">
                <a:latin typeface="Calibri" pitchFamily="34" charset="0"/>
              </a:rPr>
              <a:t>Albitar</a:t>
            </a:r>
            <a:r>
              <a:rPr lang="fr-FR" dirty="0">
                <a:latin typeface="Calibri" pitchFamily="34" charset="0"/>
              </a:rPr>
              <a:t>, Ludovic </a:t>
            </a:r>
            <a:r>
              <a:rPr lang="fr-FR" dirty="0" smtClean="0">
                <a:latin typeface="Calibri" pitchFamily="34" charset="0"/>
              </a:rPr>
              <a:t>Arnaud</a:t>
            </a:r>
            <a:endParaRPr lang="fr-FR" dirty="0">
              <a:latin typeface="Calibri" pitchFamily="34" charset="0"/>
            </a:endParaRPr>
          </a:p>
        </p:txBody>
      </p:sp>
      <p:pic>
        <p:nvPicPr>
          <p:cNvPr id="410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9144000" cy="1193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4945" y="897733"/>
            <a:ext cx="4105275" cy="215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CNRS, CNES, INRAE, IRD, </a:t>
            </a:r>
            <a:r>
              <a:rPr lang="fr-FR" dirty="0" err="1">
                <a:solidFill>
                  <a:schemeClr val="tx1"/>
                </a:solidFill>
              </a:rPr>
              <a:t>Univ</a:t>
            </a:r>
            <a:r>
              <a:rPr lang="fr-FR" dirty="0">
                <a:solidFill>
                  <a:schemeClr val="tx1"/>
                </a:solidFill>
              </a:rPr>
              <a:t>. Toulouse III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" y="1308289"/>
            <a:ext cx="8877300" cy="1703654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 budget indicators based on remote sensing &amp; crop </a:t>
            </a:r>
            <a:r>
              <a:rPr lang="en-US" dirty="0" err="1" smtClean="0">
                <a:solidFill>
                  <a:schemeClr val="tx1"/>
                </a:solidFill>
              </a:rPr>
              <a:t>modelling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ECO innovations from biomass congress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17th and 18th March 2022, </a:t>
            </a:r>
            <a:r>
              <a:rPr lang="en-US" sz="2400" dirty="0" err="1" smtClean="0">
                <a:solidFill>
                  <a:schemeClr val="tx1"/>
                </a:solidFill>
              </a:rPr>
              <a:t>Papenburg</a:t>
            </a:r>
            <a:endParaRPr lang="en-US" sz="2400" dirty="0" smtClean="0">
              <a:solidFill>
                <a:schemeClr val="tx1"/>
              </a:solidFill>
            </a:endParaRPr>
          </a:p>
          <a:p>
            <a:endParaRPr lang="en-US" sz="1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Session A: Climate saving agriculture | 15:30 to 17:20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8B8C4D92-4D68-414A-90E8-465A85DDC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1">
            <a:extLst>
              <a:ext uri="{FF2B5EF4-FFF2-40B4-BE49-F238E27FC236}">
                <a16:creationId xmlns="" xmlns:a16="http://schemas.microsoft.com/office/drawing/2014/main" id="{23BEF1D1-EC4A-994E-8EF8-53DED3BA58F5}"/>
              </a:ext>
            </a:extLst>
          </p:cNvPr>
          <p:cNvSpPr txBox="1">
            <a:spLocks/>
          </p:cNvSpPr>
          <p:nvPr/>
        </p:nvSpPr>
        <p:spPr>
          <a:xfrm>
            <a:off x="2024334" y="2"/>
            <a:ext cx="7241627" cy="428625"/>
          </a:xfrm>
          <a:prstGeom prst="rect">
            <a:avLst/>
          </a:prstGeom>
        </p:spPr>
        <p:txBody>
          <a:bodyPr vert="horz" lIns="91434" tIns="45717" rIns="91434" bIns="45717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Carbon Tier 1 : Multi-MS testing</a:t>
            </a:r>
            <a:endParaRPr lang="en-US" sz="3200" dirty="0">
              <a:solidFill>
                <a:srgbClr val="299B3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xmlns="" id="{38B65B81-E679-774A-8BD0-334FBA13152D}"/>
              </a:ext>
            </a:extLst>
          </p:cNvPr>
          <p:cNvSpPr/>
          <p:nvPr/>
        </p:nvSpPr>
        <p:spPr>
          <a:xfrm>
            <a:off x="1" y="39"/>
            <a:ext cx="1902372" cy="260131"/>
          </a:xfrm>
          <a:custGeom>
            <a:avLst/>
            <a:gdLst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3677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0629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752" h="693683">
                <a:moveTo>
                  <a:pt x="0" y="0"/>
                </a:moveTo>
                <a:lnTo>
                  <a:pt x="7367752" y="0"/>
                </a:lnTo>
                <a:lnTo>
                  <a:pt x="7062952" y="693683"/>
                </a:lnTo>
                <a:lnTo>
                  <a:pt x="0" y="693683"/>
                </a:lnTo>
                <a:lnTo>
                  <a:pt x="0" y="0"/>
                </a:lnTo>
                <a:close/>
              </a:path>
            </a:pathLst>
          </a:custGeom>
          <a:solidFill>
            <a:srgbClr val="299B3B"/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8" name="ZoneTexte 7"/>
          <p:cNvSpPr txBox="1"/>
          <p:nvPr/>
        </p:nvSpPr>
        <p:spPr>
          <a:xfrm>
            <a:off x="180977" y="549678"/>
            <a:ext cx="6350894" cy="369326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GB" dirty="0" smtClean="0"/>
              <a:t>Open tools available at https://gitlab.com/nivaeu/uc1b_tier1_co2</a:t>
            </a:r>
            <a:endParaRPr lang="en-GB" dirty="0"/>
          </a:p>
        </p:txBody>
      </p:sp>
      <p:sp>
        <p:nvSpPr>
          <p:cNvPr id="10" name="ZoneTexte 9"/>
          <p:cNvSpPr txBox="1"/>
          <p:nvPr/>
        </p:nvSpPr>
        <p:spPr>
          <a:xfrm>
            <a:off x="3420150" y="4331388"/>
            <a:ext cx="2324099" cy="646325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fr-FR" dirty="0" err="1" smtClean="0">
                <a:solidFill>
                  <a:srgbClr val="299B3B"/>
                </a:solidFill>
              </a:rPr>
              <a:t>Annual</a:t>
            </a:r>
            <a:r>
              <a:rPr lang="fr-FR" dirty="0" smtClean="0">
                <a:solidFill>
                  <a:srgbClr val="299B3B"/>
                </a:solidFill>
              </a:rPr>
              <a:t> CO</a:t>
            </a:r>
            <a:r>
              <a:rPr lang="fr-FR" baseline="-25000" dirty="0" smtClean="0">
                <a:solidFill>
                  <a:srgbClr val="299B3B"/>
                </a:solidFill>
              </a:rPr>
              <a:t>2</a:t>
            </a:r>
            <a:r>
              <a:rPr lang="fr-FR" dirty="0" smtClean="0">
                <a:solidFill>
                  <a:srgbClr val="299B3B"/>
                </a:solidFill>
              </a:rPr>
              <a:t> fixation</a:t>
            </a:r>
          </a:p>
          <a:p>
            <a:r>
              <a:rPr lang="fr-FR" dirty="0" err="1" smtClean="0">
                <a:solidFill>
                  <a:srgbClr val="FF0000"/>
                </a:solidFill>
              </a:rPr>
              <a:t>Annual</a:t>
            </a:r>
            <a:r>
              <a:rPr lang="fr-FR" dirty="0" smtClean="0">
                <a:solidFill>
                  <a:srgbClr val="FF0000"/>
                </a:solidFill>
              </a:rPr>
              <a:t> CO</a:t>
            </a:r>
            <a:r>
              <a:rPr lang="fr-FR" baseline="-25000" dirty="0" smtClean="0">
                <a:solidFill>
                  <a:srgbClr val="FF0000"/>
                </a:solidFill>
              </a:rPr>
              <a:t>2 </a:t>
            </a:r>
            <a:r>
              <a:rPr lang="fr-FR" dirty="0" err="1" smtClean="0">
                <a:solidFill>
                  <a:srgbClr val="FF0000"/>
                </a:solidFill>
              </a:rPr>
              <a:t>losses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11" name="Image 20" descr="smil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9986" y="4399318"/>
            <a:ext cx="251520" cy="19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22" descr="sad_smiley_face_sticker-p217774899544360571qjcl_40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6550" y="4630216"/>
            <a:ext cx="305326" cy="22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3298190" y="4386844"/>
            <a:ext cx="2446020" cy="492368"/>
          </a:xfrm>
          <a:prstGeom prst="rect">
            <a:avLst/>
          </a:prstGeom>
          <a:noFill/>
          <a:ln>
            <a:solidFill>
              <a:srgbClr val="4E7F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fr-FR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929457"/>
            <a:ext cx="9144000" cy="3293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3270513" y="3715094"/>
            <a:ext cx="498842" cy="276993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fr-FR" sz="1200" dirty="0" smtClean="0"/>
              <a:t>2018</a:t>
            </a:r>
            <a:endParaRPr lang="fr-FR" sz="1200" dirty="0"/>
          </a:p>
        </p:txBody>
      </p:sp>
      <p:sp>
        <p:nvSpPr>
          <p:cNvPr id="15" name="ZoneTexte 5"/>
          <p:cNvSpPr txBox="1">
            <a:spLocks noChangeArrowheads="1"/>
          </p:cNvSpPr>
          <p:nvPr/>
        </p:nvSpPr>
        <p:spPr bwMode="auto">
          <a:xfrm>
            <a:off x="1835152" y="4894438"/>
            <a:ext cx="5473700" cy="24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/>
            <a:r>
              <a:rPr lang="en-US" altLang="fr-FR" sz="1000" dirty="0" smtClean="0"/>
              <a:t>ECO innovations from biomass congress 17</a:t>
            </a:r>
            <a:r>
              <a:rPr lang="en-US" altLang="fr-FR" sz="1000" baseline="30000" dirty="0" smtClean="0"/>
              <a:t>th</a:t>
            </a:r>
            <a:r>
              <a:rPr lang="en-US" altLang="fr-FR" sz="1000" dirty="0" smtClean="0"/>
              <a:t> and 18</a:t>
            </a:r>
            <a:r>
              <a:rPr lang="en-US" altLang="fr-FR" sz="1000" baseline="30000" dirty="0" smtClean="0"/>
              <a:t>th</a:t>
            </a:r>
            <a:r>
              <a:rPr lang="en-US" altLang="fr-FR" sz="1000" dirty="0" smtClean="0"/>
              <a:t> March 2022</a:t>
            </a:r>
            <a:endParaRPr lang="fr-FR" altLang="fr-FR" sz="1000" dirty="0"/>
          </a:p>
        </p:txBody>
      </p:sp>
    </p:spTree>
    <p:extLst>
      <p:ext uri="{BB962C8B-B14F-4D97-AF65-F5344CB8AC3E}">
        <p14:creationId xmlns:p14="http://schemas.microsoft.com/office/powerpoint/2010/main" xmlns="" val="75417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050" name="Picture 2" descr="C:\Users\ludovic.arnaud\Documents\NIVA\presentation9Avril\Diagram-Tier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816"/>
          <a:stretch>
            <a:fillRect/>
          </a:stretch>
        </p:blipFill>
        <p:spPr bwMode="auto">
          <a:xfrm>
            <a:off x="0" y="515639"/>
            <a:ext cx="9144000" cy="425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340918" y="725146"/>
            <a:ext cx="5803105" cy="954101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fr-FR" sz="1400" b="1" dirty="0" err="1">
                <a:solidFill>
                  <a:srgbClr val="886C3E"/>
                </a:solidFill>
              </a:rPr>
              <a:t>Empirical</a:t>
            </a:r>
            <a:r>
              <a:rPr lang="fr-FR" sz="1400" b="1" dirty="0">
                <a:solidFill>
                  <a:srgbClr val="886C3E"/>
                </a:solidFill>
              </a:rPr>
              <a:t> </a:t>
            </a:r>
            <a:r>
              <a:rPr lang="fr-FR" sz="1400" b="1" dirty="0" err="1" smtClean="0">
                <a:solidFill>
                  <a:srgbClr val="886C3E"/>
                </a:solidFill>
              </a:rPr>
              <a:t>approach</a:t>
            </a:r>
            <a:r>
              <a:rPr lang="fr-FR" sz="1400" b="1" dirty="0" smtClean="0">
                <a:solidFill>
                  <a:srgbClr val="886C3E"/>
                </a:solidFill>
              </a:rPr>
              <a:t> </a:t>
            </a:r>
            <a:r>
              <a:rPr lang="fr-FR" sz="1400" b="1" dirty="0" smtClean="0">
                <a:solidFill>
                  <a:srgbClr val="886C3E"/>
                </a:solidFill>
                <a:sym typeface="Wingdings" pitchFamily="2" charset="2"/>
              </a:rPr>
              <a:t> </a:t>
            </a:r>
            <a:r>
              <a:rPr lang="fr-FR" sz="1400" b="1" dirty="0" err="1" smtClean="0">
                <a:solidFill>
                  <a:srgbClr val="886C3E"/>
                </a:solidFill>
                <a:sym typeface="Wingdings" pitchFamily="2" charset="2"/>
              </a:rPr>
              <a:t>most</a:t>
            </a:r>
            <a:r>
              <a:rPr lang="fr-FR" sz="1400" b="1" dirty="0" smtClean="0">
                <a:solidFill>
                  <a:srgbClr val="886C3E"/>
                </a:solidFill>
                <a:sym typeface="Wingdings" pitchFamily="2" charset="2"/>
              </a:rPr>
              <a:t> </a:t>
            </a:r>
            <a:r>
              <a:rPr lang="fr-FR" sz="1400" b="1" dirty="0" err="1" smtClean="0">
                <a:solidFill>
                  <a:srgbClr val="886C3E"/>
                </a:solidFill>
                <a:sym typeface="Wingdings" pitchFamily="2" charset="2"/>
              </a:rPr>
              <a:t>crop</a:t>
            </a:r>
            <a:r>
              <a:rPr lang="fr-FR" sz="1400" b="1" dirty="0" smtClean="0">
                <a:solidFill>
                  <a:srgbClr val="886C3E"/>
                </a:solidFill>
                <a:sym typeface="Wingdings" pitchFamily="2" charset="2"/>
              </a:rPr>
              <a:t> </a:t>
            </a:r>
            <a:r>
              <a:rPr lang="fr-FR" sz="1400" b="1" dirty="0" err="1" smtClean="0">
                <a:solidFill>
                  <a:srgbClr val="886C3E"/>
                </a:solidFill>
                <a:sym typeface="Wingdings" pitchFamily="2" charset="2"/>
              </a:rPr>
              <a:t>species</a:t>
            </a:r>
            <a:r>
              <a:rPr lang="fr-FR" sz="1400" b="1" dirty="0" smtClean="0">
                <a:solidFill>
                  <a:srgbClr val="886C3E"/>
                </a:solidFill>
                <a:sym typeface="Wingdings" pitchFamily="2" charset="2"/>
              </a:rPr>
              <a:t> </a:t>
            </a:r>
            <a:r>
              <a:rPr lang="fr-FR" sz="1400" b="1" dirty="0" err="1" smtClean="0">
                <a:solidFill>
                  <a:srgbClr val="886C3E"/>
                </a:solidFill>
                <a:sym typeface="Wingdings" pitchFamily="2" charset="2"/>
              </a:rPr>
              <a:t>except</a:t>
            </a:r>
            <a:r>
              <a:rPr lang="fr-FR" sz="1400" b="1" dirty="0" smtClean="0">
                <a:solidFill>
                  <a:srgbClr val="886C3E"/>
                </a:solidFill>
                <a:sym typeface="Wingdings" pitchFamily="2" charset="2"/>
              </a:rPr>
              <a:t> </a:t>
            </a:r>
            <a:r>
              <a:rPr lang="fr-FR" sz="1400" b="1" dirty="0" err="1" smtClean="0">
                <a:solidFill>
                  <a:srgbClr val="886C3E"/>
                </a:solidFill>
                <a:sym typeface="Wingdings" pitchFamily="2" charset="2"/>
              </a:rPr>
              <a:t>rice</a:t>
            </a:r>
            <a:endParaRPr lang="fr-FR" sz="1400" b="1" dirty="0" smtClean="0">
              <a:solidFill>
                <a:srgbClr val="886C3E"/>
              </a:solidFill>
              <a:sym typeface="Wingdings" pitchFamily="2" charset="2"/>
            </a:endParaRPr>
          </a:p>
          <a:p>
            <a:r>
              <a:rPr lang="fr-FR" sz="1400" dirty="0" err="1" smtClean="0">
                <a:solidFill>
                  <a:srgbClr val="FF0000"/>
                </a:solidFill>
              </a:rPr>
              <a:t>Currently</a:t>
            </a:r>
            <a:r>
              <a:rPr lang="fr-FR" sz="1400" dirty="0" smtClean="0">
                <a:solidFill>
                  <a:srgbClr val="FF0000"/>
                </a:solidFill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</a:rPr>
              <a:t>tested</a:t>
            </a:r>
            <a:r>
              <a:rPr lang="fr-FR" sz="1400" dirty="0" smtClean="0">
                <a:solidFill>
                  <a:srgbClr val="FF0000"/>
                </a:solidFill>
              </a:rPr>
              <a:t> in France in </a:t>
            </a:r>
            <a:r>
              <a:rPr lang="fr-FR" sz="1400" dirty="0" err="1" smtClean="0">
                <a:solidFill>
                  <a:srgbClr val="FF0000"/>
                </a:solidFill>
              </a:rPr>
              <a:t>collab</a:t>
            </a:r>
            <a:r>
              <a:rPr lang="fr-FR" sz="1400" dirty="0" smtClean="0">
                <a:solidFill>
                  <a:srgbClr val="FF0000"/>
                </a:solidFill>
              </a:rPr>
              <a:t>. </a:t>
            </a:r>
            <a:r>
              <a:rPr lang="fr-FR" sz="1400" dirty="0" err="1" smtClean="0">
                <a:solidFill>
                  <a:srgbClr val="FF0000"/>
                </a:solidFill>
              </a:rPr>
              <a:t>with</a:t>
            </a:r>
            <a:endParaRPr lang="fr-FR" sz="1400" dirty="0" smtClean="0">
              <a:solidFill>
                <a:srgbClr val="FF0000"/>
              </a:solidFill>
            </a:endParaRPr>
          </a:p>
          <a:p>
            <a:endParaRPr lang="fr-FR" sz="1400" b="1" dirty="0" smtClean="0">
              <a:solidFill>
                <a:srgbClr val="886C3E"/>
              </a:solidFill>
              <a:sym typeface="Wingdings" pitchFamily="2" charset="2"/>
            </a:endParaRPr>
          </a:p>
          <a:p>
            <a:endParaRPr lang="fr-FR" sz="1400" b="1" dirty="0">
              <a:solidFill>
                <a:srgbClr val="886C3E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340916" y="3857625"/>
            <a:ext cx="5631655" cy="738658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>
              <a:buFont typeface="Wingdings"/>
              <a:buChar char="è"/>
            </a:pPr>
            <a:r>
              <a:rPr lang="fr-FR" sz="1400" dirty="0" smtClean="0">
                <a:solidFill>
                  <a:srgbClr val="FF0000"/>
                </a:solidFill>
              </a:rPr>
              <a:t> Four </a:t>
            </a:r>
            <a:r>
              <a:rPr lang="fr-FR" sz="1400" dirty="0" err="1" smtClean="0">
                <a:solidFill>
                  <a:srgbClr val="FF0000"/>
                </a:solidFill>
              </a:rPr>
              <a:t>our</a:t>
            </a:r>
            <a:r>
              <a:rPr lang="fr-FR" sz="1400" dirty="0" smtClean="0">
                <a:solidFill>
                  <a:srgbClr val="FF0000"/>
                </a:solidFill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</a:rPr>
              <a:t>calculations</a:t>
            </a:r>
            <a:r>
              <a:rPr lang="fr-FR" sz="1400" dirty="0" smtClean="0">
                <a:solidFill>
                  <a:srgbClr val="FF0000"/>
                </a:solidFill>
              </a:rPr>
              <a:t> main limitations </a:t>
            </a:r>
            <a:r>
              <a:rPr lang="fr-FR" sz="1400" dirty="0" err="1" smtClean="0">
                <a:solidFill>
                  <a:srgbClr val="FF0000"/>
                </a:solidFill>
              </a:rPr>
              <a:t>is</a:t>
            </a:r>
            <a:r>
              <a:rPr lang="fr-FR" sz="1400" dirty="0" smtClean="0">
                <a:solidFill>
                  <a:srgbClr val="FF0000"/>
                </a:solidFill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</a:rPr>
              <a:t>access</a:t>
            </a:r>
            <a:r>
              <a:rPr lang="fr-FR" sz="1400" dirty="0" smtClean="0">
                <a:solidFill>
                  <a:srgbClr val="FF0000"/>
                </a:solidFill>
              </a:rPr>
              <a:t> to </a:t>
            </a:r>
            <a:r>
              <a:rPr lang="fr-FR" sz="1400" dirty="0" err="1" smtClean="0">
                <a:solidFill>
                  <a:srgbClr val="FF0000"/>
                </a:solidFill>
              </a:rPr>
              <a:t>reliable</a:t>
            </a:r>
            <a:r>
              <a:rPr lang="fr-FR" sz="1400" dirty="0" smtClean="0">
                <a:solidFill>
                  <a:srgbClr val="FF0000"/>
                </a:solidFill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</a:rPr>
              <a:t>farmer’s</a:t>
            </a:r>
            <a:r>
              <a:rPr lang="fr-FR" sz="1400" dirty="0" smtClean="0">
                <a:solidFill>
                  <a:srgbClr val="FF0000"/>
                </a:solidFill>
              </a:rPr>
              <a:t> data</a:t>
            </a:r>
          </a:p>
          <a:p>
            <a:pPr>
              <a:buFont typeface="Wingdings"/>
              <a:buChar char="è"/>
            </a:pPr>
            <a:r>
              <a:rPr lang="fr-FR" sz="1400" dirty="0" smtClean="0">
                <a:solidFill>
                  <a:srgbClr val="FF0000"/>
                </a:solidFill>
              </a:rPr>
              <a:t> But once the TIER1 </a:t>
            </a:r>
            <a:r>
              <a:rPr lang="fr-FR" sz="1400" dirty="0" err="1" smtClean="0">
                <a:solidFill>
                  <a:srgbClr val="FF0000"/>
                </a:solidFill>
              </a:rPr>
              <a:t>is</a:t>
            </a:r>
            <a:r>
              <a:rPr lang="fr-FR" sz="1400" dirty="0" smtClean="0">
                <a:solidFill>
                  <a:srgbClr val="FF0000"/>
                </a:solidFill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</a:rPr>
              <a:t>producedwith</a:t>
            </a:r>
            <a:r>
              <a:rPr lang="fr-FR" sz="1400" dirty="0" smtClean="0">
                <a:solidFill>
                  <a:srgbClr val="FF0000"/>
                </a:solidFill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</a:rPr>
              <a:t>our</a:t>
            </a:r>
            <a:r>
              <a:rPr lang="fr-FR" sz="1400" dirty="0" smtClean="0">
                <a:solidFill>
                  <a:srgbClr val="FF0000"/>
                </a:solidFill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</a:rPr>
              <a:t>tools</a:t>
            </a:r>
            <a:r>
              <a:rPr lang="fr-FR" sz="1400" dirty="0" smtClean="0">
                <a:solidFill>
                  <a:srgbClr val="FF0000"/>
                </a:solidFill>
              </a:rPr>
              <a:t>, </a:t>
            </a:r>
            <a:r>
              <a:rPr lang="fr-FR" sz="1400" dirty="0" err="1" smtClean="0">
                <a:solidFill>
                  <a:srgbClr val="FF0000"/>
                </a:solidFill>
              </a:rPr>
              <a:t>farmers</a:t>
            </a:r>
            <a:r>
              <a:rPr lang="fr-FR" sz="1400" dirty="0" smtClean="0">
                <a:solidFill>
                  <a:srgbClr val="FF0000"/>
                </a:solidFill>
              </a:rPr>
              <a:t>, </a:t>
            </a:r>
            <a:r>
              <a:rPr lang="fr-FR" sz="1400" dirty="0" err="1" smtClean="0">
                <a:solidFill>
                  <a:srgbClr val="FF0000"/>
                </a:solidFill>
              </a:rPr>
              <a:t>cooperatives</a:t>
            </a:r>
            <a:r>
              <a:rPr lang="fr-FR" sz="1400" dirty="0" smtClean="0">
                <a:solidFill>
                  <a:srgbClr val="FF0000"/>
                </a:solidFill>
              </a:rPr>
              <a:t>, </a:t>
            </a:r>
            <a:r>
              <a:rPr lang="fr-FR" sz="1400" dirty="0" err="1" smtClean="0">
                <a:solidFill>
                  <a:srgbClr val="FF0000"/>
                </a:solidFill>
              </a:rPr>
              <a:t>agrifood</a:t>
            </a:r>
            <a:r>
              <a:rPr lang="fr-FR" sz="1400" dirty="0" smtClean="0">
                <a:solidFill>
                  <a:srgbClr val="FF0000"/>
                </a:solidFill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</a:rPr>
              <a:t>companies</a:t>
            </a:r>
            <a:r>
              <a:rPr lang="fr-FR" sz="1400" dirty="0" smtClean="0">
                <a:solidFill>
                  <a:srgbClr val="FF0000"/>
                </a:solidFill>
              </a:rPr>
              <a:t>…</a:t>
            </a:r>
            <a:r>
              <a:rPr lang="fr-FR" sz="1400" dirty="0" err="1" smtClean="0">
                <a:solidFill>
                  <a:srgbClr val="FF0000"/>
                </a:solidFill>
              </a:rPr>
              <a:t>can</a:t>
            </a:r>
            <a:r>
              <a:rPr lang="fr-FR" sz="1400" dirty="0" smtClean="0">
                <a:solidFill>
                  <a:srgbClr val="FF0000"/>
                </a:solidFill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</a:rPr>
              <a:t>produce</a:t>
            </a:r>
            <a:r>
              <a:rPr lang="fr-FR" sz="1400" dirty="0" smtClean="0">
                <a:solidFill>
                  <a:srgbClr val="FF0000"/>
                </a:solidFill>
              </a:rPr>
              <a:t> TIER2 </a:t>
            </a:r>
            <a:r>
              <a:rPr lang="fr-FR" sz="1400" dirty="0" err="1" smtClean="0">
                <a:solidFill>
                  <a:srgbClr val="FF0000"/>
                </a:solidFill>
              </a:rPr>
              <a:t>themselves</a:t>
            </a:r>
            <a:r>
              <a:rPr lang="fr-FR" sz="1400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904877" y="2737665"/>
            <a:ext cx="1466480" cy="369326"/>
          </a:xfrm>
          <a:prstGeom prst="rect">
            <a:avLst/>
          </a:prstGeom>
          <a:solidFill>
            <a:schemeClr val="bg1"/>
          </a:solidFill>
        </p:spPr>
        <p:txBody>
          <a:bodyPr wrap="none" lIns="91434" tIns="45717" rIns="91434" bIns="45717" rtlCol="0">
            <a:spAutoFit/>
          </a:bodyPr>
          <a:lstStyle/>
          <a:p>
            <a:r>
              <a:rPr lang="fr-FR" dirty="0" err="1" smtClean="0"/>
              <a:t>Farmer’s</a:t>
            </a:r>
            <a:r>
              <a:rPr lang="fr-FR" dirty="0" smtClean="0"/>
              <a:t> data</a:t>
            </a:r>
            <a:endParaRPr lang="fr-FR" dirty="0"/>
          </a:p>
        </p:txBody>
      </p:sp>
      <p:sp>
        <p:nvSpPr>
          <p:cNvPr id="15362" name="AutoShape 2" descr="Partenaires | Biogaz d&amp;#39;Oc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5364" name="Picture 4" descr="AGRO D&amp;#39;O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87950" y="977459"/>
            <a:ext cx="1280320" cy="237096"/>
          </a:xfrm>
          <a:prstGeom prst="rect">
            <a:avLst/>
          </a:prstGeom>
          <a:noFill/>
        </p:spPr>
      </p:pic>
      <p:pic>
        <p:nvPicPr>
          <p:cNvPr id="15366" name="Picture 6" descr="Dijon Céréales (@DijonCereales) / Twitt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97489" y="870968"/>
            <a:ext cx="592535" cy="444401"/>
          </a:xfrm>
          <a:prstGeom prst="rect">
            <a:avLst/>
          </a:prstGeom>
          <a:noFill/>
        </p:spPr>
      </p:pic>
      <p:pic>
        <p:nvPicPr>
          <p:cNvPr id="15368" name="Picture 8" descr="Chambre d&amp;#39;agriculture en France — Wikipédi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9325" y="870968"/>
            <a:ext cx="592535" cy="444401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3350440" y="515645"/>
            <a:ext cx="5060155" cy="307771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fr-FR" sz="1400" dirty="0" err="1" smtClean="0">
                <a:solidFill>
                  <a:srgbClr val="FF0000"/>
                </a:solidFill>
              </a:rPr>
              <a:t>Assesses</a:t>
            </a:r>
            <a:r>
              <a:rPr lang="fr-FR" sz="1400" dirty="0" smtClean="0">
                <a:solidFill>
                  <a:srgbClr val="FF0000"/>
                </a:solidFill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</a:rPr>
              <a:t>Soil</a:t>
            </a:r>
            <a:r>
              <a:rPr lang="fr-FR" sz="1400" dirty="0" smtClean="0">
                <a:solidFill>
                  <a:srgbClr val="FF0000"/>
                </a:solidFill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</a:rPr>
              <a:t>Organic</a:t>
            </a:r>
            <a:r>
              <a:rPr lang="fr-FR" sz="1400" dirty="0" smtClean="0">
                <a:solidFill>
                  <a:srgbClr val="FF0000"/>
                </a:solidFill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</a:rPr>
              <a:t>Carbon</a:t>
            </a:r>
            <a:r>
              <a:rPr lang="fr-FR" sz="1400" dirty="0" smtClean="0">
                <a:solidFill>
                  <a:srgbClr val="FF0000"/>
                </a:solidFill>
              </a:rPr>
              <a:t> stock changes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xmlns="" id="{38B65B81-E679-774A-8BD0-334FBA13152D}"/>
              </a:ext>
            </a:extLst>
          </p:cNvPr>
          <p:cNvSpPr/>
          <p:nvPr/>
        </p:nvSpPr>
        <p:spPr>
          <a:xfrm>
            <a:off x="1" y="39"/>
            <a:ext cx="1902372" cy="260131"/>
          </a:xfrm>
          <a:custGeom>
            <a:avLst/>
            <a:gdLst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3677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0629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752" h="693683">
                <a:moveTo>
                  <a:pt x="0" y="0"/>
                </a:moveTo>
                <a:lnTo>
                  <a:pt x="7367752" y="0"/>
                </a:lnTo>
                <a:lnTo>
                  <a:pt x="7062952" y="693683"/>
                </a:lnTo>
                <a:lnTo>
                  <a:pt x="0" y="693683"/>
                </a:lnTo>
                <a:lnTo>
                  <a:pt x="0" y="0"/>
                </a:lnTo>
                <a:close/>
              </a:path>
            </a:pathLst>
          </a:custGeom>
          <a:solidFill>
            <a:srgbClr val="299B3B"/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15" name="Title 11">
            <a:extLst>
              <a:ext uri="{FF2B5EF4-FFF2-40B4-BE49-F238E27FC236}">
                <a16:creationId xmlns:a16="http://schemas.microsoft.com/office/drawing/2014/main" xmlns="" id="{23BEF1D1-EC4A-994E-8EF8-53DED3BA5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781" y="4205"/>
            <a:ext cx="6678242" cy="428625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rgbClr val="299B3B"/>
                </a:solidFill>
              </a:rPr>
              <a:t>Carbon indicator Tier 2 : principle</a:t>
            </a:r>
          </a:p>
        </p:txBody>
      </p:sp>
      <p:sp>
        <p:nvSpPr>
          <p:cNvPr id="16" name="ZoneTexte 5"/>
          <p:cNvSpPr txBox="1">
            <a:spLocks noChangeArrowheads="1"/>
          </p:cNvSpPr>
          <p:nvPr/>
        </p:nvSpPr>
        <p:spPr bwMode="auto">
          <a:xfrm>
            <a:off x="1835152" y="4894438"/>
            <a:ext cx="5473700" cy="24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/>
            <a:r>
              <a:rPr lang="en-US" altLang="fr-FR" sz="1000" dirty="0" smtClean="0"/>
              <a:t>ECO innovations from biomass congress 17</a:t>
            </a:r>
            <a:r>
              <a:rPr lang="en-US" altLang="fr-FR" sz="1000" baseline="30000" dirty="0" smtClean="0"/>
              <a:t>th</a:t>
            </a:r>
            <a:r>
              <a:rPr lang="en-US" altLang="fr-FR" sz="1000" dirty="0" smtClean="0"/>
              <a:t> and 18</a:t>
            </a:r>
            <a:r>
              <a:rPr lang="en-US" altLang="fr-FR" sz="1000" baseline="30000" dirty="0" smtClean="0"/>
              <a:t>th</a:t>
            </a:r>
            <a:r>
              <a:rPr lang="en-US" altLang="fr-FR" sz="1000" dirty="0" smtClean="0"/>
              <a:t> March 2022</a:t>
            </a:r>
            <a:endParaRPr lang="fr-FR" altLang="fr-FR" sz="1000" dirty="0"/>
          </a:p>
        </p:txBody>
      </p:sp>
    </p:spTree>
    <p:extLst>
      <p:ext uri="{BB962C8B-B14F-4D97-AF65-F5344CB8AC3E}">
        <p14:creationId xmlns:p14="http://schemas.microsoft.com/office/powerpoint/2010/main" xmlns="" val="204825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074" name="Picture 2" descr="C:\Users\ludovic.arnaud\Documents\NIVA\presentation9Avril\Diagram-Tier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874"/>
          <a:stretch>
            <a:fillRect/>
          </a:stretch>
        </p:blipFill>
        <p:spPr bwMode="auto">
          <a:xfrm>
            <a:off x="16" y="518405"/>
            <a:ext cx="9143999" cy="424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959895" y="682956"/>
            <a:ext cx="5977202" cy="369326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fr-FR" b="1" dirty="0" err="1">
                <a:solidFill>
                  <a:srgbClr val="299B3B"/>
                </a:solidFill>
              </a:rPr>
              <a:t>Modelling</a:t>
            </a:r>
            <a:r>
              <a:rPr lang="fr-FR" b="1" dirty="0">
                <a:solidFill>
                  <a:srgbClr val="299B3B"/>
                </a:solidFill>
              </a:rPr>
              <a:t> </a:t>
            </a:r>
            <a:r>
              <a:rPr lang="fr-FR" b="1" dirty="0" err="1" smtClean="0">
                <a:solidFill>
                  <a:srgbClr val="299B3B"/>
                </a:solidFill>
              </a:rPr>
              <a:t>approach</a:t>
            </a:r>
            <a:r>
              <a:rPr lang="fr-FR" b="1" dirty="0" smtClean="0">
                <a:solidFill>
                  <a:srgbClr val="299B3B"/>
                </a:solidFill>
              </a:rPr>
              <a:t> </a:t>
            </a:r>
            <a:r>
              <a:rPr lang="fr-FR" b="1" dirty="0" smtClean="0">
                <a:solidFill>
                  <a:srgbClr val="299B3B"/>
                </a:solidFill>
                <a:sym typeface="Wingdings" pitchFamily="2" charset="2"/>
              </a:rPr>
              <a:t> </a:t>
            </a:r>
            <a:r>
              <a:rPr lang="fr-FR" b="1" dirty="0" err="1" smtClean="0">
                <a:solidFill>
                  <a:srgbClr val="299B3B"/>
                </a:solidFill>
                <a:sym typeface="Wingdings" pitchFamily="2" charset="2"/>
              </a:rPr>
              <a:t>wheat</a:t>
            </a:r>
            <a:r>
              <a:rPr lang="fr-FR" b="1" dirty="0" smtClean="0">
                <a:solidFill>
                  <a:srgbClr val="299B3B"/>
                </a:solidFill>
                <a:sym typeface="Wingdings" pitchFamily="2" charset="2"/>
              </a:rPr>
              <a:t>, </a:t>
            </a:r>
            <a:r>
              <a:rPr lang="fr-FR" b="1" dirty="0" err="1" smtClean="0">
                <a:solidFill>
                  <a:srgbClr val="299B3B"/>
                </a:solidFill>
                <a:sym typeface="Wingdings" pitchFamily="2" charset="2"/>
              </a:rPr>
              <a:t>maize</a:t>
            </a:r>
            <a:r>
              <a:rPr lang="fr-FR" b="1" dirty="0" smtClean="0">
                <a:solidFill>
                  <a:srgbClr val="299B3B"/>
                </a:solidFill>
                <a:sym typeface="Wingdings" pitchFamily="2" charset="2"/>
              </a:rPr>
              <a:t>, </a:t>
            </a:r>
            <a:r>
              <a:rPr lang="fr-FR" b="1" dirty="0" err="1" smtClean="0">
                <a:solidFill>
                  <a:srgbClr val="299B3B"/>
                </a:solidFill>
                <a:sym typeface="Wingdings" pitchFamily="2" charset="2"/>
              </a:rPr>
              <a:t>sunflower</a:t>
            </a:r>
            <a:r>
              <a:rPr lang="fr-FR" b="1" dirty="0" smtClean="0">
                <a:solidFill>
                  <a:srgbClr val="299B3B"/>
                </a:solidFill>
                <a:sym typeface="Wingdings" pitchFamily="2" charset="2"/>
              </a:rPr>
              <a:t>, </a:t>
            </a:r>
            <a:r>
              <a:rPr lang="fr-FR" b="1" dirty="0" err="1" smtClean="0">
                <a:solidFill>
                  <a:srgbClr val="299B3B"/>
                </a:solidFill>
                <a:sym typeface="Wingdings" pitchFamily="2" charset="2"/>
              </a:rPr>
              <a:t>cover</a:t>
            </a:r>
            <a:r>
              <a:rPr lang="fr-FR" b="1" dirty="0" smtClean="0">
                <a:solidFill>
                  <a:srgbClr val="299B3B"/>
                </a:solidFill>
                <a:sym typeface="Wingdings" pitchFamily="2" charset="2"/>
              </a:rPr>
              <a:t> </a:t>
            </a:r>
            <a:r>
              <a:rPr lang="fr-FR" b="1" dirty="0" err="1" smtClean="0">
                <a:solidFill>
                  <a:srgbClr val="299B3B"/>
                </a:solidFill>
                <a:sym typeface="Wingdings" pitchFamily="2" charset="2"/>
              </a:rPr>
              <a:t>crops</a:t>
            </a:r>
            <a:endParaRPr lang="fr-FR" b="1" dirty="0">
              <a:solidFill>
                <a:srgbClr val="299B3B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4879" y="4707475"/>
            <a:ext cx="7400925" cy="43116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en-GB" sz="1600" b="1" dirty="0"/>
              <a:t>CO</a:t>
            </a:r>
            <a:r>
              <a:rPr lang="en-GB" sz="1600" b="1" baseline="-25000" dirty="0"/>
              <a:t>2</a:t>
            </a:r>
            <a:r>
              <a:rPr lang="en-GB" sz="1600" b="1" dirty="0"/>
              <a:t> flux are calculated by the </a:t>
            </a:r>
            <a:r>
              <a:rPr lang="en-GB" sz="1600" b="1" dirty="0" smtClean="0"/>
              <a:t>model </a:t>
            </a:r>
            <a:r>
              <a:rPr lang="en-GB" sz="1600" dirty="0"/>
              <a:t>that is calibrated  by </a:t>
            </a:r>
            <a:r>
              <a:rPr lang="en-GB" sz="1600" dirty="0" smtClean="0"/>
              <a:t>Leaf Area Index </a:t>
            </a:r>
            <a:r>
              <a:rPr lang="en-GB" sz="1600" dirty="0"/>
              <a:t>derived from the Sentinel-2 data, farmer’s data are used to finalise the C budget calculation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120457" y="1521330"/>
            <a:ext cx="1689040" cy="276993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fr-FR" sz="1200" dirty="0" smtClean="0"/>
              <a:t>Pique et al. (2020 a &amp; b)</a:t>
            </a:r>
            <a:endParaRPr lang="fr-FR" sz="1200" dirty="0"/>
          </a:p>
        </p:txBody>
      </p:sp>
      <p:sp>
        <p:nvSpPr>
          <p:cNvPr id="8" name="ZoneTexte 7"/>
          <p:cNvSpPr txBox="1"/>
          <p:nvPr/>
        </p:nvSpPr>
        <p:spPr>
          <a:xfrm>
            <a:off x="6172427" y="3471471"/>
            <a:ext cx="2174045" cy="307771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fr-FR" sz="1400" dirty="0" smtClean="0"/>
              <a:t>+ </a:t>
            </a:r>
            <a:r>
              <a:rPr lang="fr-FR" sz="1400" dirty="0" err="1" smtClean="0"/>
              <a:t>yield</a:t>
            </a:r>
            <a:r>
              <a:rPr lang="fr-FR" sz="1400" dirty="0" smtClean="0"/>
              <a:t>, </a:t>
            </a:r>
            <a:r>
              <a:rPr lang="fr-FR" sz="1400" dirty="0" err="1" smtClean="0"/>
              <a:t>biomass</a:t>
            </a:r>
            <a:r>
              <a:rPr lang="fr-FR" sz="1400" dirty="0" smtClean="0"/>
              <a:t>, CO</a:t>
            </a:r>
            <a:r>
              <a:rPr lang="fr-FR" sz="1400" baseline="-25000" dirty="0" smtClean="0"/>
              <a:t>2</a:t>
            </a:r>
            <a:r>
              <a:rPr lang="fr-FR" sz="1400" dirty="0" smtClean="0"/>
              <a:t> fluxes</a:t>
            </a:r>
            <a:endParaRPr lang="fr-FR" sz="1400" dirty="0"/>
          </a:p>
        </p:txBody>
      </p:sp>
      <p:sp>
        <p:nvSpPr>
          <p:cNvPr id="9" name="ZoneTexte 8"/>
          <p:cNvSpPr txBox="1"/>
          <p:nvPr/>
        </p:nvSpPr>
        <p:spPr>
          <a:xfrm>
            <a:off x="2515264" y="2847589"/>
            <a:ext cx="473194" cy="369326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fr-FR" dirty="0" smtClean="0"/>
              <a:t>LAI</a:t>
            </a:r>
            <a:endParaRPr lang="fr-FR" dirty="0"/>
          </a:p>
        </p:txBody>
      </p:sp>
      <p:pic>
        <p:nvPicPr>
          <p:cNvPr id="10" name="Image 9" descr="logo_cesbio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799" y="1485568"/>
            <a:ext cx="570855" cy="325469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19125" y="1893096"/>
            <a:ext cx="613169" cy="369326"/>
          </a:xfrm>
          <a:prstGeom prst="rect">
            <a:avLst/>
          </a:prstGeom>
          <a:solidFill>
            <a:srgbClr val="92D050"/>
          </a:solidFill>
        </p:spPr>
        <p:txBody>
          <a:bodyPr wrap="none" lIns="91434" tIns="45717" rIns="91434" bIns="45717" rtlCol="0">
            <a:spAutoFit/>
          </a:bodyPr>
          <a:lstStyle/>
          <a:p>
            <a:r>
              <a:rPr lang="fr-FR" b="1" dirty="0" smtClean="0"/>
              <a:t>IACS</a:t>
            </a:r>
            <a:endParaRPr lang="fr-FR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6123388" y="3807232"/>
            <a:ext cx="2981325" cy="738658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fr-FR" sz="1400" b="1" dirty="0" smtClean="0"/>
              <a:t>Large set of validation data</a:t>
            </a:r>
            <a:r>
              <a:rPr lang="fr-FR" sz="1400" dirty="0" smtClean="0"/>
              <a:t>: </a:t>
            </a:r>
            <a:r>
              <a:rPr lang="fr-FR" sz="1400" dirty="0" err="1" smtClean="0"/>
              <a:t>e.g</a:t>
            </a:r>
            <a:r>
              <a:rPr lang="fr-FR" sz="1400" dirty="0" smtClean="0"/>
              <a:t>. </a:t>
            </a:r>
            <a:r>
              <a:rPr lang="fr-FR" sz="1400" dirty="0" err="1" smtClean="0"/>
              <a:t>from</a:t>
            </a:r>
            <a:r>
              <a:rPr lang="fr-FR" sz="1400" dirty="0" smtClean="0"/>
              <a:t> ICOS flux </a:t>
            </a:r>
            <a:r>
              <a:rPr lang="fr-FR" sz="1400" dirty="0" err="1" smtClean="0"/>
              <a:t>tower</a:t>
            </a:r>
            <a:r>
              <a:rPr lang="fr-FR" sz="1400" dirty="0" smtClean="0"/>
              <a:t> network, Spatial </a:t>
            </a:r>
            <a:r>
              <a:rPr lang="fr-FR" sz="1400" dirty="0" err="1" smtClean="0"/>
              <a:t>Regional</a:t>
            </a:r>
            <a:r>
              <a:rPr lang="fr-FR" sz="1400" dirty="0" smtClean="0"/>
              <a:t> </a:t>
            </a:r>
            <a:r>
              <a:rPr lang="fr-FR" sz="1400" dirty="0" err="1" smtClean="0"/>
              <a:t>Observatory</a:t>
            </a:r>
            <a:r>
              <a:rPr lang="fr-FR" sz="1400" dirty="0" smtClean="0"/>
              <a:t> (</a:t>
            </a:r>
            <a:r>
              <a:rPr lang="fr-FR" sz="1400" dirty="0" smtClean="0">
                <a:sym typeface="Wingdings" pitchFamily="2" charset="2"/>
              </a:rPr>
              <a:t> </a:t>
            </a:r>
            <a:r>
              <a:rPr lang="fr-FR" sz="1400" dirty="0" err="1" smtClean="0"/>
              <a:t>Terreno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xmlns="" id="{38B65B81-E679-774A-8BD0-334FBA13152D}"/>
              </a:ext>
            </a:extLst>
          </p:cNvPr>
          <p:cNvSpPr/>
          <p:nvPr/>
        </p:nvSpPr>
        <p:spPr>
          <a:xfrm>
            <a:off x="1" y="39"/>
            <a:ext cx="1902372" cy="260131"/>
          </a:xfrm>
          <a:custGeom>
            <a:avLst/>
            <a:gdLst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3677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0629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752" h="693683">
                <a:moveTo>
                  <a:pt x="0" y="0"/>
                </a:moveTo>
                <a:lnTo>
                  <a:pt x="7367752" y="0"/>
                </a:lnTo>
                <a:lnTo>
                  <a:pt x="7062952" y="693683"/>
                </a:lnTo>
                <a:lnTo>
                  <a:pt x="0" y="693683"/>
                </a:lnTo>
                <a:lnTo>
                  <a:pt x="0" y="0"/>
                </a:lnTo>
                <a:close/>
              </a:path>
            </a:pathLst>
          </a:custGeom>
          <a:solidFill>
            <a:srgbClr val="299B3B"/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15" name="Title 11">
            <a:extLst>
              <a:ext uri="{FF2B5EF4-FFF2-40B4-BE49-F238E27FC236}">
                <a16:creationId xmlns:a16="http://schemas.microsoft.com/office/drawing/2014/main" xmlns="" id="{23BEF1D1-EC4A-994E-8EF8-53DED3BA5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781" y="4205"/>
            <a:ext cx="6678242" cy="428625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rgbClr val="299B3B"/>
                </a:solidFill>
              </a:rPr>
              <a:t>Carbon indicator Tier 3 : principle</a:t>
            </a:r>
          </a:p>
        </p:txBody>
      </p:sp>
    </p:spTree>
    <p:extLst>
      <p:ext uri="{BB962C8B-B14F-4D97-AF65-F5344CB8AC3E}">
        <p14:creationId xmlns:p14="http://schemas.microsoft.com/office/powerpoint/2010/main" xmlns="" val="159693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19" descr="P1010003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79519" y="3928777"/>
            <a:ext cx="1140257" cy="641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95241" name="Line 47"/>
          <p:cNvSpPr>
            <a:spLocks noChangeShapeType="1"/>
          </p:cNvSpPr>
          <p:nvPr/>
        </p:nvSpPr>
        <p:spPr bwMode="auto">
          <a:xfrm>
            <a:off x="5202238" y="2950369"/>
            <a:ext cx="0" cy="215504"/>
          </a:xfrm>
          <a:prstGeom prst="line">
            <a:avLst/>
          </a:prstGeom>
          <a:noFill/>
          <a:ln w="28575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pPr>
              <a:defRPr/>
            </a:pPr>
            <a:endParaRPr lang="fr-FR">
              <a:solidFill>
                <a:prstClr val="black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95253" name="ZoneTexte 61"/>
          <p:cNvSpPr txBox="1">
            <a:spLocks noChangeArrowheads="1"/>
          </p:cNvSpPr>
          <p:nvPr/>
        </p:nvSpPr>
        <p:spPr bwMode="auto">
          <a:xfrm>
            <a:off x="4091364" y="542477"/>
            <a:ext cx="2062997" cy="30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pPr algn="ctr">
              <a:defRPr/>
            </a:pPr>
            <a:r>
              <a:rPr lang="fr-FR" sz="1400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Radiative </a:t>
            </a:r>
            <a:r>
              <a:rPr lang="fr-FR" sz="1400" dirty="0" err="1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transfer</a:t>
            </a:r>
            <a:r>
              <a:rPr lang="fr-FR" sz="1400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 model, </a:t>
            </a:r>
          </a:p>
        </p:txBody>
      </p:sp>
      <p:pic>
        <p:nvPicPr>
          <p:cNvPr id="50184" name="Picture 9" descr="C:\Documents and Settings\claveriem\Mes documents\ScreenShot\ScreenShot_2012-01-18_10-14-4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05025" y="2245521"/>
            <a:ext cx="865188" cy="60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 88"/>
          <p:cNvGrpSpPr>
            <a:grpSpLocks/>
          </p:cNvGrpSpPr>
          <p:nvPr/>
        </p:nvGrpSpPr>
        <p:grpSpPr bwMode="auto">
          <a:xfrm>
            <a:off x="676803" y="611983"/>
            <a:ext cx="2378849" cy="815816"/>
            <a:chOff x="-48568" y="2060848"/>
            <a:chExt cx="2735158" cy="1086195"/>
          </a:xfrm>
        </p:grpSpPr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1385565" y="2098252"/>
              <a:ext cx="1301025" cy="898699"/>
              <a:chOff x="903" y="856"/>
              <a:chExt cx="1971" cy="1568"/>
            </a:xfrm>
          </p:grpSpPr>
          <p:grpSp>
            <p:nvGrpSpPr>
              <p:cNvPr id="5" name="Group 12"/>
              <p:cNvGrpSpPr>
                <a:grpSpLocks/>
              </p:cNvGrpSpPr>
              <p:nvPr/>
            </p:nvGrpSpPr>
            <p:grpSpPr bwMode="auto">
              <a:xfrm>
                <a:off x="903" y="856"/>
                <a:ext cx="1971" cy="1214"/>
                <a:chOff x="501" y="154"/>
                <a:chExt cx="2815" cy="1734"/>
              </a:xfrm>
            </p:grpSpPr>
            <p:pic>
              <p:nvPicPr>
                <p:cNvPr id="50245" name="Picture 13" descr="NDVI_1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501" y="154"/>
                  <a:ext cx="1914" cy="1734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95293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555" y="171"/>
                  <a:ext cx="2761" cy="1021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fr-FR" sz="1400" b="1" dirty="0">
                      <a:solidFill>
                        <a:srgbClr val="000000"/>
                      </a:solidFill>
                      <a:latin typeface="Calibri" pitchFamily="34" charset="0"/>
                      <a:ea typeface="ＭＳ Ｐゴシック" pitchFamily="34" charset="-128"/>
                    </a:rPr>
                    <a:t>29 Juin 2006</a:t>
                  </a:r>
                </a:p>
              </p:txBody>
            </p:sp>
          </p:grpSp>
          <p:pic>
            <p:nvPicPr>
              <p:cNvPr id="50243" name="Picture 16" descr="NDVI_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130" y="1038"/>
                <a:ext cx="1340" cy="1214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pic>
            <p:nvPicPr>
              <p:cNvPr id="50244" name="Picture 19" descr="NDVI_3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357" y="1219"/>
                <a:ext cx="1335" cy="1205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</p:pic>
        </p:grpSp>
        <p:sp>
          <p:nvSpPr>
            <p:cNvPr id="95284" name="Line 21"/>
            <p:cNvSpPr>
              <a:spLocks noChangeShapeType="1"/>
            </p:cNvSpPr>
            <p:nvPr/>
          </p:nvSpPr>
          <p:spPr bwMode="auto">
            <a:xfrm flipH="1" flipV="1">
              <a:off x="972355" y="2420695"/>
              <a:ext cx="719250" cy="575436"/>
            </a:xfrm>
            <a:prstGeom prst="line">
              <a:avLst/>
            </a:prstGeom>
            <a:noFill/>
            <a:ln w="19050">
              <a:solidFill>
                <a:srgbClr val="FF9933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95285" name="Line 23"/>
            <p:cNvSpPr>
              <a:spLocks noChangeShapeType="1"/>
            </p:cNvSpPr>
            <p:nvPr/>
          </p:nvSpPr>
          <p:spPr bwMode="auto">
            <a:xfrm flipH="1">
              <a:off x="858037" y="2349359"/>
              <a:ext cx="833568" cy="90358"/>
            </a:xfrm>
            <a:prstGeom prst="line">
              <a:avLst/>
            </a:prstGeom>
            <a:noFill/>
            <a:ln w="19050">
              <a:solidFill>
                <a:srgbClr val="FF9933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95286" name="Line 24"/>
            <p:cNvSpPr>
              <a:spLocks noChangeShapeType="1"/>
            </p:cNvSpPr>
            <p:nvPr/>
          </p:nvSpPr>
          <p:spPr bwMode="auto">
            <a:xfrm flipH="1">
              <a:off x="927898" y="2132184"/>
              <a:ext cx="476325" cy="307534"/>
            </a:xfrm>
            <a:prstGeom prst="line">
              <a:avLst/>
            </a:prstGeom>
            <a:noFill/>
            <a:ln w="19050">
              <a:solidFill>
                <a:srgbClr val="FF9933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95287" name="ZoneTexte 83"/>
            <p:cNvSpPr txBox="1">
              <a:spLocks noChangeArrowheads="1"/>
            </p:cNvSpPr>
            <p:nvPr/>
          </p:nvSpPr>
          <p:spPr bwMode="auto">
            <a:xfrm>
              <a:off x="-48568" y="2655307"/>
              <a:ext cx="1104388" cy="491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900" dirty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</a:rPr>
                <a:t>Spot, </a:t>
              </a:r>
              <a:r>
                <a:rPr lang="fr-FR" sz="900" dirty="0" err="1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</a:rPr>
                <a:t>Landsat</a:t>
              </a:r>
              <a:r>
                <a:rPr lang="fr-FR" sz="900" dirty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</a:rPr>
                <a:t>, </a:t>
              </a:r>
            </a:p>
            <a:p>
              <a:pPr>
                <a:defRPr/>
              </a:pPr>
              <a:r>
                <a:rPr lang="fr-FR" sz="900" dirty="0" err="1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</a:rPr>
                <a:t>Sentinel</a:t>
              </a:r>
              <a:r>
                <a:rPr lang="fr-FR" sz="900" dirty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</a:rPr>
                <a:t> 2</a:t>
              </a:r>
            </a:p>
          </p:txBody>
        </p:sp>
        <p:pic>
          <p:nvPicPr>
            <p:cNvPr id="50241" name="Picture 6" descr="Afficher l'image d'origine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-36512" y="2060848"/>
              <a:ext cx="1012341" cy="56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e 104"/>
          <p:cNvGrpSpPr>
            <a:grpSpLocks/>
          </p:cNvGrpSpPr>
          <p:nvPr/>
        </p:nvGrpSpPr>
        <p:grpSpPr bwMode="auto">
          <a:xfrm>
            <a:off x="7927088" y="3314701"/>
            <a:ext cx="647700" cy="469106"/>
            <a:chOff x="66675" y="3141663"/>
            <a:chExt cx="2786063" cy="2425700"/>
          </a:xfrm>
        </p:grpSpPr>
        <p:pic>
          <p:nvPicPr>
            <p:cNvPr id="106" name="Picture 5" descr="D:\AMANDA\Manip2011\Photos\All\DSC01624.JP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55444" y="3141663"/>
              <a:ext cx="2185147" cy="1637655"/>
            </a:xfrm>
            <a:prstGeom prst="rect">
              <a:avLst/>
            </a:prstGeom>
            <a:noFill/>
            <a:ln w="28575" cap="sq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38100" dir="2700000" algn="tl" rotWithShape="0">
                <a:srgbClr val="000000">
                  <a:alpha val="42998"/>
                </a:srgbClr>
              </a:outerShdw>
            </a:effectLst>
            <a:extLst>
              <a:ext uri="{909E8E84-426E-40dd-AFC4-6F175D3DCCD1}"/>
            </a:extLst>
          </p:spPr>
        </p:pic>
        <p:pic>
          <p:nvPicPr>
            <p:cNvPr id="50234" name="Image 25" descr="ALIMENTAIRE-BALANCE2-JDC-MP.png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071563" y="4424363"/>
              <a:ext cx="1781175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235" name="Image 27" descr="l_secateur_felco_8.png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6002513">
              <a:off x="26193" y="4310857"/>
              <a:ext cx="830263" cy="749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e 23"/>
          <p:cNvGrpSpPr>
            <a:grpSpLocks/>
          </p:cNvGrpSpPr>
          <p:nvPr/>
        </p:nvGrpSpPr>
        <p:grpSpPr bwMode="auto">
          <a:xfrm>
            <a:off x="6978654" y="3269206"/>
            <a:ext cx="688975" cy="489824"/>
            <a:chOff x="4286248" y="5493993"/>
            <a:chExt cx="1144093" cy="1149693"/>
          </a:xfrm>
        </p:grpSpPr>
        <p:pic>
          <p:nvPicPr>
            <p:cNvPr id="50231" name="Image 20" descr="cartoon-farmer-holding-wooden-board-19704154.jpg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286248" y="5500702"/>
              <a:ext cx="1140346" cy="1142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1" name="CaixaDeTexto 16"/>
            <p:cNvSpPr txBox="1">
              <a:spLocks noChangeArrowheads="1"/>
            </p:cNvSpPr>
            <p:nvPr/>
          </p:nvSpPr>
          <p:spPr bwMode="auto">
            <a:xfrm rot="751567">
              <a:off x="4676400" y="5493993"/>
              <a:ext cx="753941" cy="5779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00" dirty="0">
                  <a:solidFill>
                    <a:srgbClr val="000000"/>
                  </a:solidFill>
                  <a:latin typeface="Calibri" pitchFamily="34" charset="0"/>
                  <a:ea typeface="ＭＳ Ｐゴシック" pitchFamily="34" charset="-128"/>
                  <a:cs typeface="Arial" charset="0"/>
                </a:rPr>
                <a:t>Yield</a:t>
              </a:r>
            </a:p>
          </p:txBody>
        </p:sp>
      </p:grpSp>
      <p:sp>
        <p:nvSpPr>
          <p:cNvPr id="95265" name="Text Box 44"/>
          <p:cNvSpPr txBox="1">
            <a:spLocks noChangeArrowheads="1"/>
          </p:cNvSpPr>
          <p:nvPr/>
        </p:nvSpPr>
        <p:spPr bwMode="auto">
          <a:xfrm>
            <a:off x="4337050" y="2222898"/>
            <a:ext cx="1728788" cy="72327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b="1" dirty="0" smtClean="0">
                <a:solidFill>
                  <a:srgbClr val="FF9933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SAFY-</a:t>
            </a:r>
            <a:r>
              <a:rPr lang="fr-FR" b="1" dirty="0" smtClean="0">
                <a:solidFill>
                  <a:srgbClr val="00B050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</a:t>
            </a:r>
            <a:r>
              <a:rPr lang="fr-FR" b="1" baseline="-25000" dirty="0" smtClean="0">
                <a:solidFill>
                  <a:srgbClr val="00B050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2</a:t>
            </a:r>
            <a:endParaRPr lang="fr-FR" b="1" baseline="-25000" dirty="0">
              <a:solidFill>
                <a:srgbClr val="00B050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endParaRPr lang="fr-FR" sz="1100" b="1" baseline="-25000" dirty="0">
              <a:latin typeface="Calibri" pitchFamily="34" charset="0"/>
              <a:ea typeface="ＭＳ Ｐゴシック" pitchFamily="34" charset="-128"/>
            </a:endParaRPr>
          </a:p>
          <a:p>
            <a:pPr algn="ctr">
              <a:defRPr/>
            </a:pPr>
            <a:r>
              <a:rPr lang="fr-FR" sz="1200" b="1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(Pique et al. 2020a et b)</a:t>
            </a:r>
          </a:p>
        </p:txBody>
      </p:sp>
      <p:sp>
        <p:nvSpPr>
          <p:cNvPr id="95266" name="Rectangle 1"/>
          <p:cNvSpPr>
            <a:spLocks noChangeArrowheads="1"/>
          </p:cNvSpPr>
          <p:nvPr/>
        </p:nvSpPr>
        <p:spPr bwMode="auto">
          <a:xfrm>
            <a:off x="6699366" y="2914024"/>
            <a:ext cx="1889825" cy="316706"/>
          </a:xfrm>
          <a:prstGeom prst="rect">
            <a:avLst/>
          </a:prstGeom>
          <a:solidFill>
            <a:srgbClr val="DBEEF4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8" tIns="45719" rIns="91438" bIns="45719" anchor="ctr"/>
          <a:lstStyle/>
          <a:p>
            <a:pPr algn="ctr">
              <a:defRPr/>
            </a:pPr>
            <a:r>
              <a:rPr lang="fr-FR" sz="1200" b="1" dirty="0" err="1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Biomass</a:t>
            </a:r>
            <a:r>
              <a:rPr lang="fr-FR" sz="1200" b="1" dirty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 &amp; </a:t>
            </a:r>
            <a:r>
              <a:rPr lang="fr-FR" sz="1200" b="1" dirty="0" err="1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yield</a:t>
            </a:r>
            <a:r>
              <a:rPr lang="fr-FR" sz="1200" b="1" dirty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 data</a:t>
            </a:r>
          </a:p>
        </p:txBody>
      </p:sp>
      <p:sp>
        <p:nvSpPr>
          <p:cNvPr id="109" name="Titre 7"/>
          <p:cNvSpPr txBox="1">
            <a:spLocks/>
          </p:cNvSpPr>
          <p:nvPr/>
        </p:nvSpPr>
        <p:spPr bwMode="auto">
          <a:xfrm>
            <a:off x="1504800" y="1359"/>
            <a:ext cx="7172281" cy="5393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38" tIns="45719" rIns="91438" bIns="45719" anchor="ctr"/>
          <a:lstStyle/>
          <a:p>
            <a:pPr algn="ctr" defTabSz="457189">
              <a:lnSpc>
                <a:spcPct val="90000"/>
              </a:lnSpc>
              <a:defRPr/>
            </a:pPr>
            <a:r>
              <a:rPr lang="fr-FR" sz="3200" dirty="0" err="1">
                <a:solidFill>
                  <a:srgbClr val="299B3B"/>
                </a:solidFill>
                <a:latin typeface="+mj-lt"/>
                <a:ea typeface="+mj-ea"/>
                <a:cs typeface="+mj-cs"/>
              </a:rPr>
              <a:t>Modelling</a:t>
            </a:r>
            <a:r>
              <a:rPr lang="fr-FR" sz="3200" dirty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3200" dirty="0" err="1">
                <a:solidFill>
                  <a:srgbClr val="299B3B"/>
                </a:solidFill>
                <a:latin typeface="+mj-lt"/>
                <a:ea typeface="+mj-ea"/>
                <a:cs typeface="+mj-cs"/>
              </a:rPr>
              <a:t>approach</a:t>
            </a:r>
            <a:r>
              <a:rPr lang="fr-FR" sz="3200" dirty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3200" dirty="0" err="1">
                <a:solidFill>
                  <a:srgbClr val="299B3B"/>
                </a:solidFill>
                <a:latin typeface="+mj-lt"/>
                <a:ea typeface="+mj-ea"/>
                <a:cs typeface="+mj-cs"/>
              </a:rPr>
              <a:t>with</a:t>
            </a:r>
            <a:r>
              <a:rPr lang="fr-FR" sz="3200" dirty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 SAFYE-CO2</a:t>
            </a:r>
          </a:p>
        </p:txBody>
      </p:sp>
      <p:pic>
        <p:nvPicPr>
          <p:cNvPr id="50195" name="Picture 17" descr="cesbio_tsp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220915" y="4283776"/>
            <a:ext cx="719137" cy="31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77" name="Text Box 40"/>
          <p:cNvSpPr txBox="1">
            <a:spLocks noChangeArrowheads="1"/>
          </p:cNvSpPr>
          <p:nvPr/>
        </p:nvSpPr>
        <p:spPr bwMode="auto">
          <a:xfrm>
            <a:off x="3132139" y="2279543"/>
            <a:ext cx="1236662" cy="307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400" b="1" dirty="0" err="1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Crop</a:t>
            </a:r>
            <a:r>
              <a:rPr lang="fr-FR" sz="14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fr-FR" sz="1400" b="1" dirty="0" err="1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param</a:t>
            </a:r>
            <a:endParaRPr lang="fr-FR" sz="1400" b="1" dirty="0">
              <a:solidFill>
                <a:schemeClr val="accent3">
                  <a:lumMod val="50000"/>
                </a:schemeClr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50198" name="Picture 7" descr="LaiPixel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804025" y="920355"/>
            <a:ext cx="2351088" cy="132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" name="Text Box 54"/>
          <p:cNvSpPr txBox="1">
            <a:spLocks noChangeArrowheads="1"/>
          </p:cNvSpPr>
          <p:nvPr/>
        </p:nvSpPr>
        <p:spPr bwMode="auto">
          <a:xfrm>
            <a:off x="1428753" y="3918255"/>
            <a:ext cx="2117725" cy="677106"/>
          </a:xfrm>
          <a:prstGeom prst="rect">
            <a:avLst/>
          </a:prstGeom>
          <a:solidFill>
            <a:schemeClr val="bg1"/>
          </a:solidFill>
          <a:ln w="9525">
            <a:solidFill>
              <a:srgbClr val="7F7F7F"/>
            </a:solidFill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defRPr/>
            </a:pPr>
            <a:r>
              <a:rPr lang="fr-FR" sz="1400" b="1" dirty="0" smtClean="0">
                <a:latin typeface="Calibri" pitchFamily="34" charset="0"/>
                <a:ea typeface="ＭＳ Ｐゴシック" pitchFamily="34" charset="-128"/>
              </a:rPr>
              <a:t>Flux </a:t>
            </a:r>
            <a:r>
              <a:rPr lang="fr-FR" sz="1400" b="1" dirty="0" err="1" smtClean="0">
                <a:latin typeface="Calibri" pitchFamily="34" charset="0"/>
                <a:ea typeface="ＭＳ Ｐゴシック" pitchFamily="34" charset="-128"/>
              </a:rPr>
              <a:t>tower</a:t>
            </a:r>
            <a:r>
              <a:rPr lang="fr-FR" sz="1400" b="1" dirty="0" smtClean="0">
                <a:latin typeface="Calibri" pitchFamily="34" charset="0"/>
                <a:ea typeface="ＭＳ Ｐゴシック" pitchFamily="34" charset="-128"/>
              </a:rPr>
              <a:t> network</a:t>
            </a:r>
            <a:endParaRPr lang="fr-FR" sz="1400" b="1" dirty="0">
              <a:latin typeface="Calibri" pitchFamily="34" charset="0"/>
              <a:ea typeface="ＭＳ Ｐゴシック" pitchFamily="34" charset="-128"/>
            </a:endParaRPr>
          </a:p>
          <a:p>
            <a:pPr algn="ctr">
              <a:defRPr/>
            </a:pPr>
            <a:endParaRPr lang="fr-FR" sz="1000" b="1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</a:endParaRPr>
          </a:p>
          <a:p>
            <a:pPr algn="ctr">
              <a:defRPr/>
            </a:pPr>
            <a:endParaRPr lang="fr-FR" sz="1400" b="1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50200" name="Picture 2" descr="Afficher l'image d'origine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543414" y="4265918"/>
            <a:ext cx="1192262" cy="310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7" name="Line 42"/>
          <p:cNvSpPr>
            <a:spLocks noChangeShapeType="1"/>
          </p:cNvSpPr>
          <p:nvPr/>
        </p:nvSpPr>
        <p:spPr bwMode="auto">
          <a:xfrm flipV="1">
            <a:off x="2987676" y="2622949"/>
            <a:ext cx="1252538" cy="58459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pPr>
              <a:defRPr/>
            </a:pPr>
            <a:endParaRPr lang="fr-FR">
              <a:solidFill>
                <a:prstClr val="black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95238" name="Line 43"/>
          <p:cNvSpPr>
            <a:spLocks noChangeShapeType="1"/>
          </p:cNvSpPr>
          <p:nvPr/>
        </p:nvSpPr>
        <p:spPr bwMode="auto">
          <a:xfrm>
            <a:off x="2978154" y="2547938"/>
            <a:ext cx="1268413" cy="0"/>
          </a:xfrm>
          <a:prstGeom prst="line">
            <a:avLst/>
          </a:prstGeom>
          <a:noFill/>
          <a:ln w="38100">
            <a:solidFill>
              <a:schemeClr val="accent3">
                <a:lumMod val="50000"/>
              </a:schemeClr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pPr>
              <a:defRPr/>
            </a:pPr>
            <a:endParaRPr lang="fr-FR">
              <a:solidFill>
                <a:prstClr val="black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50204" name="Picture 97" descr="Résultat de recherche d'images pour &quot;fluxnet&quot;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024188" y="4236152"/>
            <a:ext cx="468312" cy="34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205" name="Picture 17" descr="cesbio_tsp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51633" y="58959"/>
            <a:ext cx="719139" cy="35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" name="Image 106"/>
          <p:cNvPicPr>
            <a:picLocks noChangeAspect="1"/>
          </p:cNvPicPr>
          <p:nvPr/>
        </p:nvPicPr>
        <p:blipFill rotWithShape="1">
          <a:blip r:embed="rId17"/>
          <a:srcRect l="7525" r="16268"/>
          <a:stretch/>
        </p:blipFill>
        <p:spPr>
          <a:xfrm>
            <a:off x="3994150" y="979884"/>
            <a:ext cx="2257425" cy="833438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554401" y="573883"/>
            <a:ext cx="2504714" cy="917972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0208" name="Text Box 40"/>
          <p:cNvSpPr txBox="1">
            <a:spLocks noChangeArrowheads="1"/>
          </p:cNvSpPr>
          <p:nvPr/>
        </p:nvSpPr>
        <p:spPr bwMode="auto">
          <a:xfrm rot="20158008">
            <a:off x="2952750" y="2698853"/>
            <a:ext cx="1079500" cy="30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fr-FR" altLang="fr-FR" sz="1400" dirty="0" err="1" smtClean="0">
                <a:latin typeface="Calibri" pitchFamily="34" charset="0"/>
                <a:cs typeface="Calibri" pitchFamily="34" charset="0"/>
              </a:rPr>
              <a:t>Rg,T</a:t>
            </a:r>
            <a:r>
              <a:rPr lang="fr-FR" altLang="fr-FR" sz="1400" dirty="0" smtClean="0">
                <a:latin typeface="Calibri" pitchFamily="34" charset="0"/>
                <a:cs typeface="Calibri" pitchFamily="34" charset="0"/>
              </a:rPr>
              <a:t>°C</a:t>
            </a:r>
            <a:endParaRPr lang="fr-FR" altLang="fr-FR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5" name="Virage 114"/>
          <p:cNvSpPr/>
          <p:nvPr/>
        </p:nvSpPr>
        <p:spPr>
          <a:xfrm rot="5400000" flipV="1">
            <a:off x="3277992" y="1562695"/>
            <a:ext cx="856059" cy="509588"/>
          </a:xfrm>
          <a:prstGeom prst="bentArrow">
            <a:avLst>
              <a:gd name="adj1" fmla="val 8666"/>
              <a:gd name="adj2" fmla="val 11943"/>
              <a:gd name="adj3" fmla="val 19824"/>
              <a:gd name="adj4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92" name="Line 48"/>
          <p:cNvSpPr>
            <a:spLocks noChangeShapeType="1"/>
          </p:cNvSpPr>
          <p:nvPr/>
        </p:nvSpPr>
        <p:spPr bwMode="auto">
          <a:xfrm>
            <a:off x="6083301" y="2547938"/>
            <a:ext cx="1081088" cy="0"/>
          </a:xfrm>
          <a:prstGeom prst="line">
            <a:avLst/>
          </a:prstGeom>
          <a:noFill/>
          <a:ln w="38100">
            <a:solidFill>
              <a:schemeClr val="accent3">
                <a:lumMod val="50000"/>
              </a:schemeClr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pPr>
              <a:defRPr/>
            </a:pPr>
            <a:endParaRPr lang="fr-FR">
              <a:solidFill>
                <a:prstClr val="black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93" name="Text Box 50"/>
          <p:cNvSpPr txBox="1">
            <a:spLocks noChangeArrowheads="1"/>
          </p:cNvSpPr>
          <p:nvPr/>
        </p:nvSpPr>
        <p:spPr bwMode="auto">
          <a:xfrm>
            <a:off x="7191376" y="2426495"/>
            <a:ext cx="1701800" cy="33855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fr-FR" altLang="fr-FR" sz="1600" dirty="0" err="1" smtClean="0">
                <a:solidFill>
                  <a:srgbClr val="E46C0A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Leaf</a:t>
            </a:r>
            <a:r>
              <a:rPr lang="fr-FR" altLang="fr-FR" sz="1600" dirty="0" smtClean="0">
                <a:solidFill>
                  <a:srgbClr val="E46C0A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Area </a:t>
            </a:r>
            <a:r>
              <a:rPr lang="fr-FR" altLang="fr-FR" sz="1600" dirty="0">
                <a:solidFill>
                  <a:srgbClr val="E46C0A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Index</a:t>
            </a:r>
            <a:endParaRPr lang="fr-FR" altLang="fr-FR" sz="1600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7885113" y="2139553"/>
            <a:ext cx="0" cy="270272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239" name="Line 45"/>
          <p:cNvSpPr>
            <a:spLocks noChangeShapeType="1"/>
          </p:cNvSpPr>
          <p:nvPr/>
        </p:nvSpPr>
        <p:spPr bwMode="auto">
          <a:xfrm flipH="1">
            <a:off x="6264279" y="1407319"/>
            <a:ext cx="936625" cy="0"/>
          </a:xfrm>
          <a:prstGeom prst="line">
            <a:avLst/>
          </a:prstGeom>
          <a:noFill/>
          <a:ln w="38100">
            <a:solidFill>
              <a:schemeClr val="accent3">
                <a:lumMod val="50000"/>
              </a:schemeClr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pPr>
              <a:defRPr/>
            </a:pPr>
            <a:endParaRPr lang="fr-FR">
              <a:solidFill>
                <a:prstClr val="black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97" name="Virage 96"/>
          <p:cNvSpPr/>
          <p:nvPr/>
        </p:nvSpPr>
        <p:spPr>
          <a:xfrm rot="5400000">
            <a:off x="5398893" y="-1537295"/>
            <a:ext cx="217885" cy="4897437"/>
          </a:xfrm>
          <a:prstGeom prst="bentArrow">
            <a:avLst>
              <a:gd name="adj1" fmla="val 11449"/>
              <a:gd name="adj2" fmla="val 17229"/>
              <a:gd name="adj3" fmla="val 41568"/>
              <a:gd name="adj4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100" name="ZoneTexte 64"/>
          <p:cNvSpPr txBox="1">
            <a:spLocks noChangeArrowheads="1"/>
          </p:cNvSpPr>
          <p:nvPr/>
        </p:nvSpPr>
        <p:spPr bwMode="auto">
          <a:xfrm>
            <a:off x="1052517" y="2344343"/>
            <a:ext cx="992187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just">
              <a:defRPr/>
            </a:pPr>
            <a:r>
              <a:rPr lang="fr-FR" sz="1200" b="1" dirty="0" err="1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Crop</a:t>
            </a:r>
            <a:r>
              <a:rPr lang="fr-FR" sz="1200" b="1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 </a:t>
            </a:r>
          </a:p>
          <a:p>
            <a:pPr algn="just">
              <a:defRPr/>
            </a:pPr>
            <a:r>
              <a:rPr lang="fr-FR" sz="1200" b="1" dirty="0" err="1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Maps</a:t>
            </a:r>
            <a:r>
              <a:rPr lang="fr-FR" sz="1200" b="1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 (LPIS)</a:t>
            </a:r>
          </a:p>
        </p:txBody>
      </p:sp>
      <p:sp>
        <p:nvSpPr>
          <p:cNvPr id="102" name="ZoneTexte 71"/>
          <p:cNvSpPr txBox="1">
            <a:spLocks noChangeArrowheads="1"/>
          </p:cNvSpPr>
          <p:nvPr/>
        </p:nvSpPr>
        <p:spPr bwMode="auto">
          <a:xfrm>
            <a:off x="913391" y="3016305"/>
            <a:ext cx="1093787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defRPr/>
            </a:pPr>
            <a:r>
              <a:rPr lang="fr-FR" sz="1200" b="1" dirty="0" err="1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Climatic</a:t>
            </a:r>
            <a:r>
              <a:rPr lang="fr-FR" sz="1200" b="1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 data (</a:t>
            </a:r>
            <a:r>
              <a:rPr lang="fr-FR" sz="1200" b="1" dirty="0" err="1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e.g</a:t>
            </a:r>
            <a:r>
              <a:rPr lang="fr-FR" sz="1200" b="1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. </a:t>
            </a:r>
            <a:r>
              <a:rPr lang="fr-FR" sz="1200" b="1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ERA-5</a:t>
            </a:r>
            <a:r>
              <a:rPr lang="fr-FR" sz="1200" b="1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)</a:t>
            </a:r>
          </a:p>
        </p:txBody>
      </p:sp>
      <p:sp>
        <p:nvSpPr>
          <p:cNvPr id="95" name="Text Box 46"/>
          <p:cNvSpPr txBox="1">
            <a:spLocks noChangeArrowheads="1"/>
          </p:cNvSpPr>
          <p:nvPr/>
        </p:nvSpPr>
        <p:spPr bwMode="auto">
          <a:xfrm>
            <a:off x="3994150" y="1810941"/>
            <a:ext cx="2257425" cy="400108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10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Calibration of </a:t>
            </a:r>
            <a:r>
              <a:rPr lang="fr-FR" sz="1000" b="1" dirty="0" err="1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phenological</a:t>
            </a:r>
            <a:r>
              <a:rPr lang="fr-FR" sz="10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fr-FR" sz="1000" b="1" dirty="0" err="1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parameters</a:t>
            </a:r>
            <a:r>
              <a:rPr lang="fr-FR" sz="10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 &amp; light-use </a:t>
            </a:r>
            <a:r>
              <a:rPr lang="fr-FR" sz="1000" b="1" dirty="0" err="1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efficiency</a:t>
            </a:r>
            <a:r>
              <a:rPr lang="fr-FR" sz="10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fr-FR" sz="1000" b="1" dirty="0" err="1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parameter</a:t>
            </a:r>
            <a:endParaRPr lang="fr-FR" sz="1000" b="1" dirty="0">
              <a:solidFill>
                <a:schemeClr val="accent3">
                  <a:lumMod val="50000"/>
                </a:schemeClr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99" name="Line 47"/>
          <p:cNvSpPr>
            <a:spLocks noChangeShapeType="1"/>
          </p:cNvSpPr>
          <p:nvPr/>
        </p:nvSpPr>
        <p:spPr bwMode="auto">
          <a:xfrm>
            <a:off x="5219700" y="3663218"/>
            <a:ext cx="0" cy="215503"/>
          </a:xfrm>
          <a:prstGeom prst="line">
            <a:avLst/>
          </a:prstGeom>
          <a:noFill/>
          <a:ln w="28575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pPr>
              <a:defRPr/>
            </a:pPr>
            <a:endParaRPr lang="fr-FR">
              <a:solidFill>
                <a:prstClr val="black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95245" name="Text Box 51"/>
          <p:cNvSpPr txBox="1">
            <a:spLocks noChangeArrowheads="1"/>
          </p:cNvSpPr>
          <p:nvPr/>
        </p:nvSpPr>
        <p:spPr bwMode="auto">
          <a:xfrm>
            <a:off x="4337050" y="3164682"/>
            <a:ext cx="1728788" cy="52321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defRPr/>
            </a:pPr>
            <a:r>
              <a:rPr lang="fr-FR" sz="1400" dirty="0" err="1">
                <a:solidFill>
                  <a:srgbClr val="E46C0A"/>
                </a:solidFill>
                <a:latin typeface="Calibri" pitchFamily="34" charset="0"/>
                <a:ea typeface="ＭＳ Ｐゴシック" pitchFamily="34" charset="-128"/>
              </a:rPr>
              <a:t>Biomass</a:t>
            </a:r>
            <a:r>
              <a:rPr lang="fr-FR" sz="1400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,</a:t>
            </a:r>
          </a:p>
          <a:p>
            <a:pPr algn="ctr">
              <a:defRPr/>
            </a:pPr>
            <a:r>
              <a:rPr lang="fr-FR" sz="1400" dirty="0" err="1" smtClean="0">
                <a:solidFill>
                  <a:srgbClr val="E46C0A"/>
                </a:solidFill>
                <a:latin typeface="Calibri" pitchFamily="34" charset="0"/>
                <a:ea typeface="ＭＳ Ｐゴシック" pitchFamily="34" charset="-128"/>
              </a:rPr>
              <a:t>Yield</a:t>
            </a:r>
            <a:endParaRPr lang="fr-FR" sz="140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04" name="Line 47"/>
          <p:cNvSpPr>
            <a:spLocks noChangeShapeType="1"/>
          </p:cNvSpPr>
          <p:nvPr/>
        </p:nvSpPr>
        <p:spPr bwMode="auto">
          <a:xfrm>
            <a:off x="5219700" y="4138612"/>
            <a:ext cx="0" cy="215504"/>
          </a:xfrm>
          <a:prstGeom prst="line">
            <a:avLst/>
          </a:prstGeom>
          <a:noFill/>
          <a:ln w="28575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pPr>
              <a:defRPr/>
            </a:pPr>
            <a:endParaRPr lang="fr-FR">
              <a:solidFill>
                <a:prstClr val="black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05" name="Line 42"/>
          <p:cNvSpPr>
            <a:spLocks noChangeShapeType="1"/>
          </p:cNvSpPr>
          <p:nvPr/>
        </p:nvSpPr>
        <p:spPr bwMode="auto">
          <a:xfrm flipH="1" flipV="1">
            <a:off x="5219700" y="4569621"/>
            <a:ext cx="0" cy="21669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pPr>
              <a:defRPr/>
            </a:pPr>
            <a:endParaRPr lang="fr-FR">
              <a:solidFill>
                <a:prstClr val="black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08" name="ZoneTexte 107"/>
          <p:cNvSpPr txBox="1"/>
          <p:nvPr/>
        </p:nvSpPr>
        <p:spPr>
          <a:xfrm>
            <a:off x="4284663" y="4786313"/>
            <a:ext cx="1943100" cy="33855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lIns="91438" tIns="45719" rIns="91438" bIns="45719">
            <a:spAutoFit/>
          </a:bodyPr>
          <a:lstStyle/>
          <a:p>
            <a:pPr>
              <a:defRPr/>
            </a:pPr>
            <a:r>
              <a:rPr lang="fr-FR" sz="1600" dirty="0" err="1">
                <a:latin typeface="+mj-lt"/>
                <a:cs typeface="Arial" charset="0"/>
              </a:rPr>
              <a:t>Farmer’s</a:t>
            </a:r>
            <a:r>
              <a:rPr lang="fr-FR" sz="1600" dirty="0">
                <a:latin typeface="+mj-lt"/>
                <a:cs typeface="Arial" charset="0"/>
              </a:rPr>
              <a:t> data (FMIS)</a:t>
            </a:r>
          </a:p>
        </p:txBody>
      </p:sp>
      <p:sp>
        <p:nvSpPr>
          <p:cNvPr id="114" name="Line 48"/>
          <p:cNvSpPr>
            <a:spLocks noChangeShapeType="1"/>
          </p:cNvSpPr>
          <p:nvPr/>
        </p:nvSpPr>
        <p:spPr bwMode="auto">
          <a:xfrm>
            <a:off x="6084892" y="3489722"/>
            <a:ext cx="5746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pPr>
              <a:defRPr/>
            </a:pPr>
            <a:endParaRPr lang="fr-FR">
              <a:solidFill>
                <a:prstClr val="black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6" name="Line 48"/>
          <p:cNvSpPr>
            <a:spLocks noChangeShapeType="1"/>
          </p:cNvSpPr>
          <p:nvPr/>
        </p:nvSpPr>
        <p:spPr bwMode="auto">
          <a:xfrm flipH="1">
            <a:off x="3563938" y="4030266"/>
            <a:ext cx="647700" cy="1688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pPr>
              <a:defRPr/>
            </a:pPr>
            <a:endParaRPr lang="fr-FR">
              <a:solidFill>
                <a:prstClr val="black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7" name="ZoneTexte 116"/>
          <p:cNvSpPr txBox="1">
            <a:spLocks noChangeArrowheads="1"/>
          </p:cNvSpPr>
          <p:nvPr/>
        </p:nvSpPr>
        <p:spPr bwMode="auto">
          <a:xfrm>
            <a:off x="179519" y="4837703"/>
            <a:ext cx="4060697" cy="276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fr-FR" sz="1200" b="1" dirty="0" err="1" smtClean="0">
                <a:solidFill>
                  <a:srgbClr val="00B050"/>
                </a:solidFill>
              </a:rPr>
              <a:t>Very</a:t>
            </a:r>
            <a:r>
              <a:rPr lang="fr-FR" sz="1200" b="1" dirty="0" smtClean="0">
                <a:solidFill>
                  <a:srgbClr val="00B050"/>
                </a:solidFill>
              </a:rPr>
              <a:t> few </a:t>
            </a:r>
            <a:r>
              <a:rPr lang="fr-FR" sz="1200" b="1" dirty="0" err="1">
                <a:solidFill>
                  <a:srgbClr val="00B050"/>
                </a:solidFill>
              </a:rPr>
              <a:t>farmer’s</a:t>
            </a:r>
            <a:r>
              <a:rPr lang="fr-FR" sz="1200" b="1" dirty="0">
                <a:solidFill>
                  <a:srgbClr val="00B050"/>
                </a:solidFill>
              </a:rPr>
              <a:t> data </a:t>
            </a:r>
            <a:r>
              <a:rPr lang="fr-FR" sz="1200" b="1" dirty="0" err="1">
                <a:solidFill>
                  <a:srgbClr val="00B050"/>
                </a:solidFill>
              </a:rPr>
              <a:t>needed</a:t>
            </a:r>
            <a:r>
              <a:rPr lang="fr-FR" sz="1200" b="1" dirty="0">
                <a:solidFill>
                  <a:srgbClr val="00B050"/>
                </a:solidFill>
              </a:rPr>
              <a:t> to </a:t>
            </a:r>
            <a:r>
              <a:rPr lang="fr-FR" sz="1200" b="1" dirty="0" err="1">
                <a:solidFill>
                  <a:srgbClr val="00B050"/>
                </a:solidFill>
              </a:rPr>
              <a:t>calculate</a:t>
            </a:r>
            <a:r>
              <a:rPr lang="fr-FR" sz="1200" b="1" dirty="0">
                <a:solidFill>
                  <a:srgbClr val="00B050"/>
                </a:solidFill>
              </a:rPr>
              <a:t> C budget</a:t>
            </a:r>
          </a:p>
        </p:txBody>
      </p:sp>
      <p:pic>
        <p:nvPicPr>
          <p:cNvPr id="119" name="Picture 3" descr="D:\AMANDA\These\SPATIAL\outputs_zoom_.pn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614713" y="4047150"/>
            <a:ext cx="1968500" cy="86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" name="ZoneTexte 119"/>
          <p:cNvSpPr txBox="1"/>
          <p:nvPr/>
        </p:nvSpPr>
        <p:spPr>
          <a:xfrm>
            <a:off x="8287092" y="4214289"/>
            <a:ext cx="1081087" cy="430885"/>
          </a:xfrm>
          <a:prstGeom prst="rect">
            <a:avLst/>
          </a:prstGeom>
          <a:noFill/>
        </p:spPr>
        <p:txBody>
          <a:bodyPr lIns="91438" tIns="45719" rIns="91438" bIns="45719">
            <a:spAutoFit/>
          </a:bodyPr>
          <a:lstStyle/>
          <a:p>
            <a:pPr>
              <a:defRPr/>
            </a:pPr>
            <a:r>
              <a:rPr lang="fr-FR" sz="1100" dirty="0" smtClean="0">
                <a:solidFill>
                  <a:prstClr val="black"/>
                </a:solidFill>
                <a:ea typeface="ＭＳ Ｐゴシック" pitchFamily="34" charset="-128"/>
              </a:rPr>
              <a:t>C budget for </a:t>
            </a:r>
            <a:r>
              <a:rPr lang="fr-FR" sz="1100" dirty="0" err="1" smtClean="0">
                <a:solidFill>
                  <a:prstClr val="black"/>
                </a:solidFill>
                <a:ea typeface="ＭＳ Ｐゴシック" pitchFamily="34" charset="-128"/>
              </a:rPr>
              <a:t>wheat</a:t>
            </a:r>
            <a:r>
              <a:rPr lang="fr-FR" sz="1100" dirty="0" smtClean="0">
                <a:solidFill>
                  <a:prstClr val="black"/>
                </a:solidFill>
                <a:ea typeface="ＭＳ Ｐゴシック" pitchFamily="34" charset="-128"/>
              </a:rPr>
              <a:t> </a:t>
            </a:r>
            <a:r>
              <a:rPr lang="fr-FR" sz="1100" dirty="0" err="1" smtClean="0">
                <a:solidFill>
                  <a:prstClr val="black"/>
                </a:solidFill>
                <a:ea typeface="ＭＳ Ｐゴシック" pitchFamily="34" charset="-128"/>
              </a:rPr>
              <a:t>gC.m</a:t>
            </a:r>
            <a:r>
              <a:rPr lang="fr-FR" sz="1100" baseline="30000" dirty="0" smtClean="0">
                <a:solidFill>
                  <a:prstClr val="black"/>
                </a:solidFill>
                <a:ea typeface="ＭＳ Ｐゴシック" pitchFamily="34" charset="-128"/>
              </a:rPr>
              <a:t>-2</a:t>
            </a:r>
            <a:r>
              <a:rPr lang="fr-FR" sz="1100" dirty="0">
                <a:solidFill>
                  <a:prstClr val="black"/>
                </a:solidFill>
                <a:ea typeface="ＭＳ Ｐゴシック" pitchFamily="34" charset="-128"/>
              </a:rPr>
              <a:t>)</a:t>
            </a:r>
          </a:p>
        </p:txBody>
      </p:sp>
      <p:sp>
        <p:nvSpPr>
          <p:cNvPr id="123" name="Line 48"/>
          <p:cNvSpPr>
            <a:spLocks noChangeShapeType="1"/>
          </p:cNvSpPr>
          <p:nvPr/>
        </p:nvSpPr>
        <p:spPr bwMode="auto">
          <a:xfrm>
            <a:off x="6084892" y="4462463"/>
            <a:ext cx="5746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pPr>
              <a:defRPr/>
            </a:pPr>
            <a:endParaRPr lang="fr-FR">
              <a:solidFill>
                <a:prstClr val="black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98" name="Text Box 53"/>
          <p:cNvSpPr txBox="1">
            <a:spLocks noChangeArrowheads="1"/>
          </p:cNvSpPr>
          <p:nvPr/>
        </p:nvSpPr>
        <p:spPr bwMode="auto">
          <a:xfrm>
            <a:off x="4284663" y="4341020"/>
            <a:ext cx="1871662" cy="307775"/>
          </a:xfrm>
          <a:prstGeom prst="rect">
            <a:avLst/>
          </a:prstGeom>
          <a:solidFill>
            <a:schemeClr val="bg1"/>
          </a:solidFill>
          <a:ln w="28575" cmpd="sng" algn="ctr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defRPr/>
            </a:pPr>
            <a:r>
              <a:rPr lang="fr-FR" sz="1400" kern="1000" dirty="0">
                <a:solidFill>
                  <a:srgbClr val="00B050"/>
                </a:solidFill>
                <a:latin typeface="Arial" charset="0"/>
                <a:ea typeface="ＭＳ Ｐゴシック" pitchFamily="34" charset="-128"/>
                <a:cs typeface="Arial" charset="0"/>
              </a:rPr>
              <a:t> C</a:t>
            </a:r>
            <a:r>
              <a:rPr lang="fr-FR" sz="1400" kern="1000" dirty="0">
                <a:solidFill>
                  <a:prstClr val="black"/>
                </a:solidFill>
                <a:latin typeface="Calibri"/>
                <a:ea typeface="ＭＳ Ｐゴシック" pitchFamily="34" charset="-128"/>
                <a:cs typeface="Arial" charset="0"/>
              </a:rPr>
              <a:t> </a:t>
            </a:r>
            <a:r>
              <a:rPr lang="fr-FR" sz="1400" kern="1000" dirty="0" smtClean="0">
                <a:solidFill>
                  <a:prstClr val="black"/>
                </a:solidFill>
                <a:latin typeface="Calibri"/>
                <a:ea typeface="ＭＳ Ｐゴシック" pitchFamily="34" charset="-128"/>
                <a:cs typeface="Arial" charset="0"/>
              </a:rPr>
              <a:t>budgets</a:t>
            </a:r>
            <a:endParaRPr lang="fr-FR" sz="1400" kern="1000" dirty="0">
              <a:solidFill>
                <a:prstClr val="black"/>
              </a:solidFill>
              <a:latin typeface="Calibri"/>
              <a:ea typeface="ＭＳ Ｐゴシック" pitchFamily="34" charset="-128"/>
              <a:cs typeface="Arial" charset="0"/>
            </a:endParaRPr>
          </a:p>
        </p:txBody>
      </p:sp>
      <p:sp>
        <p:nvSpPr>
          <p:cNvPr id="166965" name="Text Box 53"/>
          <p:cNvSpPr txBox="1">
            <a:spLocks noChangeArrowheads="1"/>
          </p:cNvSpPr>
          <p:nvPr/>
        </p:nvSpPr>
        <p:spPr bwMode="auto">
          <a:xfrm>
            <a:off x="4265613" y="3878720"/>
            <a:ext cx="1871662" cy="307775"/>
          </a:xfrm>
          <a:prstGeom prst="rect">
            <a:avLst/>
          </a:prstGeom>
          <a:solidFill>
            <a:schemeClr val="bg1"/>
          </a:solidFill>
          <a:ln w="28575" cmpd="sng" algn="ctr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defRPr/>
            </a:pPr>
            <a:r>
              <a:rPr lang="fr-FR" sz="1400" kern="1000" dirty="0">
                <a:solidFill>
                  <a:srgbClr val="00B050"/>
                </a:solidFill>
                <a:latin typeface="Arial" charset="0"/>
                <a:ea typeface="ＭＳ Ｐゴシック" pitchFamily="34" charset="-128"/>
                <a:cs typeface="Arial" charset="0"/>
              </a:rPr>
              <a:t>CO</a:t>
            </a:r>
            <a:r>
              <a:rPr lang="fr-FR" sz="1400" kern="1000" baseline="-25000" dirty="0">
                <a:solidFill>
                  <a:srgbClr val="00B050"/>
                </a:solidFill>
                <a:latin typeface="Arial" charset="0"/>
                <a:ea typeface="ＭＳ Ｐゴシック" pitchFamily="34" charset="-128"/>
                <a:cs typeface="Arial" charset="0"/>
              </a:rPr>
              <a:t>2</a:t>
            </a:r>
            <a:r>
              <a:rPr lang="fr-FR" sz="1400" kern="1000" dirty="0">
                <a:solidFill>
                  <a:prstClr val="black"/>
                </a:solidFill>
                <a:latin typeface="Calibri"/>
                <a:ea typeface="ＭＳ Ｐゴシック" pitchFamily="34" charset="-128"/>
                <a:cs typeface="Arial" charset="0"/>
              </a:rPr>
              <a:t> </a:t>
            </a:r>
            <a:r>
              <a:rPr lang="fr-FR" sz="1400" kern="1000" dirty="0" smtClean="0">
                <a:solidFill>
                  <a:prstClr val="black"/>
                </a:solidFill>
                <a:latin typeface="Calibri"/>
                <a:ea typeface="ＭＳ Ｐゴシック" pitchFamily="34" charset="-128"/>
                <a:cs typeface="Arial" charset="0"/>
              </a:rPr>
              <a:t>fluxes</a:t>
            </a:r>
            <a:endParaRPr lang="fr-FR" sz="1400" kern="1000" dirty="0">
              <a:solidFill>
                <a:prstClr val="black"/>
              </a:solidFill>
              <a:latin typeface="Calibri"/>
              <a:ea typeface="ＭＳ Ｐゴシック" pitchFamily="34" charset="-128"/>
              <a:cs typeface="Arial" charset="0"/>
            </a:endParaRPr>
          </a:p>
        </p:txBody>
      </p:sp>
      <p:pic>
        <p:nvPicPr>
          <p:cNvPr id="72" name="Picture 2" descr="D:\NIVA\WP2\UC1b-Agro_env_monitoring\Workshop_05-02-2020\pics\weather-map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7427" y="2971705"/>
            <a:ext cx="922627" cy="54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17" grpId="0"/>
      <p:bldP spid="117" grpId="1"/>
      <p:bldP spid="120" grpId="0"/>
      <p:bldP spid="1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307664" y="657894"/>
            <a:ext cx="8645836" cy="4924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spAutoFit/>
          </a:bodyPr>
          <a:lstStyle/>
          <a:p>
            <a:pPr marL="139700" algn="just">
              <a:buFont typeface="Wingdings" pitchFamily="2" charset="2"/>
              <a:buChar char="Ø"/>
            </a:pPr>
            <a:r>
              <a:rPr lang="fr-FR" sz="2000" dirty="0" smtClean="0">
                <a:solidFill>
                  <a:schemeClr val="tx2"/>
                </a:solidFill>
              </a:rPr>
              <a:t> </a:t>
            </a:r>
            <a:r>
              <a:rPr lang="fr-FR" sz="2000" dirty="0" err="1" smtClean="0">
                <a:solidFill>
                  <a:schemeClr val="tx2"/>
                </a:solidFill>
              </a:rPr>
              <a:t>Need</a:t>
            </a:r>
            <a:r>
              <a:rPr lang="fr-FR" sz="2000" dirty="0" smtClean="0">
                <a:solidFill>
                  <a:schemeClr val="tx2"/>
                </a:solidFill>
              </a:rPr>
              <a:t> </a:t>
            </a:r>
            <a:r>
              <a:rPr lang="fr-FR" sz="2000" dirty="0" err="1" smtClean="0">
                <a:solidFill>
                  <a:schemeClr val="tx2"/>
                </a:solidFill>
              </a:rPr>
              <a:t>very</a:t>
            </a:r>
            <a:r>
              <a:rPr lang="fr-FR" sz="2000" dirty="0" smtClean="0">
                <a:solidFill>
                  <a:schemeClr val="tx2"/>
                </a:solidFill>
              </a:rPr>
              <a:t> few </a:t>
            </a:r>
            <a:r>
              <a:rPr lang="fr-FR" sz="2000" dirty="0" err="1" smtClean="0">
                <a:solidFill>
                  <a:schemeClr val="tx2"/>
                </a:solidFill>
              </a:rPr>
              <a:t>field</a:t>
            </a:r>
            <a:r>
              <a:rPr lang="fr-FR" sz="2000" dirty="0" smtClean="0">
                <a:solidFill>
                  <a:schemeClr val="tx2"/>
                </a:solidFill>
              </a:rPr>
              <a:t> data </a:t>
            </a:r>
            <a:r>
              <a:rPr lang="fr-FR" sz="2000" dirty="0" smtClean="0">
                <a:solidFill>
                  <a:schemeClr val="tx2"/>
                </a:solidFill>
                <a:sym typeface="Wingdings" pitchFamily="2" charset="2"/>
              </a:rPr>
              <a:t> </a:t>
            </a:r>
            <a:r>
              <a:rPr lang="fr-FR" sz="2000" dirty="0" err="1" smtClean="0">
                <a:solidFill>
                  <a:schemeClr val="tx2"/>
                </a:solidFill>
                <a:sym typeface="Wingdings" pitchFamily="2" charset="2"/>
              </a:rPr>
              <a:t>suited</a:t>
            </a:r>
            <a:r>
              <a:rPr lang="fr-FR" sz="2000" dirty="0" smtClean="0">
                <a:solidFill>
                  <a:schemeClr val="tx2"/>
                </a:solidFill>
                <a:sym typeface="Wingdings" pitchFamily="2" charset="2"/>
              </a:rPr>
              <a:t> for large </a:t>
            </a:r>
            <a:r>
              <a:rPr lang="fr-FR" sz="2000" dirty="0" err="1" smtClean="0">
                <a:solidFill>
                  <a:schemeClr val="tx2"/>
                </a:solidFill>
                <a:sym typeface="Wingdings" pitchFamily="2" charset="2"/>
              </a:rPr>
              <a:t>scale</a:t>
            </a:r>
            <a:r>
              <a:rPr lang="fr-FR" sz="2000" dirty="0" smtClean="0">
                <a:solidFill>
                  <a:schemeClr val="tx2"/>
                </a:solidFill>
                <a:sym typeface="Wingdings" pitchFamily="2" charset="2"/>
              </a:rPr>
              <a:t> applications </a:t>
            </a:r>
            <a:r>
              <a:rPr lang="fr-FR" sz="2000" dirty="0" err="1" smtClean="0">
                <a:solidFill>
                  <a:schemeClr val="tx2"/>
                </a:solidFill>
                <a:sym typeface="Wingdings" pitchFamily="2" charset="2"/>
              </a:rPr>
              <a:t>at</a:t>
            </a:r>
            <a:r>
              <a:rPr lang="fr-FR" sz="2000" dirty="0" smtClean="0">
                <a:solidFill>
                  <a:schemeClr val="tx2"/>
                </a:solidFill>
                <a:sym typeface="Wingdings" pitchFamily="2" charset="2"/>
              </a:rPr>
              <a:t> plot </a:t>
            </a:r>
            <a:r>
              <a:rPr lang="fr-FR" sz="2000" dirty="0" err="1" smtClean="0">
                <a:solidFill>
                  <a:schemeClr val="tx2"/>
                </a:solidFill>
                <a:sym typeface="Wingdings" pitchFamily="2" charset="2"/>
              </a:rPr>
              <a:t>level</a:t>
            </a:r>
            <a:r>
              <a:rPr lang="fr-FR" sz="2000" dirty="0" smtClean="0">
                <a:solidFill>
                  <a:schemeClr val="tx2"/>
                </a:solidFill>
                <a:sym typeface="Wingdings" pitchFamily="2" charset="2"/>
              </a:rPr>
              <a:t>,</a:t>
            </a:r>
            <a:endParaRPr lang="fr-FR" sz="2000" dirty="0" smtClean="0">
              <a:solidFill>
                <a:schemeClr val="tx2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02329" y="1203966"/>
            <a:ext cx="8527347" cy="80018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spAutoFit/>
          </a:bodyPr>
          <a:lstStyle/>
          <a:p>
            <a:pPr marL="139700" indent="0" algn="just">
              <a:buFont typeface="Wingdings" pitchFamily="2" charset="2"/>
              <a:buChar char="Ø"/>
            </a:pPr>
            <a:r>
              <a:rPr lang="fr-FR" sz="2000" dirty="0" smtClean="0">
                <a:solidFill>
                  <a:schemeClr val="tx2"/>
                </a:solidFill>
              </a:rPr>
              <a:t> The model </a:t>
            </a:r>
            <a:r>
              <a:rPr lang="fr-FR" sz="2000" dirty="0" err="1" smtClean="0">
                <a:solidFill>
                  <a:schemeClr val="tx2"/>
                </a:solidFill>
              </a:rPr>
              <a:t>is</a:t>
            </a:r>
            <a:r>
              <a:rPr lang="fr-FR" sz="2000" dirty="0" smtClean="0">
                <a:solidFill>
                  <a:schemeClr val="tx2"/>
                </a:solidFill>
              </a:rPr>
              <a:t> </a:t>
            </a:r>
            <a:r>
              <a:rPr lang="fr-FR" sz="2000" dirty="0" err="1" smtClean="0">
                <a:solidFill>
                  <a:schemeClr val="tx2"/>
                </a:solidFill>
              </a:rPr>
              <a:t>forced</a:t>
            </a:r>
            <a:r>
              <a:rPr lang="fr-FR" sz="2000" dirty="0" smtClean="0">
                <a:solidFill>
                  <a:schemeClr val="tx2"/>
                </a:solidFill>
              </a:rPr>
              <a:t> to </a:t>
            </a:r>
            <a:r>
              <a:rPr lang="fr-FR" sz="2000" dirty="0" err="1" smtClean="0">
                <a:solidFill>
                  <a:schemeClr val="tx2"/>
                </a:solidFill>
              </a:rPr>
              <a:t>reproduce</a:t>
            </a:r>
            <a:r>
              <a:rPr lang="fr-FR" sz="2000" dirty="0" smtClean="0">
                <a:solidFill>
                  <a:schemeClr val="tx2"/>
                </a:solidFill>
              </a:rPr>
              <a:t> the </a:t>
            </a:r>
            <a:r>
              <a:rPr lang="fr-FR" sz="2000" dirty="0" err="1" smtClean="0">
                <a:solidFill>
                  <a:schemeClr val="tx2"/>
                </a:solidFill>
              </a:rPr>
              <a:t>true</a:t>
            </a:r>
            <a:r>
              <a:rPr lang="fr-FR" sz="2000" dirty="0" smtClean="0">
                <a:solidFill>
                  <a:schemeClr val="tx2"/>
                </a:solidFill>
              </a:rPr>
              <a:t> </a:t>
            </a:r>
            <a:r>
              <a:rPr lang="fr-FR" sz="2000" dirty="0" err="1" smtClean="0">
                <a:solidFill>
                  <a:schemeClr val="tx2"/>
                </a:solidFill>
              </a:rPr>
              <a:t>development</a:t>
            </a:r>
            <a:r>
              <a:rPr lang="fr-FR" sz="2000" dirty="0" smtClean="0">
                <a:solidFill>
                  <a:schemeClr val="tx2"/>
                </a:solidFill>
              </a:rPr>
              <a:t> of </a:t>
            </a:r>
            <a:r>
              <a:rPr lang="fr-FR" sz="2000" dirty="0" err="1" smtClean="0">
                <a:solidFill>
                  <a:schemeClr val="tx2"/>
                </a:solidFill>
              </a:rPr>
              <a:t>vegetation</a:t>
            </a:r>
            <a:r>
              <a:rPr lang="fr-FR" sz="2000" dirty="0" smtClean="0">
                <a:solidFill>
                  <a:schemeClr val="tx2"/>
                </a:solidFill>
              </a:rPr>
              <a:t> </a:t>
            </a:r>
            <a:r>
              <a:rPr lang="fr-FR" sz="2000" dirty="0" smtClean="0">
                <a:solidFill>
                  <a:schemeClr val="tx2"/>
                </a:solidFill>
                <a:sym typeface="Wingdings" pitchFamily="2" charset="2"/>
              </a:rPr>
              <a:t> </a:t>
            </a:r>
            <a:r>
              <a:rPr lang="fr-FR" sz="2000" dirty="0" err="1" smtClean="0">
                <a:solidFill>
                  <a:schemeClr val="tx2"/>
                </a:solidFill>
                <a:sym typeface="Wingdings" pitchFamily="2" charset="2"/>
              </a:rPr>
              <a:t>objectivity</a:t>
            </a:r>
            <a:r>
              <a:rPr lang="fr-FR" sz="2000" dirty="0" smtClean="0">
                <a:solidFill>
                  <a:schemeClr val="tx2"/>
                </a:solidFill>
                <a:sym typeface="Wingdings" pitchFamily="2" charset="2"/>
              </a:rPr>
              <a:t> of the </a:t>
            </a:r>
            <a:r>
              <a:rPr lang="fr-FR" sz="2000" dirty="0" err="1" smtClean="0">
                <a:solidFill>
                  <a:schemeClr val="tx2"/>
                </a:solidFill>
                <a:sym typeface="Wingdings" pitchFamily="2" charset="2"/>
              </a:rPr>
              <a:t>approach</a:t>
            </a:r>
            <a:r>
              <a:rPr lang="fr-FR" sz="2000" dirty="0" smtClean="0">
                <a:solidFill>
                  <a:schemeClr val="tx2"/>
                </a:solidFill>
              </a:rPr>
              <a:t>,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02329" y="1961445"/>
            <a:ext cx="8651171" cy="8617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spAutoFit/>
          </a:bodyPr>
          <a:lstStyle/>
          <a:p>
            <a:pPr marL="139700" indent="0" algn="just">
              <a:buFont typeface="Wingdings" pitchFamily="2" charset="2"/>
              <a:buChar char="Ø"/>
            </a:pPr>
            <a:r>
              <a:rPr lang="fr-FR" sz="2200" dirty="0" smtClean="0">
                <a:solidFill>
                  <a:schemeClr val="tx2"/>
                </a:solidFill>
              </a:rPr>
              <a:t> </a:t>
            </a:r>
            <a:r>
              <a:rPr lang="fr-FR" sz="2000" dirty="0" err="1" smtClean="0">
                <a:solidFill>
                  <a:schemeClr val="tx2"/>
                </a:solidFill>
              </a:rPr>
              <a:t>Accounts</a:t>
            </a:r>
            <a:r>
              <a:rPr lang="fr-FR" sz="2000" dirty="0" smtClean="0">
                <a:solidFill>
                  <a:schemeClr val="tx2"/>
                </a:solidFill>
              </a:rPr>
              <a:t> for the « </a:t>
            </a:r>
            <a:r>
              <a:rPr lang="fr-FR" sz="2000" dirty="0" err="1" smtClean="0">
                <a:solidFill>
                  <a:schemeClr val="tx2"/>
                </a:solidFill>
              </a:rPr>
              <a:t>true</a:t>
            </a:r>
            <a:r>
              <a:rPr lang="fr-FR" sz="2000" dirty="0" smtClean="0">
                <a:solidFill>
                  <a:schemeClr val="tx2"/>
                </a:solidFill>
              </a:rPr>
              <a:t> </a:t>
            </a:r>
            <a:r>
              <a:rPr lang="fr-FR" sz="2000" dirty="0" err="1" smtClean="0">
                <a:solidFill>
                  <a:schemeClr val="tx2"/>
                </a:solidFill>
              </a:rPr>
              <a:t>effect</a:t>
            </a:r>
            <a:r>
              <a:rPr lang="fr-FR" sz="2000" dirty="0" smtClean="0">
                <a:solidFill>
                  <a:schemeClr val="tx2"/>
                </a:solidFill>
              </a:rPr>
              <a:t> » of </a:t>
            </a:r>
            <a:r>
              <a:rPr lang="fr-FR" sz="2000" dirty="0" err="1" smtClean="0">
                <a:solidFill>
                  <a:schemeClr val="tx2"/>
                </a:solidFill>
              </a:rPr>
              <a:t>cover</a:t>
            </a:r>
            <a:r>
              <a:rPr lang="fr-FR" sz="2000" dirty="0" smtClean="0">
                <a:solidFill>
                  <a:schemeClr val="tx2"/>
                </a:solidFill>
              </a:rPr>
              <a:t> </a:t>
            </a:r>
            <a:r>
              <a:rPr lang="fr-FR" sz="2000" dirty="0" err="1" smtClean="0">
                <a:solidFill>
                  <a:schemeClr val="tx2"/>
                </a:solidFill>
              </a:rPr>
              <a:t>crop</a:t>
            </a:r>
            <a:r>
              <a:rPr lang="fr-FR" sz="2000" dirty="0" smtClean="0">
                <a:solidFill>
                  <a:schemeClr val="tx2"/>
                </a:solidFill>
              </a:rPr>
              <a:t>/</a:t>
            </a:r>
            <a:r>
              <a:rPr lang="fr-FR" sz="2000" dirty="0" err="1" smtClean="0">
                <a:solidFill>
                  <a:schemeClr val="tx2"/>
                </a:solidFill>
              </a:rPr>
              <a:t>regrowth</a:t>
            </a:r>
            <a:r>
              <a:rPr lang="fr-FR" sz="2000" dirty="0" smtClean="0">
                <a:solidFill>
                  <a:schemeClr val="tx2"/>
                </a:solidFill>
              </a:rPr>
              <a:t>/</a:t>
            </a:r>
            <a:r>
              <a:rPr lang="fr-FR" sz="2000" dirty="0" err="1" smtClean="0">
                <a:solidFill>
                  <a:schemeClr val="tx2"/>
                </a:solidFill>
              </a:rPr>
              <a:t>weeds</a:t>
            </a:r>
            <a:r>
              <a:rPr lang="fr-FR" sz="2000" dirty="0" smtClean="0">
                <a:solidFill>
                  <a:schemeClr val="tx2"/>
                </a:solidFill>
              </a:rPr>
              <a:t> on the C budget (</a:t>
            </a:r>
            <a:r>
              <a:rPr lang="fr-FR" sz="2000" dirty="0" err="1" smtClean="0">
                <a:solidFill>
                  <a:schemeClr val="tx2"/>
                </a:solidFill>
              </a:rPr>
              <a:t>only</a:t>
            </a:r>
            <a:r>
              <a:rPr lang="fr-FR" sz="2000" dirty="0" smtClean="0">
                <a:solidFill>
                  <a:schemeClr val="tx2"/>
                </a:solidFill>
              </a:rPr>
              <a:t> </a:t>
            </a:r>
            <a:r>
              <a:rPr lang="fr-FR" sz="2000" dirty="0" err="1" smtClean="0">
                <a:solidFill>
                  <a:schemeClr val="tx2"/>
                </a:solidFill>
              </a:rPr>
              <a:t>approach</a:t>
            </a:r>
            <a:r>
              <a:rPr lang="fr-FR" sz="2000" dirty="0" smtClean="0">
                <a:solidFill>
                  <a:schemeClr val="tx2"/>
                </a:solidFill>
              </a:rPr>
              <a:t> </a:t>
            </a:r>
            <a:r>
              <a:rPr lang="fr-FR" sz="2000" dirty="0" err="1" smtClean="0">
                <a:solidFill>
                  <a:schemeClr val="tx2"/>
                </a:solidFill>
              </a:rPr>
              <a:t>that</a:t>
            </a:r>
            <a:r>
              <a:rPr lang="fr-FR" sz="2000" dirty="0" smtClean="0">
                <a:solidFill>
                  <a:schemeClr val="tx2"/>
                </a:solidFill>
              </a:rPr>
              <a:t> </a:t>
            </a:r>
            <a:r>
              <a:rPr lang="fr-FR" sz="2000" dirty="0" err="1" smtClean="0">
                <a:solidFill>
                  <a:schemeClr val="tx2"/>
                </a:solidFill>
              </a:rPr>
              <a:t>allows</a:t>
            </a:r>
            <a:r>
              <a:rPr lang="fr-FR" sz="2000" dirty="0" smtClean="0">
                <a:solidFill>
                  <a:schemeClr val="tx2"/>
                </a:solidFill>
              </a:rPr>
              <a:t> </a:t>
            </a:r>
            <a:r>
              <a:rPr lang="fr-FR" sz="2000" dirty="0" err="1" smtClean="0">
                <a:solidFill>
                  <a:schemeClr val="tx2"/>
                </a:solidFill>
              </a:rPr>
              <a:t>it</a:t>
            </a:r>
            <a:r>
              <a:rPr lang="fr-FR" sz="2000" dirty="0" smtClean="0">
                <a:solidFill>
                  <a:schemeClr val="tx2"/>
                </a:solidFill>
              </a:rPr>
              <a:t>),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5426" y="2794952"/>
            <a:ext cx="6312448" cy="1527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ZoneTexte 16"/>
          <p:cNvSpPr txBox="1"/>
          <p:nvPr/>
        </p:nvSpPr>
        <p:spPr>
          <a:xfrm>
            <a:off x="454729" y="4190520"/>
            <a:ext cx="8374946" cy="8617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spAutoFit/>
          </a:bodyPr>
          <a:lstStyle/>
          <a:p>
            <a:pPr marL="139700" algn="just">
              <a:buFont typeface="Wingdings" pitchFamily="2" charset="2"/>
              <a:buChar char="Ø"/>
            </a:pPr>
            <a:r>
              <a:rPr lang="fr-FR" sz="2200" dirty="0" smtClean="0">
                <a:solidFill>
                  <a:schemeClr val="tx2"/>
                </a:solidFill>
              </a:rPr>
              <a:t> </a:t>
            </a:r>
            <a:r>
              <a:rPr lang="fr-FR" sz="2000" dirty="0" err="1" smtClean="0">
                <a:solidFill>
                  <a:schemeClr val="tx2"/>
                </a:solidFill>
              </a:rPr>
              <a:t>Analysis</a:t>
            </a:r>
            <a:r>
              <a:rPr lang="fr-FR" sz="2000" dirty="0" smtClean="0">
                <a:solidFill>
                  <a:schemeClr val="tx2"/>
                </a:solidFill>
              </a:rPr>
              <a:t> of large </a:t>
            </a:r>
            <a:r>
              <a:rPr lang="fr-FR" sz="2000" dirty="0" err="1" smtClean="0">
                <a:solidFill>
                  <a:schemeClr val="tx2"/>
                </a:solidFill>
              </a:rPr>
              <a:t>scale</a:t>
            </a:r>
            <a:r>
              <a:rPr lang="fr-FR" sz="2000" dirty="0" smtClean="0">
                <a:solidFill>
                  <a:schemeClr val="tx2"/>
                </a:solidFill>
              </a:rPr>
              <a:t> </a:t>
            </a:r>
            <a:r>
              <a:rPr lang="fr-FR" sz="2000" dirty="0" err="1" smtClean="0">
                <a:solidFill>
                  <a:schemeClr val="tx2"/>
                </a:solidFill>
              </a:rPr>
              <a:t>transposability</a:t>
            </a:r>
            <a:r>
              <a:rPr lang="fr-FR" sz="2000" dirty="0" smtClean="0">
                <a:solidFill>
                  <a:schemeClr val="tx2"/>
                </a:solidFill>
              </a:rPr>
              <a:t> </a:t>
            </a:r>
            <a:r>
              <a:rPr lang="fr-FR" sz="2000" dirty="0" err="1" smtClean="0">
                <a:solidFill>
                  <a:schemeClr val="tx2"/>
                </a:solidFill>
              </a:rPr>
              <a:t>during</a:t>
            </a:r>
            <a:r>
              <a:rPr lang="fr-FR" sz="2000" dirty="0" smtClean="0">
                <a:solidFill>
                  <a:schemeClr val="tx2"/>
                </a:solidFill>
              </a:rPr>
              <a:t> NIVA (</a:t>
            </a:r>
            <a:r>
              <a:rPr lang="fr-FR" sz="2000" dirty="0" err="1" smtClean="0">
                <a:solidFill>
                  <a:schemeClr val="tx2"/>
                </a:solidFill>
              </a:rPr>
              <a:t>research</a:t>
            </a:r>
            <a:r>
              <a:rPr lang="fr-FR" sz="2000" dirty="0" smtClean="0">
                <a:solidFill>
                  <a:schemeClr val="tx2"/>
                </a:solidFill>
              </a:rPr>
              <a:t> </a:t>
            </a:r>
            <a:r>
              <a:rPr lang="fr-FR" sz="2000" dirty="0" smtClean="0">
                <a:solidFill>
                  <a:schemeClr val="tx2"/>
                </a:solidFill>
                <a:sym typeface="Wingdings" pitchFamily="2" charset="2"/>
              </a:rPr>
              <a:t> </a:t>
            </a:r>
            <a:r>
              <a:rPr lang="fr-FR" sz="2000" dirty="0" err="1" smtClean="0">
                <a:solidFill>
                  <a:schemeClr val="tx2"/>
                </a:solidFill>
                <a:sym typeface="Wingdings" pitchFamily="2" charset="2"/>
              </a:rPr>
              <a:t>operational</a:t>
            </a:r>
            <a:r>
              <a:rPr lang="fr-FR" sz="2000" dirty="0" smtClean="0">
                <a:solidFill>
                  <a:schemeClr val="tx2"/>
                </a:solidFill>
                <a:sym typeface="Wingdings" pitchFamily="2" charset="2"/>
              </a:rPr>
              <a:t> MRV </a:t>
            </a:r>
            <a:r>
              <a:rPr lang="fr-FR" sz="2000" dirty="0" err="1" smtClean="0">
                <a:solidFill>
                  <a:schemeClr val="tx2"/>
                </a:solidFill>
                <a:sym typeface="Wingdings" pitchFamily="2" charset="2"/>
              </a:rPr>
              <a:t>tool</a:t>
            </a:r>
            <a:r>
              <a:rPr lang="fr-FR" sz="2000" dirty="0" smtClean="0">
                <a:solidFill>
                  <a:schemeClr val="tx2"/>
                </a:solidFill>
              </a:rPr>
              <a:t>).</a:t>
            </a:r>
          </a:p>
        </p:txBody>
      </p:sp>
      <p:sp>
        <p:nvSpPr>
          <p:cNvPr id="18" name="Titre 7"/>
          <p:cNvSpPr txBox="1">
            <a:spLocks/>
          </p:cNvSpPr>
          <p:nvPr/>
        </p:nvSpPr>
        <p:spPr bwMode="auto">
          <a:xfrm>
            <a:off x="1504800" y="1359"/>
            <a:ext cx="7172281" cy="5393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38" tIns="45719" rIns="91438" bIns="45719" anchor="ctr"/>
          <a:lstStyle/>
          <a:p>
            <a:pPr algn="ctr" defTabSz="457189">
              <a:lnSpc>
                <a:spcPct val="90000"/>
              </a:lnSpc>
              <a:defRPr/>
            </a:pPr>
            <a:r>
              <a:rPr lang="fr-FR" sz="3200" dirty="0" err="1">
                <a:solidFill>
                  <a:srgbClr val="299B3B"/>
                </a:solidFill>
                <a:latin typeface="+mj-lt"/>
                <a:ea typeface="+mj-ea"/>
                <a:cs typeface="+mj-cs"/>
              </a:rPr>
              <a:t>Modelling</a:t>
            </a:r>
            <a:r>
              <a:rPr lang="fr-FR" sz="3200" dirty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3200" dirty="0" err="1">
                <a:solidFill>
                  <a:srgbClr val="299B3B"/>
                </a:solidFill>
                <a:latin typeface="+mj-lt"/>
                <a:ea typeface="+mj-ea"/>
                <a:cs typeface="+mj-cs"/>
              </a:rPr>
              <a:t>approach</a:t>
            </a:r>
            <a:r>
              <a:rPr lang="fr-FR" sz="3200" dirty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3200" dirty="0" err="1">
                <a:solidFill>
                  <a:srgbClr val="299B3B"/>
                </a:solidFill>
                <a:latin typeface="+mj-lt"/>
                <a:ea typeface="+mj-ea"/>
                <a:cs typeface="+mj-cs"/>
              </a:rPr>
              <a:t>with</a:t>
            </a:r>
            <a:r>
              <a:rPr lang="fr-FR" sz="3200" dirty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 SAFYE-CO2</a:t>
            </a:r>
          </a:p>
        </p:txBody>
      </p:sp>
      <p:pic>
        <p:nvPicPr>
          <p:cNvPr id="19" name="Picture 17" descr="cesbio_ts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1633" y="58959"/>
            <a:ext cx="719139" cy="35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ZoneTexte 5"/>
          <p:cNvSpPr txBox="1">
            <a:spLocks noChangeArrowheads="1"/>
          </p:cNvSpPr>
          <p:nvPr/>
        </p:nvSpPr>
        <p:spPr bwMode="auto">
          <a:xfrm>
            <a:off x="1835152" y="4894438"/>
            <a:ext cx="5473700" cy="24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/>
            <a:r>
              <a:rPr lang="en-US" altLang="fr-FR" sz="1000" dirty="0" smtClean="0"/>
              <a:t>ECO innovations from biomass congress 17</a:t>
            </a:r>
            <a:r>
              <a:rPr lang="en-US" altLang="fr-FR" sz="1000" baseline="30000" dirty="0" smtClean="0"/>
              <a:t>th</a:t>
            </a:r>
            <a:r>
              <a:rPr lang="en-US" altLang="fr-FR" sz="1000" dirty="0" smtClean="0"/>
              <a:t> and 18</a:t>
            </a:r>
            <a:r>
              <a:rPr lang="en-US" altLang="fr-FR" sz="1000" baseline="30000" dirty="0" smtClean="0"/>
              <a:t>th</a:t>
            </a:r>
            <a:r>
              <a:rPr lang="en-US" altLang="fr-FR" sz="1000" dirty="0" smtClean="0"/>
              <a:t> March 2022</a:t>
            </a:r>
            <a:endParaRPr lang="fr-FR" altLang="fr-FR" sz="1000" dirty="0"/>
          </a:p>
        </p:txBody>
      </p:sp>
    </p:spTree>
    <p:extLst>
      <p:ext uri="{BB962C8B-B14F-4D97-AF65-F5344CB8AC3E}">
        <p14:creationId xmlns="" xmlns:p14="http://schemas.microsoft.com/office/powerpoint/2010/main" val="410285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ce réservé du contenu 2"/>
          <p:cNvSpPr>
            <a:spLocks noGrp="1"/>
          </p:cNvSpPr>
          <p:nvPr>
            <p:ph idx="1"/>
          </p:nvPr>
        </p:nvSpPr>
        <p:spPr>
          <a:xfrm>
            <a:off x="250826" y="710803"/>
            <a:ext cx="7904163" cy="4318397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fr-FR" sz="1800" dirty="0" err="1" smtClean="0">
                <a:sym typeface="Wingdings" pitchFamily="2" charset="2"/>
              </a:rPr>
              <a:t>Possibility</a:t>
            </a:r>
            <a:r>
              <a:rPr lang="fr-FR" sz="1800" dirty="0" smtClean="0">
                <a:sym typeface="Wingdings" pitchFamily="2" charset="2"/>
              </a:rPr>
              <a:t> to </a:t>
            </a:r>
            <a:r>
              <a:rPr lang="en-US" sz="1800" dirty="0" smtClean="0">
                <a:sym typeface="Wingdings" pitchFamily="2" charset="2"/>
              </a:rPr>
              <a:t>chain 2 years of simulations and take into account the effect of cover crops/</a:t>
            </a:r>
            <a:r>
              <a:rPr lang="en-US" sz="1800" dirty="0" err="1" smtClean="0">
                <a:sym typeface="Wingdings" pitchFamily="2" charset="2"/>
              </a:rPr>
              <a:t>regrowths</a:t>
            </a:r>
            <a:r>
              <a:rPr lang="en-US" sz="1800" dirty="0" smtClean="0">
                <a:sym typeface="Wingdings" pitchFamily="2" charset="2"/>
              </a:rPr>
              <a:t>/weeds in an automated way on water/C fluxes and budgets</a:t>
            </a:r>
            <a:endParaRPr lang="fr-FR" sz="1800" dirty="0" smtClean="0">
              <a:sym typeface="Wingdings" pitchFamily="2" charset="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28801" y="1689497"/>
            <a:ext cx="811213" cy="161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58372" name="Image 10"/>
          <p:cNvPicPr>
            <a:picLocks noChangeAspect="1" noChangeArrowheads="1"/>
          </p:cNvPicPr>
          <p:nvPr/>
        </p:nvPicPr>
        <p:blipFill>
          <a:blip r:embed="rId2"/>
          <a:srcRect l="7155" t="11371" r="8228" b="4082"/>
          <a:stretch>
            <a:fillRect/>
          </a:stretch>
        </p:blipFill>
        <p:spPr bwMode="auto">
          <a:xfrm>
            <a:off x="804864" y="1716075"/>
            <a:ext cx="7439025" cy="2893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re 7"/>
          <p:cNvSpPr txBox="1">
            <a:spLocks/>
          </p:cNvSpPr>
          <p:nvPr/>
        </p:nvSpPr>
        <p:spPr bwMode="auto">
          <a:xfrm>
            <a:off x="0" y="-20241"/>
            <a:ext cx="9144000" cy="42862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GB" sz="3200" dirty="0" err="1">
                <a:solidFill>
                  <a:srgbClr val="299B3B"/>
                </a:solidFill>
                <a:latin typeface="+mj-lt"/>
                <a:ea typeface="+mj-ea"/>
                <a:cs typeface="+mj-cs"/>
              </a:rPr>
              <a:t>Performances of our approach</a:t>
            </a:r>
          </a:p>
        </p:txBody>
      </p:sp>
      <p:sp>
        <p:nvSpPr>
          <p:cNvPr id="58376" name="ZoneTexte 6"/>
          <p:cNvSpPr txBox="1">
            <a:spLocks noChangeArrowheads="1"/>
          </p:cNvSpPr>
          <p:nvPr/>
        </p:nvSpPr>
        <p:spPr bwMode="auto">
          <a:xfrm>
            <a:off x="5690369" y="1577575"/>
            <a:ext cx="25535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 dirty="0">
                <a:latin typeface="Calibri" pitchFamily="34" charset="0"/>
              </a:rPr>
              <a:t>Pique et al (2020b) in </a:t>
            </a:r>
            <a:r>
              <a:rPr lang="fr-FR" sz="1200" dirty="0" err="1">
                <a:latin typeface="Calibri" pitchFamily="34" charset="0"/>
              </a:rPr>
              <a:t>Remote</a:t>
            </a:r>
            <a:r>
              <a:rPr lang="fr-FR" sz="1200" dirty="0">
                <a:latin typeface="Calibri" pitchFamily="34" charset="0"/>
              </a:rPr>
              <a:t> </a:t>
            </a:r>
            <a:r>
              <a:rPr lang="fr-FR" sz="1200" dirty="0" err="1">
                <a:latin typeface="Calibri" pitchFamily="34" charset="0"/>
              </a:rPr>
              <a:t>Sensing</a:t>
            </a:r>
            <a:endParaRPr lang="fr-FR" sz="1200" dirty="0">
              <a:latin typeface="Calibri" pitchFamily="34" charset="0"/>
            </a:endParaRPr>
          </a:p>
        </p:txBody>
      </p:sp>
      <p:pic>
        <p:nvPicPr>
          <p:cNvPr id="11" name="Picture 17" descr="cesbio_ts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1633" y="58959"/>
            <a:ext cx="719139" cy="35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5"/>
          <p:cNvSpPr txBox="1">
            <a:spLocks noChangeArrowheads="1"/>
          </p:cNvSpPr>
          <p:nvPr/>
        </p:nvSpPr>
        <p:spPr bwMode="auto">
          <a:xfrm>
            <a:off x="1835152" y="4894438"/>
            <a:ext cx="5473700" cy="24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/>
            <a:r>
              <a:rPr lang="en-US" altLang="fr-FR" sz="1000" dirty="0" smtClean="0"/>
              <a:t>ECO innovations from biomass congress 17</a:t>
            </a:r>
            <a:r>
              <a:rPr lang="en-US" altLang="fr-FR" sz="1000" baseline="30000" dirty="0" smtClean="0"/>
              <a:t>th</a:t>
            </a:r>
            <a:r>
              <a:rPr lang="en-US" altLang="fr-FR" sz="1000" dirty="0" smtClean="0"/>
              <a:t> and 18</a:t>
            </a:r>
            <a:r>
              <a:rPr lang="en-US" altLang="fr-FR" sz="1000" baseline="30000" dirty="0" smtClean="0"/>
              <a:t>th</a:t>
            </a:r>
            <a:r>
              <a:rPr lang="en-US" altLang="fr-FR" sz="1000" dirty="0" smtClean="0"/>
              <a:t> March 2022</a:t>
            </a:r>
            <a:endParaRPr lang="fr-FR" altLang="fr-FR" sz="1000" dirty="0"/>
          </a:p>
        </p:txBody>
      </p:sp>
      <p:sp>
        <p:nvSpPr>
          <p:cNvPr id="13" name="ZoneTexte 12"/>
          <p:cNvSpPr txBox="1"/>
          <p:nvPr/>
        </p:nvSpPr>
        <p:spPr>
          <a:xfrm rot="16200000">
            <a:off x="512486" y="3885743"/>
            <a:ext cx="716863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800" b="1" dirty="0" smtClean="0"/>
              <a:t>Net CO</a:t>
            </a:r>
            <a:r>
              <a:rPr lang="fr-FR" sz="800" b="1" baseline="-25000" dirty="0" smtClean="0"/>
              <a:t>2</a:t>
            </a:r>
            <a:r>
              <a:rPr lang="fr-FR" sz="800" b="1" dirty="0" smtClean="0"/>
              <a:t> flux</a:t>
            </a:r>
            <a:endParaRPr lang="fr-FR" sz="800" b="1" dirty="0"/>
          </a:p>
        </p:txBody>
      </p:sp>
      <p:sp>
        <p:nvSpPr>
          <p:cNvPr id="14" name="ZoneTexte 13"/>
          <p:cNvSpPr txBox="1"/>
          <p:nvPr/>
        </p:nvSpPr>
        <p:spPr>
          <a:xfrm rot="16200000">
            <a:off x="484091" y="2915091"/>
            <a:ext cx="65594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800" b="1" dirty="0" err="1" smtClean="0"/>
              <a:t>Ecosystem</a:t>
            </a:r>
            <a:r>
              <a:rPr lang="fr-FR" sz="800" b="1" dirty="0" smtClean="0"/>
              <a:t> </a:t>
            </a:r>
          </a:p>
          <a:p>
            <a:r>
              <a:rPr lang="fr-FR" sz="800" b="1" dirty="0" smtClean="0"/>
              <a:t>respiration</a:t>
            </a:r>
            <a:endParaRPr lang="fr-FR" sz="800" b="1" dirty="0"/>
          </a:p>
        </p:txBody>
      </p:sp>
      <p:sp>
        <p:nvSpPr>
          <p:cNvPr id="15" name="ZoneTexte 14"/>
          <p:cNvSpPr txBox="1"/>
          <p:nvPr/>
        </p:nvSpPr>
        <p:spPr>
          <a:xfrm rot="16200000">
            <a:off x="462256" y="2060492"/>
            <a:ext cx="832279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800" b="1" dirty="0" err="1" smtClean="0"/>
              <a:t>Photosynthesis</a:t>
            </a:r>
            <a:endParaRPr lang="fr-FR" sz="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oneTexte 3"/>
          <p:cNvSpPr txBox="1">
            <a:spLocks noChangeArrowheads="1"/>
          </p:cNvSpPr>
          <p:nvPr/>
        </p:nvSpPr>
        <p:spPr bwMode="auto">
          <a:xfrm>
            <a:off x="1714501" y="721519"/>
            <a:ext cx="6049963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fr-FR">
              <a:latin typeface="Calibri" pitchFamily="34" charset="0"/>
            </a:endParaRPr>
          </a:p>
          <a:p>
            <a:pPr algn="ctr"/>
            <a:endParaRPr lang="fr-FR">
              <a:latin typeface="Calibri" pitchFamily="34" charset="0"/>
            </a:endParaRPr>
          </a:p>
          <a:p>
            <a:endParaRPr lang="fr-FR">
              <a:latin typeface="Calibri" pitchFamily="34" charset="0"/>
            </a:endParaRPr>
          </a:p>
          <a:p>
            <a:endParaRPr lang="fr-FR">
              <a:latin typeface="Calibri" pitchFamily="34" charset="0"/>
            </a:endParaRPr>
          </a:p>
          <a:p>
            <a:endParaRPr lang="fr-FR">
              <a:latin typeface="Calibri" pitchFamily="34" charset="0"/>
            </a:endParaRPr>
          </a:p>
          <a:p>
            <a:endParaRPr lang="fr-FR">
              <a:latin typeface="Calibri" pitchFamily="34" charset="0"/>
            </a:endParaRPr>
          </a:p>
          <a:p>
            <a:endParaRPr lang="fr-FR">
              <a:latin typeface="Calibri" pitchFamily="34" charset="0"/>
            </a:endParaRPr>
          </a:p>
          <a:p>
            <a:r>
              <a:rPr lang="fr-FR">
                <a:latin typeface="Calibri" pitchFamily="34" charset="0"/>
              </a:rPr>
              <a:t> </a:t>
            </a:r>
          </a:p>
          <a:p>
            <a:endParaRPr lang="fr-FR">
              <a:latin typeface="Calibri" pitchFamily="34" charset="0"/>
            </a:endParaRPr>
          </a:p>
        </p:txBody>
      </p:sp>
      <p:pic>
        <p:nvPicPr>
          <p:cNvPr id="53251" name="Image 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064" y="983635"/>
            <a:ext cx="9024937" cy="1999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ZoneTexte 2"/>
          <p:cNvSpPr txBox="1">
            <a:spLocks noChangeArrowheads="1"/>
          </p:cNvSpPr>
          <p:nvPr/>
        </p:nvSpPr>
        <p:spPr bwMode="auto">
          <a:xfrm>
            <a:off x="611189" y="3464447"/>
            <a:ext cx="8275637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dirty="0">
                <a:latin typeface="Calibri" pitchFamily="34" charset="0"/>
              </a:rPr>
              <a:t>Plot </a:t>
            </a:r>
            <a:r>
              <a:rPr lang="fr-FR" dirty="0" err="1">
                <a:latin typeface="Calibri" pitchFamily="34" charset="0"/>
              </a:rPr>
              <a:t>scale</a:t>
            </a:r>
            <a:r>
              <a:rPr lang="fr-FR" dirty="0">
                <a:latin typeface="Calibri" pitchFamily="34" charset="0"/>
              </a:rPr>
              <a:t> simulations : </a:t>
            </a:r>
          </a:p>
          <a:p>
            <a:pPr lvl="1">
              <a:buFontTx/>
              <a:buChar char="-"/>
            </a:pPr>
            <a:r>
              <a:rPr lang="fr-FR" sz="1600" dirty="0">
                <a:latin typeface="Calibri" pitchFamily="34" charset="0"/>
              </a:rPr>
              <a:t> </a:t>
            </a:r>
            <a:r>
              <a:rPr lang="fr-FR" sz="1600" dirty="0" err="1">
                <a:latin typeface="Calibri" pitchFamily="34" charset="0"/>
              </a:rPr>
              <a:t>Analysis</a:t>
            </a:r>
            <a:r>
              <a:rPr lang="fr-FR" sz="1600" dirty="0">
                <a:latin typeface="Calibri" pitchFamily="34" charset="0"/>
              </a:rPr>
              <a:t> of </a:t>
            </a:r>
            <a:r>
              <a:rPr lang="fr-FR" sz="1600" dirty="0" err="1">
                <a:latin typeface="Calibri" pitchFamily="34" charset="0"/>
              </a:rPr>
              <a:t>spatio-temporal</a:t>
            </a:r>
            <a:r>
              <a:rPr lang="fr-FR" sz="1600" dirty="0">
                <a:latin typeface="Calibri" pitchFamily="34" charset="0"/>
              </a:rPr>
              <a:t> </a:t>
            </a:r>
            <a:r>
              <a:rPr lang="fr-FR" sz="1600" dirty="0" err="1">
                <a:latin typeface="Calibri" pitchFamily="34" charset="0"/>
              </a:rPr>
              <a:t>variability</a:t>
            </a:r>
            <a:r>
              <a:rPr lang="fr-FR" sz="1600" dirty="0">
                <a:latin typeface="Calibri" pitchFamily="34" charset="0"/>
              </a:rPr>
              <a:t> of the components of the </a:t>
            </a:r>
            <a:r>
              <a:rPr lang="fr-FR" sz="1600" dirty="0" err="1">
                <a:latin typeface="Calibri" pitchFamily="34" charset="0"/>
              </a:rPr>
              <a:t>carbon</a:t>
            </a:r>
            <a:r>
              <a:rPr lang="fr-FR" sz="1600" dirty="0">
                <a:latin typeface="Calibri" pitchFamily="34" charset="0"/>
              </a:rPr>
              <a:t> budget components </a:t>
            </a:r>
          </a:p>
          <a:p>
            <a:pPr lvl="1">
              <a:buFontTx/>
              <a:buChar char="-"/>
            </a:pPr>
            <a:r>
              <a:rPr lang="fr-FR" sz="1600" dirty="0">
                <a:latin typeface="Calibri" pitchFamily="34" charset="0"/>
              </a:rPr>
              <a:t> </a:t>
            </a:r>
            <a:r>
              <a:rPr lang="fr-FR" sz="1600" dirty="0" err="1">
                <a:latin typeface="Calibri" pitchFamily="34" charset="0"/>
              </a:rPr>
              <a:t>Identify</a:t>
            </a:r>
            <a:r>
              <a:rPr lang="fr-FR" sz="1600" dirty="0">
                <a:latin typeface="Calibri" pitchFamily="34" charset="0"/>
              </a:rPr>
              <a:t> the </a:t>
            </a:r>
            <a:r>
              <a:rPr lang="fr-FR" sz="1600" dirty="0" err="1">
                <a:latin typeface="Calibri" pitchFamily="34" charset="0"/>
              </a:rPr>
              <a:t>effect</a:t>
            </a:r>
            <a:r>
              <a:rPr lang="fr-FR" sz="1600" dirty="0">
                <a:latin typeface="Calibri" pitchFamily="34" charset="0"/>
              </a:rPr>
              <a:t> of </a:t>
            </a:r>
            <a:r>
              <a:rPr lang="fr-FR" sz="1600" dirty="0" err="1">
                <a:latin typeface="Calibri" pitchFamily="34" charset="0"/>
              </a:rPr>
              <a:t>some</a:t>
            </a:r>
            <a:r>
              <a:rPr lang="fr-FR" sz="1600" dirty="0">
                <a:latin typeface="Calibri" pitchFamily="34" charset="0"/>
              </a:rPr>
              <a:t> practices on the C </a:t>
            </a:r>
            <a:r>
              <a:rPr lang="fr-FR" sz="1600" dirty="0" smtClean="0">
                <a:latin typeface="Calibri" pitchFamily="34" charset="0"/>
              </a:rPr>
              <a:t>budget (green plots </a:t>
            </a:r>
            <a:r>
              <a:rPr lang="fr-FR" sz="1600" dirty="0" err="1" smtClean="0">
                <a:latin typeface="Calibri" pitchFamily="34" charset="0"/>
              </a:rPr>
              <a:t>had</a:t>
            </a:r>
            <a:r>
              <a:rPr lang="fr-FR" sz="1600" dirty="0" smtClean="0">
                <a:latin typeface="Calibri" pitchFamily="34" charset="0"/>
              </a:rPr>
              <a:t> </a:t>
            </a:r>
            <a:r>
              <a:rPr lang="fr-FR" sz="1600" dirty="0" err="1" smtClean="0">
                <a:latin typeface="Calibri" pitchFamily="34" charset="0"/>
              </a:rPr>
              <a:t>cover</a:t>
            </a:r>
            <a:r>
              <a:rPr lang="fr-FR" sz="1600" dirty="0" smtClean="0">
                <a:latin typeface="Calibri" pitchFamily="34" charset="0"/>
              </a:rPr>
              <a:t> </a:t>
            </a:r>
            <a:r>
              <a:rPr lang="fr-FR" sz="1600" dirty="0" err="1" smtClean="0">
                <a:latin typeface="Calibri" pitchFamily="34" charset="0"/>
              </a:rPr>
              <a:t>crops</a:t>
            </a:r>
            <a:r>
              <a:rPr lang="fr-FR" sz="1600" dirty="0" smtClean="0">
                <a:latin typeface="Calibri" pitchFamily="34" charset="0"/>
              </a:rPr>
              <a:t>)</a:t>
            </a:r>
            <a:endParaRPr lang="fr-FR" sz="1600" dirty="0">
              <a:latin typeface="Calibri" pitchFamily="34" charset="0"/>
            </a:endParaRPr>
          </a:p>
        </p:txBody>
      </p:sp>
      <p:sp>
        <p:nvSpPr>
          <p:cNvPr id="53253" name="ZoneTexte 6"/>
          <p:cNvSpPr txBox="1">
            <a:spLocks noChangeArrowheads="1"/>
          </p:cNvSpPr>
          <p:nvPr/>
        </p:nvSpPr>
        <p:spPr bwMode="auto">
          <a:xfrm>
            <a:off x="5365751" y="630985"/>
            <a:ext cx="37419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>
                <a:latin typeface="Calibri" pitchFamily="34" charset="0"/>
              </a:rPr>
              <a:t>Pique et al (2020b) in </a:t>
            </a:r>
            <a:r>
              <a:rPr lang="fr-FR" dirty="0" err="1">
                <a:latin typeface="Calibri" pitchFamily="34" charset="0"/>
              </a:rPr>
              <a:t>Remote</a:t>
            </a:r>
            <a:r>
              <a:rPr lang="fr-FR" dirty="0">
                <a:latin typeface="Calibri" pitchFamily="34" charset="0"/>
              </a:rPr>
              <a:t> </a:t>
            </a:r>
            <a:r>
              <a:rPr lang="fr-FR" dirty="0" err="1">
                <a:latin typeface="Calibri" pitchFamily="34" charset="0"/>
              </a:rPr>
              <a:t>Sensing</a:t>
            </a:r>
            <a:endParaRPr lang="fr-FR" dirty="0">
              <a:latin typeface="Calibri" pitchFamily="34" charset="0"/>
            </a:endParaRPr>
          </a:p>
        </p:txBody>
      </p:sp>
      <p:sp>
        <p:nvSpPr>
          <p:cNvPr id="53254" name="ZoneTexte 7"/>
          <p:cNvSpPr txBox="1">
            <a:spLocks noChangeArrowheads="1"/>
          </p:cNvSpPr>
          <p:nvPr/>
        </p:nvSpPr>
        <p:spPr bwMode="auto">
          <a:xfrm>
            <a:off x="636588" y="2927925"/>
            <a:ext cx="7488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/>
              <a:t>Net CO</a:t>
            </a:r>
            <a:r>
              <a:rPr lang="fr-FR" baseline="-25000" dirty="0"/>
              <a:t>2</a:t>
            </a:r>
            <a:r>
              <a:rPr lang="fr-FR" dirty="0"/>
              <a:t> flux	</a:t>
            </a:r>
            <a:r>
              <a:rPr lang="fr-FR" dirty="0" smtClean="0"/>
              <a:t>		</a:t>
            </a:r>
            <a:r>
              <a:rPr lang="fr-FR" dirty="0"/>
              <a:t>	    C </a:t>
            </a:r>
            <a:r>
              <a:rPr lang="fr-FR" dirty="0" err="1"/>
              <a:t>harvested</a:t>
            </a:r>
            <a:r>
              <a:rPr lang="fr-FR" dirty="0"/>
              <a:t>		         </a:t>
            </a:r>
            <a:r>
              <a:rPr lang="fr-FR" dirty="0" smtClean="0"/>
              <a:t>			C </a:t>
            </a:r>
            <a:r>
              <a:rPr lang="fr-FR" dirty="0"/>
              <a:t>budget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13147"/>
          </a:xfrm>
          <a:solidFill>
            <a:schemeClr val="bg1"/>
          </a:solidFill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200" dirty="0" err="1" smtClean="0">
                <a:solidFill>
                  <a:srgbClr val="299B3B"/>
                </a:solidFill>
              </a:rPr>
              <a:t>Plot scale regional estimates for Sunflower</a:t>
            </a:r>
          </a:p>
        </p:txBody>
      </p:sp>
      <p:pic>
        <p:nvPicPr>
          <p:cNvPr id="12" name="Picture 17" descr="cesbio_ts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1633" y="58959"/>
            <a:ext cx="719139" cy="35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5"/>
          <p:cNvSpPr txBox="1">
            <a:spLocks noChangeArrowheads="1"/>
          </p:cNvSpPr>
          <p:nvPr/>
        </p:nvSpPr>
        <p:spPr bwMode="auto">
          <a:xfrm>
            <a:off x="1835152" y="4894438"/>
            <a:ext cx="5473700" cy="24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/>
            <a:r>
              <a:rPr lang="en-US" altLang="fr-FR" sz="1000" dirty="0" smtClean="0"/>
              <a:t>ECO innovations from biomass congress 17</a:t>
            </a:r>
            <a:r>
              <a:rPr lang="en-US" altLang="fr-FR" sz="1000" baseline="30000" dirty="0" smtClean="0"/>
              <a:t>th</a:t>
            </a:r>
            <a:r>
              <a:rPr lang="en-US" altLang="fr-FR" sz="1000" dirty="0" smtClean="0"/>
              <a:t> and 18</a:t>
            </a:r>
            <a:r>
              <a:rPr lang="en-US" altLang="fr-FR" sz="1000" baseline="30000" dirty="0" smtClean="0"/>
              <a:t>th</a:t>
            </a:r>
            <a:r>
              <a:rPr lang="en-US" altLang="fr-FR" sz="1000" dirty="0" smtClean="0"/>
              <a:t> March 2022</a:t>
            </a:r>
            <a:endParaRPr lang="fr-FR" altLang="fr-FR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413147"/>
          </a:xfrm>
          <a:solidFill>
            <a:schemeClr val="bg1"/>
          </a:solidFill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200" dirty="0" err="1" smtClean="0">
                <a:solidFill>
                  <a:srgbClr val="299B3B"/>
                </a:solidFill>
              </a:rPr>
              <a:t>Limits of the approach</a:t>
            </a:r>
          </a:p>
        </p:txBody>
      </p:sp>
      <p:sp>
        <p:nvSpPr>
          <p:cNvPr id="60419" name="Espace réservé du contenu 2"/>
          <p:cNvSpPr>
            <a:spLocks noGrp="1"/>
          </p:cNvSpPr>
          <p:nvPr>
            <p:ph idx="1"/>
          </p:nvPr>
        </p:nvSpPr>
        <p:spPr>
          <a:xfrm>
            <a:off x="250825" y="713514"/>
            <a:ext cx="8642350" cy="4569619"/>
          </a:xfrm>
        </p:spPr>
        <p:txBody>
          <a:bodyPr/>
          <a:lstStyle/>
          <a:p>
            <a:pPr algn="just" eaLnBrk="1" hangingPunct="1"/>
            <a:r>
              <a:rPr lang="en-US" sz="1800" dirty="0" smtClean="0"/>
              <a:t>Research tool that we are adapting for private companies involved in the agricultural C market (e.g. </a:t>
            </a:r>
            <a:r>
              <a:rPr lang="en-US" sz="1800" dirty="0" err="1" smtClean="0"/>
              <a:t>MyEasyFarm</a:t>
            </a:r>
            <a:r>
              <a:rPr lang="en-US" sz="1800" dirty="0" smtClean="0"/>
              <a:t>, </a:t>
            </a:r>
            <a:r>
              <a:rPr lang="en-US" sz="1800" dirty="0" err="1" smtClean="0"/>
              <a:t>NetCarbon</a:t>
            </a:r>
            <a:r>
              <a:rPr lang="en-US" sz="1800" dirty="0" smtClean="0"/>
              <a:t>),</a:t>
            </a:r>
          </a:p>
          <a:p>
            <a:pPr algn="just" eaLnBrk="1" hangingPunct="1"/>
            <a:endParaRPr lang="en-US" sz="800" dirty="0" smtClean="0"/>
          </a:p>
          <a:p>
            <a:pPr algn="just" eaLnBrk="1" hangingPunct="1"/>
            <a:r>
              <a:rPr lang="en-US" sz="1800" dirty="0" smtClean="0"/>
              <a:t>Diagnostic approach </a:t>
            </a:r>
            <a:r>
              <a:rPr lang="en-US" sz="1800" dirty="0" smtClean="0">
                <a:solidFill>
                  <a:srgbClr val="0070C0"/>
                </a:solidFill>
                <a:sym typeface="Wingdings" pitchFamily="2" charset="2"/>
              </a:rPr>
              <a:t>but some </a:t>
            </a:r>
            <a:r>
              <a:rPr lang="en-US" sz="1800" dirty="0" err="1" smtClean="0">
                <a:solidFill>
                  <a:srgbClr val="0070C0"/>
                </a:solidFill>
                <a:sym typeface="Wingdings" pitchFamily="2" charset="2"/>
              </a:rPr>
              <a:t>scenarii</a:t>
            </a:r>
            <a:r>
              <a:rPr lang="en-US" sz="1800" dirty="0" smtClean="0">
                <a:solidFill>
                  <a:srgbClr val="0070C0"/>
                </a:solidFill>
                <a:sym typeface="Wingdings" pitchFamily="2" charset="2"/>
              </a:rPr>
              <a:t> can be tested (e.g. straw exported or not),</a:t>
            </a:r>
          </a:p>
          <a:p>
            <a:pPr algn="just" eaLnBrk="1" hangingPunct="1"/>
            <a:endParaRPr lang="en-US" sz="800" dirty="0" smtClean="0"/>
          </a:p>
          <a:p>
            <a:pPr algn="just" eaLnBrk="1" hangingPunct="1"/>
            <a:r>
              <a:rPr lang="en-US" sz="1800" dirty="0" smtClean="0"/>
              <a:t>Calibration procedure based on a Simplex approach does not allow simulations over more than a couple of hundred plots for a given run,</a:t>
            </a:r>
          </a:p>
          <a:p>
            <a:pPr algn="just" eaLnBrk="1" hangingPunct="1"/>
            <a:endParaRPr lang="en-US" sz="800" dirty="0" smtClean="0"/>
          </a:p>
          <a:p>
            <a:pPr algn="just" eaLnBrk="1" hangingPunct="1"/>
            <a:r>
              <a:rPr lang="en-US" sz="1800" dirty="0" smtClean="0"/>
              <a:t>Only a few crop species are </a:t>
            </a:r>
            <a:r>
              <a:rPr lang="en-US" sz="1800" dirty="0" err="1" smtClean="0"/>
              <a:t>parametrised</a:t>
            </a:r>
            <a:r>
              <a:rPr lang="en-US" sz="1800" dirty="0" smtClean="0"/>
              <a:t> (and therefore can be simulated at this stage) + cover crops,</a:t>
            </a:r>
          </a:p>
          <a:p>
            <a:pPr algn="just" eaLnBrk="1" hangingPunct="1"/>
            <a:endParaRPr lang="en-US" sz="800" dirty="0" smtClean="0"/>
          </a:p>
          <a:p>
            <a:pPr algn="just" eaLnBrk="1" hangingPunct="1"/>
            <a:r>
              <a:rPr lang="en-US" sz="1800" dirty="0" smtClean="0"/>
              <a:t>Optical RS data : problem for calibrating when long cloud coverage and </a:t>
            </a:r>
            <a:r>
              <a:rPr lang="en-US" sz="1800" dirty="0" smtClean="0">
                <a:sym typeface="Wingdings" pitchFamily="2" charset="2"/>
              </a:rPr>
              <a:t>LAI saturates for high biomass); </a:t>
            </a:r>
            <a:r>
              <a:rPr lang="en-US" sz="1800" dirty="0" smtClean="0">
                <a:solidFill>
                  <a:srgbClr val="0070C0"/>
                </a:solidFill>
                <a:sym typeface="Wingdings" pitchFamily="2" charset="2"/>
              </a:rPr>
              <a:t>ongoing research  use of radar satellites,</a:t>
            </a:r>
          </a:p>
          <a:p>
            <a:pPr algn="just" eaLnBrk="1" hangingPunct="1"/>
            <a:endParaRPr lang="en-US" sz="800" dirty="0" smtClean="0">
              <a:solidFill>
                <a:schemeClr val="tx2"/>
              </a:solidFill>
              <a:sym typeface="Wingdings" pitchFamily="2" charset="2"/>
            </a:endParaRPr>
          </a:p>
          <a:p>
            <a:pPr algn="just" eaLnBrk="1" hangingPunct="1"/>
            <a:r>
              <a:rPr lang="en-US" sz="1800" dirty="0" smtClean="0">
                <a:sym typeface="Wingdings" pitchFamily="2" charset="2"/>
              </a:rPr>
              <a:t>Only annual C budgets can be estimated </a:t>
            </a:r>
            <a:r>
              <a:rPr lang="en-US" sz="1800" dirty="0" smtClean="0">
                <a:solidFill>
                  <a:srgbClr val="0070C0"/>
                </a:solidFill>
                <a:sym typeface="Wingdings" pitchFamily="2" charset="2"/>
              </a:rPr>
              <a:t> coupling with an organic C soil model (e.g. AMG).</a:t>
            </a:r>
            <a:endParaRPr lang="fr-FR" sz="1800" dirty="0" smtClean="0"/>
          </a:p>
        </p:txBody>
      </p:sp>
      <p:sp>
        <p:nvSpPr>
          <p:cNvPr id="99336" name="Espace réservé du numéro de diapositive 45"/>
          <p:cNvSpPr>
            <a:spLocks noGrp="1"/>
          </p:cNvSpPr>
          <p:nvPr>
            <p:ph type="sldNum" sz="quarter" idx="12"/>
          </p:nvPr>
        </p:nvSpPr>
        <p:spPr bwMode="auto">
          <a:xfrm>
            <a:off x="7019925" y="4889898"/>
            <a:ext cx="2133600" cy="273844"/>
          </a:xfrm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fr-FR" sz="1200" smtClean="0">
                <a:solidFill>
                  <a:srgbClr val="898989"/>
                </a:solidFill>
              </a:rPr>
              <a:t>9</a:t>
            </a:r>
          </a:p>
        </p:txBody>
      </p:sp>
      <p:pic>
        <p:nvPicPr>
          <p:cNvPr id="8" name="Picture 17" descr="cesbio_ts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633" y="58959"/>
            <a:ext cx="719139" cy="35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5"/>
          <p:cNvSpPr txBox="1">
            <a:spLocks noChangeArrowheads="1"/>
          </p:cNvSpPr>
          <p:nvPr/>
        </p:nvSpPr>
        <p:spPr bwMode="auto">
          <a:xfrm>
            <a:off x="1835152" y="4894438"/>
            <a:ext cx="5473700" cy="24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/>
            <a:r>
              <a:rPr lang="en-US" altLang="fr-FR" sz="1000" dirty="0" smtClean="0"/>
              <a:t>ECO innovations from biomass congress 17</a:t>
            </a:r>
            <a:r>
              <a:rPr lang="en-US" altLang="fr-FR" sz="1000" baseline="30000" dirty="0" smtClean="0"/>
              <a:t>th</a:t>
            </a:r>
            <a:r>
              <a:rPr lang="en-US" altLang="fr-FR" sz="1000" dirty="0" smtClean="0"/>
              <a:t> and 18</a:t>
            </a:r>
            <a:r>
              <a:rPr lang="en-US" altLang="fr-FR" sz="1000" baseline="30000" dirty="0" smtClean="0"/>
              <a:t>th</a:t>
            </a:r>
            <a:r>
              <a:rPr lang="en-US" altLang="fr-FR" sz="1000" dirty="0" smtClean="0"/>
              <a:t> March 2022</a:t>
            </a:r>
            <a:endParaRPr lang="fr-FR" altLang="fr-FR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à coins arrondis 17"/>
          <p:cNvSpPr/>
          <p:nvPr/>
        </p:nvSpPr>
        <p:spPr>
          <a:xfrm>
            <a:off x="3050845" y="4180325"/>
            <a:ext cx="1332416" cy="25200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FFC000"/>
                </a:solidFill>
              </a:ln>
              <a:noFill/>
            </a:endParaRPr>
          </a:p>
        </p:txBody>
      </p:sp>
      <p:cxnSp>
        <p:nvCxnSpPr>
          <p:cNvPr id="16" name="Connecteur droit avec flèche 15"/>
          <p:cNvCxnSpPr/>
          <p:nvPr/>
        </p:nvCxnSpPr>
        <p:spPr>
          <a:xfrm>
            <a:off x="3716133" y="3862423"/>
            <a:ext cx="0" cy="310587"/>
          </a:xfrm>
          <a:prstGeom prst="straightConnector1">
            <a:avLst/>
          </a:prstGeom>
          <a:ln w="31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19113"/>
          </a:xfrm>
          <a:solidFill>
            <a:schemeClr val="bg1"/>
          </a:solidFill>
        </p:spPr>
        <p:txBody>
          <a:bodyPr anchor="ctr">
            <a:noAutofit/>
          </a:bodyPr>
          <a:lstStyle/>
          <a:p>
            <a:pPr eaLnBrk="1" fontAlgn="auto" hangingPunct="1">
              <a:lnSpc>
                <a:spcPct val="90000"/>
              </a:lnSpc>
              <a:defRPr/>
            </a:pPr>
            <a:r>
              <a:rPr lang="fr" sz="3200" dirty="0" smtClean="0">
                <a:solidFill>
                  <a:srgbClr val="299B3B"/>
                </a:solidFill>
              </a:rPr>
              <a:t>The AgriCarbon-EO processing chain</a:t>
            </a:r>
            <a:endParaRPr lang="en-GB" sz="3200" dirty="0" err="1" smtClean="0">
              <a:solidFill>
                <a:srgbClr val="299B3B"/>
              </a:solidFill>
            </a:endParaRPr>
          </a:p>
        </p:txBody>
      </p:sp>
      <p:pic>
        <p:nvPicPr>
          <p:cNvPr id="18438" name="Picture 2"/>
          <p:cNvPicPr>
            <a:picLocks noChangeAspect="1" noChangeArrowheads="1"/>
          </p:cNvPicPr>
          <p:nvPr/>
        </p:nvPicPr>
        <p:blipFill>
          <a:blip r:embed="rId3"/>
          <a:srcRect t="10872" b="2829"/>
          <a:stretch>
            <a:fillRect/>
          </a:stretch>
        </p:blipFill>
        <p:spPr bwMode="auto">
          <a:xfrm>
            <a:off x="1036800" y="1287479"/>
            <a:ext cx="7257600" cy="2797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254043" y="4366835"/>
            <a:ext cx="86851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i="1" dirty="0" smtClean="0">
                <a:solidFill>
                  <a:srgbClr val="0070C0"/>
                </a:solidFill>
                <a:ea typeface="Calibri"/>
                <a:cs typeface="Calibri"/>
                <a:sym typeface="Calibri"/>
              </a:rPr>
              <a:t>A scalable solution for large scale high resolution cropland carbon budget compliant with recommendations by the CIRCASA initiative (Coordination of International Research Cooperation on Soil Carbon Sequestration in Agriculture; Smith et al 2019) </a:t>
            </a:r>
            <a:r>
              <a:rPr lang="en-US" sz="1600" b="1" i="1" dirty="0" smtClean="0">
                <a:solidFill>
                  <a:srgbClr val="0070C0"/>
                </a:solidFill>
                <a:ea typeface="Calibri"/>
                <a:cs typeface="Calibri"/>
                <a:sym typeface="Wingdings" pitchFamily="2" charset="2"/>
              </a:rPr>
              <a:t> IRC on Soil Carbon (2023)</a:t>
            </a:r>
            <a:endParaRPr lang="en-US" sz="1600" b="1" i="1" dirty="0" smtClean="0">
              <a:solidFill>
                <a:srgbClr val="0070C0"/>
              </a:solidFill>
              <a:ea typeface="Calibri"/>
              <a:cs typeface="Calibri"/>
              <a:sym typeface="Calibri"/>
            </a:endParaRPr>
          </a:p>
          <a:p>
            <a:pPr algn="just"/>
            <a:endParaRPr lang="fr-FR" sz="1600" dirty="0">
              <a:solidFill>
                <a:srgbClr val="0070C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050845" y="4148011"/>
            <a:ext cx="133241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tx1"/>
                </a:solidFill>
              </a:rPr>
              <a:t>AMG </a:t>
            </a:r>
            <a:r>
              <a:rPr lang="fr-FR" sz="1200" dirty="0" err="1" smtClean="0">
                <a:solidFill>
                  <a:schemeClr val="tx1"/>
                </a:solidFill>
              </a:rPr>
              <a:t>soil</a:t>
            </a:r>
            <a:r>
              <a:rPr lang="fr-FR" sz="1200" dirty="0" smtClean="0">
                <a:solidFill>
                  <a:schemeClr val="tx1"/>
                </a:solidFill>
              </a:rPr>
              <a:t> model </a:t>
            </a:r>
            <a:r>
              <a:rPr lang="fr-FR" sz="800" dirty="0" smtClean="0">
                <a:solidFill>
                  <a:schemeClr val="tx1"/>
                </a:solidFill>
              </a:rPr>
              <a:t>(4)</a:t>
            </a:r>
            <a:endParaRPr lang="fr-FR" sz="800" dirty="0">
              <a:solidFill>
                <a:schemeClr val="tx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427265" y="4085230"/>
            <a:ext cx="98135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" b="1" dirty="0" err="1" smtClean="0"/>
              <a:t>Clivot</a:t>
            </a:r>
            <a:r>
              <a:rPr lang="fr-FR" sz="700" b="1" dirty="0" smtClean="0"/>
              <a:t> et al. (2019) (4)</a:t>
            </a:r>
            <a:endParaRPr lang="fr-FR" sz="700" b="1" dirty="0"/>
          </a:p>
        </p:txBody>
      </p:sp>
      <p:pic>
        <p:nvPicPr>
          <p:cNvPr id="12" name="Picture 17" descr="cesbio_ts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1633" y="58959"/>
            <a:ext cx="719139" cy="35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242048" y="1049333"/>
            <a:ext cx="950976" cy="3405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437" name="ZoneTexte 5"/>
          <p:cNvSpPr txBox="1">
            <a:spLocks noChangeArrowheads="1"/>
          </p:cNvSpPr>
          <p:nvPr/>
        </p:nvSpPr>
        <p:spPr bwMode="auto">
          <a:xfrm>
            <a:off x="6781195" y="2926084"/>
            <a:ext cx="10368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050" dirty="0" err="1" smtClean="0"/>
              <a:t>PhD</a:t>
            </a:r>
            <a:endParaRPr lang="fr-FR" sz="1050" dirty="0"/>
          </a:p>
        </p:txBody>
      </p:sp>
      <p:sp>
        <p:nvSpPr>
          <p:cNvPr id="14" name="ZoneTexte 5"/>
          <p:cNvSpPr txBox="1">
            <a:spLocks noChangeArrowheads="1"/>
          </p:cNvSpPr>
          <p:nvPr/>
        </p:nvSpPr>
        <p:spPr bwMode="auto">
          <a:xfrm>
            <a:off x="6677570" y="3656369"/>
            <a:ext cx="10368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050" dirty="0" err="1" smtClean="0"/>
              <a:t>PhD</a:t>
            </a:r>
            <a:endParaRPr lang="fr-FR" sz="1050" dirty="0"/>
          </a:p>
        </p:txBody>
      </p:sp>
      <p:sp>
        <p:nvSpPr>
          <p:cNvPr id="18436" name="ZoneTexte 21"/>
          <p:cNvSpPr txBox="1">
            <a:spLocks noChangeArrowheads="1"/>
          </p:cNvSpPr>
          <p:nvPr/>
        </p:nvSpPr>
        <p:spPr bwMode="auto">
          <a:xfrm>
            <a:off x="250826" y="588913"/>
            <a:ext cx="87487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 dirty="0"/>
              <a:t>An end to end </a:t>
            </a:r>
            <a:r>
              <a:rPr lang="fr-FR" sz="1600" dirty="0" err="1"/>
              <a:t>processing</a:t>
            </a:r>
            <a:r>
              <a:rPr lang="fr-FR" sz="1600" dirty="0"/>
              <a:t> </a:t>
            </a:r>
            <a:r>
              <a:rPr lang="fr-FR" sz="1600" dirty="0" err="1"/>
              <a:t>chain</a:t>
            </a:r>
            <a:r>
              <a:rPr lang="fr-FR" sz="1600" dirty="0"/>
              <a:t> </a:t>
            </a:r>
            <a:r>
              <a:rPr lang="fr-FR" sz="1600" dirty="0" err="1"/>
              <a:t>adapted</a:t>
            </a:r>
            <a:r>
              <a:rPr lang="fr-FR" sz="1600" dirty="0"/>
              <a:t> to large </a:t>
            </a:r>
            <a:r>
              <a:rPr lang="fr-FR" sz="1600" dirty="0" err="1" smtClean="0"/>
              <a:t>scale</a:t>
            </a:r>
            <a:r>
              <a:rPr lang="fr-FR" sz="1600" dirty="0" smtClean="0"/>
              <a:t>/</a:t>
            </a:r>
            <a:r>
              <a:rPr lang="fr-FR" sz="1600" dirty="0" err="1" smtClean="0"/>
              <a:t>high</a:t>
            </a:r>
            <a:r>
              <a:rPr lang="fr-FR" sz="1600" dirty="0" smtClean="0"/>
              <a:t> </a:t>
            </a:r>
            <a:r>
              <a:rPr lang="fr-FR" sz="1600" dirty="0" err="1" smtClean="0"/>
              <a:t>resolution</a:t>
            </a:r>
            <a:r>
              <a:rPr lang="fr-FR" sz="1600" dirty="0" smtClean="0"/>
              <a:t> (10m) </a:t>
            </a:r>
            <a:r>
              <a:rPr lang="fr-FR" sz="1600" dirty="0"/>
              <a:t>applications: </a:t>
            </a:r>
            <a:r>
              <a:rPr lang="fr-FR" sz="1600" dirty="0" err="1"/>
              <a:t>parallelized</a:t>
            </a:r>
            <a:r>
              <a:rPr lang="fr-FR" sz="1600" dirty="0"/>
              <a:t> </a:t>
            </a:r>
            <a:r>
              <a:rPr lang="fr-FR" sz="1600" dirty="0" err="1"/>
              <a:t>bayesian</a:t>
            </a:r>
            <a:r>
              <a:rPr lang="fr-FR" sz="1600" dirty="0"/>
              <a:t> inversion </a:t>
            </a:r>
            <a:r>
              <a:rPr lang="fr-FR" sz="1600" dirty="0" err="1"/>
              <a:t>approach</a:t>
            </a:r>
            <a:r>
              <a:rPr lang="fr-FR" sz="1600" dirty="0"/>
              <a:t> </a:t>
            </a:r>
            <a:r>
              <a:rPr lang="fr-FR" sz="1600" dirty="0">
                <a:sym typeface="Wingdings" pitchFamily="2" charset="2"/>
              </a:rPr>
              <a:t> </a:t>
            </a:r>
            <a:r>
              <a:rPr lang="fr-FR" sz="1600" dirty="0" err="1">
                <a:sym typeface="Wingdings" pitchFamily="2" charset="2"/>
              </a:rPr>
              <a:t>uncertainty</a:t>
            </a:r>
            <a:r>
              <a:rPr lang="fr-FR" sz="1600" dirty="0">
                <a:sym typeface="Wingdings" pitchFamily="2" charset="2"/>
              </a:rPr>
              <a:t> </a:t>
            </a:r>
            <a:r>
              <a:rPr lang="fr-FR" sz="1600" dirty="0" err="1">
                <a:sym typeface="Wingdings" pitchFamily="2" charset="2"/>
              </a:rPr>
              <a:t>analysis</a:t>
            </a:r>
            <a:r>
              <a:rPr lang="fr-FR" sz="1600" dirty="0">
                <a:sym typeface="Wingdings" pitchFamily="2" charset="2"/>
              </a:rPr>
              <a:t>, </a:t>
            </a:r>
            <a:r>
              <a:rPr lang="fr-FR" sz="1600" dirty="0"/>
              <a:t>super </a:t>
            </a:r>
            <a:r>
              <a:rPr lang="fr-FR" sz="1600" dirty="0" smtClean="0"/>
              <a:t>computers…(</a:t>
            </a:r>
            <a:r>
              <a:rPr lang="fr-FR" sz="1600" dirty="0" err="1" smtClean="0"/>
              <a:t>Wijmer</a:t>
            </a:r>
            <a:r>
              <a:rPr lang="fr-FR" sz="1600" dirty="0" smtClean="0"/>
              <a:t> </a:t>
            </a:r>
            <a:r>
              <a:rPr lang="fr-FR" sz="1600" dirty="0"/>
              <a:t>et al. in </a:t>
            </a:r>
            <a:r>
              <a:rPr lang="fr-FR" sz="1600" dirty="0" err="1"/>
              <a:t>prep</a:t>
            </a:r>
            <a:r>
              <a:rPr lang="fr-FR" sz="1600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B04BF84E-87D9-44F4-AA24-825D16CC5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608" y="-124869"/>
            <a:ext cx="7431118" cy="666188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299B3B"/>
                </a:solidFill>
              </a:rPr>
              <a:t>High resolution C budget components with </a:t>
            </a:r>
            <a:r>
              <a:rPr lang="en-US" sz="2400" dirty="0" err="1" smtClean="0">
                <a:solidFill>
                  <a:srgbClr val="299B3B"/>
                </a:solidFill>
              </a:rPr>
              <a:t>AgriCarbon</a:t>
            </a:r>
            <a:r>
              <a:rPr lang="en-US" sz="2400" dirty="0" smtClean="0">
                <a:solidFill>
                  <a:srgbClr val="299B3B"/>
                </a:solidFill>
              </a:rPr>
              <a:t>-EO</a:t>
            </a:r>
            <a:endParaRPr lang="fr-FR" sz="2400" dirty="0">
              <a:solidFill>
                <a:srgbClr val="299B3B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8214" y="4289626"/>
            <a:ext cx="177072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fr-FR"/>
          </a:p>
        </p:txBody>
      </p:sp>
      <p:pic>
        <p:nvPicPr>
          <p:cNvPr id="7" name="Image 14" descr="C:\Users\ceschiae\AppData\Local\Temp\GraphiqueCollé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1450" y="956076"/>
            <a:ext cx="3743326" cy="266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7010" y="971855"/>
            <a:ext cx="1845915" cy="1312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171450" y="490518"/>
            <a:ext cx="3716660" cy="461659"/>
          </a:xfrm>
          <a:prstGeom prst="rect">
            <a:avLst/>
          </a:prstGeom>
          <a:noFill/>
        </p:spPr>
        <p:txBody>
          <a:bodyPr wrap="square" lIns="91434" tIns="45717" rIns="91434" bIns="45717">
            <a:spAutoFit/>
          </a:bodyPr>
          <a:lstStyle/>
          <a:p>
            <a:pPr>
              <a:defRPr/>
            </a:pPr>
            <a:r>
              <a:rPr lang="fr-FR" sz="1200" dirty="0"/>
              <a:t>Net </a:t>
            </a:r>
            <a:r>
              <a:rPr lang="fr-FR" sz="1200" dirty="0" err="1"/>
              <a:t>annual</a:t>
            </a:r>
            <a:r>
              <a:rPr lang="fr-FR" sz="1200" dirty="0"/>
              <a:t> CO</a:t>
            </a:r>
            <a:r>
              <a:rPr lang="fr-FR" sz="1200" baseline="-25000" dirty="0"/>
              <a:t>2</a:t>
            </a:r>
            <a:r>
              <a:rPr lang="fr-FR" sz="1200" dirty="0"/>
              <a:t> fluxes </a:t>
            </a:r>
            <a:r>
              <a:rPr lang="fr-FR" sz="1200" dirty="0" smtClean="0"/>
              <a:t>for 2018 </a:t>
            </a:r>
            <a:r>
              <a:rPr lang="fr-FR" sz="1200" dirty="0" err="1"/>
              <a:t>straw</a:t>
            </a:r>
            <a:r>
              <a:rPr lang="fr-FR" sz="1200" dirty="0"/>
              <a:t> </a:t>
            </a:r>
            <a:r>
              <a:rPr lang="fr-FR" sz="1200" dirty="0" err="1" smtClean="0"/>
              <a:t>cereals</a:t>
            </a:r>
            <a:r>
              <a:rPr lang="fr-FR" sz="1200" dirty="0" smtClean="0"/>
              <a:t>  </a:t>
            </a:r>
            <a:r>
              <a:rPr lang="fr-FR" sz="1200" dirty="0"/>
              <a:t>in South West </a:t>
            </a:r>
            <a:r>
              <a:rPr lang="fr-FR" sz="1200" dirty="0" smtClean="0"/>
              <a:t>France (10 m </a:t>
            </a:r>
            <a:r>
              <a:rPr lang="fr-FR" sz="1200" dirty="0" err="1" smtClean="0"/>
              <a:t>resolution</a:t>
            </a:r>
            <a:r>
              <a:rPr lang="fr-FR" sz="1200" dirty="0" smtClean="0"/>
              <a:t>)</a:t>
            </a:r>
            <a:endParaRPr lang="fr-FR" sz="1200" dirty="0"/>
          </a:p>
        </p:txBody>
      </p:sp>
      <p:pic>
        <p:nvPicPr>
          <p:cNvPr id="10" name="Image 19" descr="bilan_carbone2017-2018g_m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30191" y="887392"/>
            <a:ext cx="3885580" cy="2280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20" descr="bilan_carbone2017-2018g_m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96487" y="953829"/>
            <a:ext cx="478669" cy="491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4836144" y="490518"/>
            <a:ext cx="3879626" cy="461659"/>
          </a:xfrm>
          <a:prstGeom prst="rect">
            <a:avLst/>
          </a:prstGeom>
          <a:noFill/>
        </p:spPr>
        <p:txBody>
          <a:bodyPr wrap="square" lIns="91434" tIns="45717" rIns="91434" bIns="45717">
            <a:spAutoFit/>
          </a:bodyPr>
          <a:lstStyle/>
          <a:p>
            <a:pPr algn="ctr">
              <a:defRPr/>
            </a:pPr>
            <a:r>
              <a:rPr lang="fr-FR" sz="1200" dirty="0"/>
              <a:t>10m </a:t>
            </a:r>
            <a:r>
              <a:rPr lang="fr-FR" sz="1200" dirty="0" err="1"/>
              <a:t>resolution</a:t>
            </a:r>
            <a:r>
              <a:rPr lang="fr-FR" sz="1200" dirty="0"/>
              <a:t> C budget </a:t>
            </a:r>
            <a:r>
              <a:rPr lang="fr-FR" sz="1200" dirty="0" err="1"/>
              <a:t>map</a:t>
            </a:r>
            <a:r>
              <a:rPr lang="fr-FR" sz="1200" dirty="0"/>
              <a:t> for cover </a:t>
            </a:r>
            <a:r>
              <a:rPr lang="fr-FR" sz="1200" dirty="0" err="1"/>
              <a:t>crop</a:t>
            </a:r>
            <a:r>
              <a:rPr lang="fr-FR" sz="1200" dirty="0"/>
              <a:t>/</a:t>
            </a:r>
            <a:r>
              <a:rPr lang="fr-FR" sz="1200" dirty="0" err="1"/>
              <a:t>maize</a:t>
            </a:r>
            <a:r>
              <a:rPr lang="fr-FR" sz="1200" dirty="0"/>
              <a:t>/</a:t>
            </a:r>
            <a:r>
              <a:rPr lang="fr-FR" sz="1200" dirty="0" err="1"/>
              <a:t>wheat</a:t>
            </a:r>
            <a:r>
              <a:rPr lang="fr-FR" sz="1200" dirty="0"/>
              <a:t> </a:t>
            </a:r>
            <a:r>
              <a:rPr lang="fr-FR" sz="1200" dirty="0" err="1"/>
              <a:t>crop</a:t>
            </a:r>
            <a:r>
              <a:rPr lang="fr-FR" sz="1200" dirty="0"/>
              <a:t> </a:t>
            </a:r>
            <a:r>
              <a:rPr lang="fr-FR" sz="1200" dirty="0" smtClean="0"/>
              <a:t>rotations (Villeneuve </a:t>
            </a:r>
            <a:r>
              <a:rPr lang="fr-FR" sz="1200" dirty="0" err="1" smtClean="0"/>
              <a:t>farm</a:t>
            </a:r>
            <a:r>
              <a:rPr lang="fr-FR" sz="1200" dirty="0" smtClean="0"/>
              <a:t>, </a:t>
            </a:r>
            <a:r>
              <a:rPr lang="fr-FR" sz="1200" dirty="0" err="1" smtClean="0"/>
              <a:t>Bézéril</a:t>
            </a:r>
            <a:r>
              <a:rPr lang="fr-FR" sz="1200" dirty="0" smtClean="0"/>
              <a:t>, France )</a:t>
            </a:r>
            <a:endParaRPr lang="fr-FR" sz="1200" dirty="0"/>
          </a:p>
        </p:txBody>
      </p:sp>
      <p:sp>
        <p:nvSpPr>
          <p:cNvPr id="13" name="Rectangle 12"/>
          <p:cNvSpPr/>
          <p:nvPr/>
        </p:nvSpPr>
        <p:spPr>
          <a:xfrm>
            <a:off x="1129906" y="1821656"/>
            <a:ext cx="136920" cy="76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cxnSp>
        <p:nvCxnSpPr>
          <p:cNvPr id="14" name="Connecteur droit 13"/>
          <p:cNvCxnSpPr>
            <a:cxnSpLocks/>
          </p:cNvCxnSpPr>
          <p:nvPr/>
        </p:nvCxnSpPr>
        <p:spPr>
          <a:xfrm flipV="1">
            <a:off x="1129924" y="956075"/>
            <a:ext cx="844747" cy="86558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>
            <a:cxnSpLocks/>
            <a:stCxn id="13" idx="2"/>
          </p:cNvCxnSpPr>
          <p:nvPr/>
        </p:nvCxnSpPr>
        <p:spPr>
          <a:xfrm>
            <a:off x="1198368" y="1897858"/>
            <a:ext cx="868624" cy="40867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1022750" y="3650457"/>
            <a:ext cx="1997201" cy="276993"/>
          </a:xfrm>
          <a:prstGeom prst="rect">
            <a:avLst/>
          </a:prstGeom>
          <a:noFill/>
        </p:spPr>
        <p:txBody>
          <a:bodyPr wrap="none" lIns="91434" tIns="45717" rIns="91434" bIns="45717">
            <a:spAutoFit/>
          </a:bodyPr>
          <a:lstStyle/>
          <a:p>
            <a:pPr>
              <a:defRPr/>
            </a:pPr>
            <a:r>
              <a:rPr lang="fr-FR" sz="1200" dirty="0" err="1">
                <a:solidFill>
                  <a:prstClr val="black"/>
                </a:solidFill>
                <a:latin typeface="Calibri"/>
              </a:rPr>
              <a:t>Whole</a:t>
            </a:r>
            <a:r>
              <a:rPr lang="fr-FR" sz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1200" dirty="0" err="1" smtClean="0">
                <a:solidFill>
                  <a:prstClr val="black"/>
                </a:solidFill>
                <a:latin typeface="Calibri"/>
              </a:rPr>
              <a:t>Sentinel</a:t>
            </a:r>
            <a:r>
              <a:rPr lang="fr-FR" sz="1200" dirty="0" smtClean="0">
                <a:solidFill>
                  <a:prstClr val="black"/>
                </a:solidFill>
                <a:latin typeface="Calibri"/>
              </a:rPr>
              <a:t> 2 </a:t>
            </a:r>
            <a:r>
              <a:rPr lang="fr-FR" sz="1200" dirty="0" err="1" smtClean="0">
                <a:solidFill>
                  <a:prstClr val="black"/>
                </a:solidFill>
                <a:latin typeface="Calibri"/>
              </a:rPr>
              <a:t>Tile</a:t>
            </a:r>
            <a:r>
              <a:rPr lang="fr-FR" sz="1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1200" dirty="0">
                <a:solidFill>
                  <a:prstClr val="black"/>
                </a:solidFill>
                <a:latin typeface="Calibri"/>
              </a:rPr>
              <a:t>(31TCJ)</a:t>
            </a:r>
          </a:p>
        </p:txBody>
      </p:sp>
      <p:pic>
        <p:nvPicPr>
          <p:cNvPr id="18" name="Image 30" descr="mean_sims_DAM_2017-201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044944" y="4043570"/>
            <a:ext cx="1745456" cy="103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ZoneTexte 18"/>
          <p:cNvSpPr txBox="1"/>
          <p:nvPr/>
        </p:nvSpPr>
        <p:spPr>
          <a:xfrm>
            <a:off x="5001143" y="3767290"/>
            <a:ext cx="4127136" cy="307771"/>
          </a:xfrm>
          <a:prstGeom prst="rect">
            <a:avLst/>
          </a:prstGeom>
          <a:noFill/>
        </p:spPr>
        <p:txBody>
          <a:bodyPr wrap="square" lIns="91434" tIns="45717" rIns="91434" bIns="45717">
            <a:spAutoFit/>
          </a:bodyPr>
          <a:lstStyle/>
          <a:p>
            <a:pPr>
              <a:defRPr/>
            </a:pPr>
            <a:r>
              <a:rPr lang="fr-FR" sz="1400" dirty="0"/>
              <a:t>Cover </a:t>
            </a:r>
            <a:r>
              <a:rPr lang="fr-FR" sz="1400" dirty="0" err="1"/>
              <a:t>crop</a:t>
            </a:r>
            <a:r>
              <a:rPr lang="fr-FR" sz="1400" dirty="0"/>
              <a:t> </a:t>
            </a:r>
            <a:r>
              <a:rPr lang="fr-FR" sz="1400" dirty="0" err="1"/>
              <a:t>biomass</a:t>
            </a:r>
            <a:r>
              <a:rPr lang="fr-FR" sz="1400" dirty="0"/>
              <a:t> </a:t>
            </a:r>
            <a:r>
              <a:rPr lang="fr-FR" sz="1400" dirty="0">
                <a:latin typeface="Calibri"/>
                <a:sym typeface="Wingdings" pitchFamily="2" charset="2"/>
              </a:rPr>
              <a:t>	</a:t>
            </a:r>
            <a:r>
              <a:rPr lang="fr-FR" sz="1400" dirty="0" smtClean="0">
                <a:latin typeface="Calibri"/>
                <a:sym typeface="Wingdings" pitchFamily="2" charset="2"/>
              </a:rPr>
              <a:t>          </a:t>
            </a:r>
            <a:r>
              <a:rPr lang="fr-FR" sz="1400" dirty="0" err="1" smtClean="0">
                <a:sym typeface="Wingdings" pitchFamily="2" charset="2"/>
              </a:rPr>
              <a:t>Uncertainty</a:t>
            </a:r>
            <a:r>
              <a:rPr lang="fr-FR" sz="1400" dirty="0" smtClean="0">
                <a:sym typeface="Wingdings" pitchFamily="2" charset="2"/>
              </a:rPr>
              <a:t> </a:t>
            </a:r>
            <a:r>
              <a:rPr lang="fr-FR" sz="1400" dirty="0" err="1">
                <a:sym typeface="Wingdings" pitchFamily="2" charset="2"/>
              </a:rPr>
              <a:t>map</a:t>
            </a:r>
            <a:endParaRPr lang="fr-FR" sz="1400" dirty="0"/>
          </a:p>
        </p:txBody>
      </p:sp>
      <p:pic>
        <p:nvPicPr>
          <p:cNvPr id="20" name="Image 23" descr="C:\Users\ceschiae\AppData\Local\Temp\AgriCarbon-EO_wheat_2017_NE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83831" y="2524125"/>
            <a:ext cx="6858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ZoneTexte 21"/>
          <p:cNvSpPr txBox="1"/>
          <p:nvPr/>
        </p:nvSpPr>
        <p:spPr>
          <a:xfrm>
            <a:off x="4898737" y="1430327"/>
            <a:ext cx="476400" cy="230826"/>
          </a:xfrm>
          <a:prstGeom prst="rect">
            <a:avLst/>
          </a:prstGeom>
          <a:solidFill>
            <a:schemeClr val="bg1"/>
          </a:solidFill>
        </p:spPr>
        <p:txBody>
          <a:bodyPr wrap="none" lIns="91434" tIns="45717" rIns="91434" bIns="45717" rtlCol="0">
            <a:spAutoFit/>
          </a:bodyPr>
          <a:lstStyle/>
          <a:p>
            <a:r>
              <a:rPr lang="fr-FR" sz="900" dirty="0" err="1"/>
              <a:t>gC</a:t>
            </a:r>
            <a:r>
              <a:rPr lang="fr-FR" sz="900" dirty="0"/>
              <a:t>/m</a:t>
            </a:r>
            <a:r>
              <a:rPr lang="fr-FR" sz="900" baseline="30000" dirty="0"/>
              <a:t>2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3912907" y="2357107"/>
            <a:ext cx="1048958" cy="507825"/>
          </a:xfrm>
          <a:prstGeom prst="rect">
            <a:avLst/>
          </a:prstGeom>
          <a:solidFill>
            <a:schemeClr val="bg1"/>
          </a:solidFill>
        </p:spPr>
        <p:txBody>
          <a:bodyPr wrap="square" lIns="91434" tIns="45717" rIns="91434" bIns="45717" rtlCol="0">
            <a:spAutoFit/>
          </a:bodyPr>
          <a:lstStyle/>
          <a:p>
            <a:r>
              <a:rPr lang="fr-FR" sz="900" b="1" dirty="0"/>
              <a:t>Net </a:t>
            </a:r>
            <a:r>
              <a:rPr lang="fr-FR" sz="900" b="1" dirty="0" err="1"/>
              <a:t>annual</a:t>
            </a:r>
            <a:r>
              <a:rPr lang="fr-FR" sz="900" b="1" dirty="0"/>
              <a:t> CO</a:t>
            </a:r>
            <a:r>
              <a:rPr lang="fr-FR" sz="900" b="1" baseline="-25000" dirty="0"/>
              <a:t>2</a:t>
            </a:r>
            <a:r>
              <a:rPr lang="fr-FR" sz="900" b="1" dirty="0"/>
              <a:t> flux </a:t>
            </a:r>
          </a:p>
          <a:p>
            <a:r>
              <a:rPr lang="fr-FR" sz="900" b="1" dirty="0"/>
              <a:t>(</a:t>
            </a:r>
            <a:r>
              <a:rPr lang="fr-FR" sz="900" b="1" dirty="0" err="1"/>
              <a:t>gC</a:t>
            </a:r>
            <a:r>
              <a:rPr lang="fr-FR" sz="900" b="1" dirty="0"/>
              <a:t>-CO</a:t>
            </a:r>
            <a:r>
              <a:rPr lang="fr-FR" sz="900" b="1" baseline="-25000" dirty="0"/>
              <a:t>2</a:t>
            </a:r>
            <a:r>
              <a:rPr lang="fr-FR" sz="900" b="1" dirty="0"/>
              <a:t>/m</a:t>
            </a:r>
            <a:r>
              <a:rPr lang="fr-FR" sz="900" b="1" baseline="30000" dirty="0"/>
              <a:t>2</a:t>
            </a:r>
            <a:r>
              <a:rPr lang="fr-FR" sz="900" b="1" dirty="0"/>
              <a:t>/</a:t>
            </a:r>
            <a:r>
              <a:rPr lang="fr-FR" sz="900" b="1" dirty="0" err="1"/>
              <a:t>yr</a:t>
            </a:r>
            <a:r>
              <a:rPr lang="fr-FR" sz="900" b="1" dirty="0"/>
              <a:t>)</a:t>
            </a:r>
          </a:p>
        </p:txBody>
      </p:sp>
      <p:pic>
        <p:nvPicPr>
          <p:cNvPr id="25" name="Image 24" descr="mean_sims_DAM_2017-2018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6475790" y="3991321"/>
            <a:ext cx="651052" cy="1003109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6441467" y="4008048"/>
            <a:ext cx="752117" cy="276993"/>
          </a:xfrm>
          <a:prstGeom prst="rect">
            <a:avLst/>
          </a:prstGeom>
          <a:solidFill>
            <a:schemeClr val="bg1"/>
          </a:solidFill>
        </p:spPr>
        <p:txBody>
          <a:bodyPr wrap="none" lIns="91434" tIns="45717" rIns="91434" bIns="45717" rtlCol="0">
            <a:spAutoFit/>
          </a:bodyPr>
          <a:lstStyle/>
          <a:p>
            <a:r>
              <a:rPr lang="fr-FR" sz="1200" dirty="0"/>
              <a:t>g DM/m</a:t>
            </a:r>
            <a:r>
              <a:rPr lang="fr-FR" sz="1200" baseline="30000" dirty="0"/>
              <a:t>2</a:t>
            </a:r>
          </a:p>
        </p:txBody>
      </p:sp>
      <p:pic>
        <p:nvPicPr>
          <p:cNvPr id="26" name="Image 25" descr="std_sims_DAM_2017-2018.png">
            <a:extLst>
              <a:ext uri="{FF2B5EF4-FFF2-40B4-BE49-F238E27FC236}">
                <a16:creationId xmlns:a16="http://schemas.microsoft.com/office/drawing/2014/main" xmlns="" id="{4F62BEBA-CDCE-453A-8DDD-A0AF9D33C6F6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7164461" y="4017118"/>
            <a:ext cx="1879662" cy="114967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5DF3878-4B64-4B3F-82E2-286B0078EEFF}"/>
              </a:ext>
            </a:extLst>
          </p:cNvPr>
          <p:cNvSpPr/>
          <p:nvPr/>
        </p:nvSpPr>
        <p:spPr>
          <a:xfrm>
            <a:off x="804757" y="4069510"/>
            <a:ext cx="1591734" cy="54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579832" y="4012967"/>
            <a:ext cx="3078844" cy="646325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fr-FR" dirty="0" smtClean="0">
                <a:solidFill>
                  <a:srgbClr val="299B3B"/>
                </a:solidFill>
              </a:rPr>
              <a:t>CO</a:t>
            </a:r>
            <a:r>
              <a:rPr lang="fr-FR" baseline="-25000" dirty="0" smtClean="0">
                <a:solidFill>
                  <a:srgbClr val="299B3B"/>
                </a:solidFill>
              </a:rPr>
              <a:t>2</a:t>
            </a:r>
            <a:r>
              <a:rPr lang="fr-FR" dirty="0" smtClean="0">
                <a:solidFill>
                  <a:srgbClr val="299B3B"/>
                </a:solidFill>
              </a:rPr>
              <a:t> fixation / </a:t>
            </a:r>
            <a:r>
              <a:rPr lang="fr-FR" dirty="0" err="1" smtClean="0">
                <a:solidFill>
                  <a:srgbClr val="299B3B"/>
                </a:solidFill>
              </a:rPr>
              <a:t>soil</a:t>
            </a:r>
            <a:r>
              <a:rPr lang="fr-FR" dirty="0" smtClean="0">
                <a:solidFill>
                  <a:srgbClr val="299B3B"/>
                </a:solidFill>
              </a:rPr>
              <a:t> C </a:t>
            </a:r>
            <a:r>
              <a:rPr lang="fr-FR" dirty="0" err="1" smtClean="0">
                <a:solidFill>
                  <a:srgbClr val="299B3B"/>
                </a:solidFill>
              </a:rPr>
              <a:t>storage</a:t>
            </a:r>
            <a:endParaRPr lang="fr-FR" dirty="0" smtClean="0">
              <a:solidFill>
                <a:srgbClr val="299B3B"/>
              </a:solidFill>
            </a:endParaRPr>
          </a:p>
          <a:p>
            <a:r>
              <a:rPr lang="fr-FR" dirty="0" smtClean="0">
                <a:solidFill>
                  <a:srgbClr val="FF0000"/>
                </a:solidFill>
              </a:rPr>
              <a:t>CO</a:t>
            </a:r>
            <a:r>
              <a:rPr lang="fr-FR" baseline="-25000" dirty="0" smtClean="0">
                <a:solidFill>
                  <a:srgbClr val="FF0000"/>
                </a:solidFill>
              </a:rPr>
              <a:t>2 </a:t>
            </a:r>
            <a:r>
              <a:rPr lang="fr-FR" dirty="0" err="1" smtClean="0">
                <a:solidFill>
                  <a:srgbClr val="FF0000"/>
                </a:solidFill>
              </a:rPr>
              <a:t>losses</a:t>
            </a:r>
            <a:r>
              <a:rPr lang="fr-FR" dirty="0" smtClean="0">
                <a:solidFill>
                  <a:srgbClr val="FF0000"/>
                </a:solidFill>
              </a:rPr>
              <a:t> / </a:t>
            </a:r>
            <a:r>
              <a:rPr lang="fr-FR" dirty="0" err="1" smtClean="0">
                <a:solidFill>
                  <a:srgbClr val="FF0000"/>
                </a:solidFill>
              </a:rPr>
              <a:t>soil</a:t>
            </a:r>
            <a:r>
              <a:rPr lang="fr-FR" dirty="0" smtClean="0">
                <a:solidFill>
                  <a:srgbClr val="FF0000"/>
                </a:solidFill>
              </a:rPr>
              <a:t> C </a:t>
            </a:r>
            <a:r>
              <a:rPr lang="fr-FR" dirty="0" err="1" smtClean="0">
                <a:solidFill>
                  <a:srgbClr val="FF0000"/>
                </a:solidFill>
              </a:rPr>
              <a:t>losses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37" name="Image 20" descr="smile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78835" y="4088785"/>
            <a:ext cx="251520" cy="19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Image 22" descr="sad_smiley_face_sticker-p217774899544360571qjcl_400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356824" y="4326998"/>
            <a:ext cx="305326" cy="22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ZoneTexte 39"/>
          <p:cNvSpPr txBox="1"/>
          <p:nvPr/>
        </p:nvSpPr>
        <p:spPr>
          <a:xfrm>
            <a:off x="4830191" y="3128824"/>
            <a:ext cx="4182135" cy="646325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fr-FR" sz="1200" dirty="0" err="1" smtClean="0"/>
              <a:t>Collab</a:t>
            </a:r>
            <a:r>
              <a:rPr lang="fr-FR" sz="1200" dirty="0" smtClean="0"/>
              <a:t>. </a:t>
            </a:r>
            <a:r>
              <a:rPr lang="fr-FR" sz="1200" dirty="0" err="1" smtClean="0"/>
              <a:t>with</a:t>
            </a:r>
            <a:r>
              <a:rPr lang="fr-FR" sz="1200" dirty="0" smtClean="0"/>
              <a:t> the </a:t>
            </a:r>
            <a:r>
              <a:rPr lang="fr-FR" sz="1200" dirty="0" err="1" smtClean="0"/>
              <a:t>Nataïs</a:t>
            </a:r>
            <a:r>
              <a:rPr lang="fr-FR" sz="1200" dirty="0" smtClean="0"/>
              <a:t> </a:t>
            </a:r>
            <a:r>
              <a:rPr lang="fr-FR" sz="1200" dirty="0" err="1" smtClean="0"/>
              <a:t>company</a:t>
            </a:r>
            <a:r>
              <a:rPr lang="fr-FR" sz="1200" dirty="0" smtClean="0"/>
              <a:t>, </a:t>
            </a:r>
            <a:r>
              <a:rPr lang="fr-FR" sz="1200" dirty="0" err="1" smtClean="0"/>
              <a:t>European</a:t>
            </a:r>
            <a:r>
              <a:rPr lang="fr-FR" sz="1200" dirty="0" smtClean="0"/>
              <a:t> leader of popcorn production (Naturellement popcorn) </a:t>
            </a:r>
            <a:r>
              <a:rPr lang="fr-FR" sz="1200" dirty="0" smtClean="0">
                <a:sym typeface="Wingdings" pitchFamily="2" charset="2"/>
              </a:rPr>
              <a:t> </a:t>
            </a:r>
            <a:r>
              <a:rPr lang="fr-FR" sz="1200" dirty="0" err="1" smtClean="0">
                <a:sym typeface="Wingdings" pitchFamily="2" charset="2"/>
              </a:rPr>
              <a:t>farmers</a:t>
            </a:r>
            <a:r>
              <a:rPr lang="fr-FR" sz="1200" dirty="0" smtClean="0">
                <a:sym typeface="Wingdings" pitchFamily="2" charset="2"/>
              </a:rPr>
              <a:t> </a:t>
            </a:r>
            <a:r>
              <a:rPr lang="fr-FR" sz="1200" dirty="0" err="1" smtClean="0">
                <a:sym typeface="Wingdings" pitchFamily="2" charset="2"/>
              </a:rPr>
              <a:t>get</a:t>
            </a:r>
            <a:r>
              <a:rPr lang="fr-FR" sz="1200" dirty="0" smtClean="0">
                <a:sym typeface="Wingdings" pitchFamily="2" charset="2"/>
              </a:rPr>
              <a:t> a bonus </a:t>
            </a:r>
            <a:r>
              <a:rPr lang="fr-FR" sz="1200" dirty="0" err="1" smtClean="0">
                <a:sym typeface="Wingdings" pitchFamily="2" charset="2"/>
              </a:rPr>
              <a:t>according</a:t>
            </a:r>
            <a:r>
              <a:rPr lang="fr-FR" sz="1200" dirty="0" smtClean="0">
                <a:sym typeface="Wingdings" pitchFamily="2" charset="2"/>
              </a:rPr>
              <a:t> to the C </a:t>
            </a:r>
            <a:r>
              <a:rPr lang="fr-FR" sz="1200" dirty="0" err="1" smtClean="0">
                <a:sym typeface="Wingdings" pitchFamily="2" charset="2"/>
              </a:rPr>
              <a:t>they</a:t>
            </a:r>
            <a:r>
              <a:rPr lang="fr-FR" sz="1200" dirty="0" smtClean="0">
                <a:sym typeface="Wingdings" pitchFamily="2" charset="2"/>
              </a:rPr>
              <a:t> store in the </a:t>
            </a:r>
            <a:r>
              <a:rPr lang="fr-FR" sz="1200" dirty="0" err="1" smtClean="0">
                <a:sym typeface="Wingdings" pitchFamily="2" charset="2"/>
              </a:rPr>
              <a:t>soil</a:t>
            </a:r>
            <a:r>
              <a:rPr lang="fr-FR" sz="1200" dirty="0" smtClean="0">
                <a:sym typeface="Wingdings" pitchFamily="2" charset="2"/>
              </a:rPr>
              <a:t> </a:t>
            </a:r>
            <a:r>
              <a:rPr lang="fr-FR" sz="1200" dirty="0" err="1" smtClean="0">
                <a:sym typeface="Wingdings" pitchFamily="2" charset="2"/>
              </a:rPr>
              <a:t>with</a:t>
            </a:r>
            <a:r>
              <a:rPr lang="fr-FR" sz="1200" dirty="0" smtClean="0">
                <a:sym typeface="Wingdings" pitchFamily="2" charset="2"/>
              </a:rPr>
              <a:t> </a:t>
            </a:r>
            <a:r>
              <a:rPr lang="fr-FR" sz="1200" dirty="0" err="1" smtClean="0">
                <a:sym typeface="Wingdings" pitchFamily="2" charset="2"/>
              </a:rPr>
              <a:t>cover</a:t>
            </a:r>
            <a:r>
              <a:rPr lang="fr-FR" sz="1200" dirty="0" smtClean="0">
                <a:sym typeface="Wingdings" pitchFamily="2" charset="2"/>
              </a:rPr>
              <a:t> </a:t>
            </a:r>
            <a:r>
              <a:rPr lang="fr-FR" sz="1200" dirty="0" err="1" smtClean="0">
                <a:sym typeface="Wingdings" pitchFamily="2" charset="2"/>
              </a:rPr>
              <a:t>crops</a:t>
            </a:r>
            <a:endParaRPr lang="fr-FR" sz="1200" dirty="0"/>
          </a:p>
        </p:txBody>
      </p:sp>
      <p:pic>
        <p:nvPicPr>
          <p:cNvPr id="31" name="Picture 17" descr="cesbio_tsp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51633" y="58959"/>
            <a:ext cx="719139" cy="35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6" descr="EIT Climate-KIC soutient la reprise verte européenne avec 4 millions EUR  pour les start-ups affectées par le COVID-1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532" y="4650098"/>
            <a:ext cx="935099" cy="4903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s://www.mieuxvivre-votreargent.fr/assets/uploads/2022/02/bpi-951x480-1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983831" y="4411614"/>
            <a:ext cx="594768" cy="3002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7690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ce réservé du contenu 2"/>
          <p:cNvSpPr>
            <a:spLocks noGrp="1"/>
          </p:cNvSpPr>
          <p:nvPr>
            <p:ph idx="1"/>
          </p:nvPr>
        </p:nvSpPr>
        <p:spPr>
          <a:xfrm>
            <a:off x="0" y="511926"/>
            <a:ext cx="9144000" cy="756047"/>
          </a:xfrm>
        </p:spPr>
        <p:txBody>
          <a:bodyPr>
            <a:normAutofit/>
          </a:bodyPr>
          <a:lstStyle/>
          <a:p>
            <a:pPr marL="0" lvl="1" indent="0" algn="ctr">
              <a:buNone/>
            </a:pPr>
            <a:r>
              <a:rPr lang="en-GB" altLang="fr-FR" sz="1800" dirty="0" smtClean="0">
                <a:ea typeface="MS PGothic" pitchFamily="34" charset="-128"/>
              </a:rPr>
              <a:t>Questioning of the </a:t>
            </a:r>
            <a:r>
              <a:rPr lang="en-GB" altLang="fr-FR" sz="1800" b="1" dirty="0" smtClean="0">
                <a:ea typeface="MS PGothic" pitchFamily="34" charset="-128"/>
              </a:rPr>
              <a:t>durability of conventional agriculture </a:t>
            </a:r>
            <a:r>
              <a:rPr lang="en-GB" altLang="fr-FR" sz="1800" dirty="0" smtClean="0">
                <a:ea typeface="MS PGothic" pitchFamily="34" charset="-128"/>
                <a:sym typeface="Wingdings" pitchFamily="2" charset="2"/>
              </a:rPr>
              <a:t> </a:t>
            </a:r>
            <a:r>
              <a:rPr lang="en-GB" altLang="fr-FR" sz="1800" dirty="0" smtClean="0">
                <a:ea typeface="MS PGothic" pitchFamily="34" charset="-128"/>
              </a:rPr>
              <a:t>food security, resilience, climatic &amp; other environmental impacts)</a:t>
            </a:r>
            <a:endParaRPr lang="en-GB" altLang="ja-JP" sz="1800" dirty="0" smtClean="0"/>
          </a:p>
          <a:p>
            <a:pPr marL="0" lvl="1" indent="0">
              <a:buFont typeface="Arial" charset="0"/>
              <a:buChar char="•"/>
            </a:pPr>
            <a:endParaRPr lang="fr-FR" altLang="fr-FR" sz="1800" dirty="0" smtClean="0">
              <a:ea typeface="MS PGothic" pitchFamily="34" charset="-128"/>
            </a:endParaRPr>
          </a:p>
          <a:p>
            <a:pPr marL="0" lvl="1" indent="0">
              <a:buFont typeface="Arial" charset="0"/>
              <a:buChar char="•"/>
            </a:pPr>
            <a:endParaRPr lang="fr-FR" altLang="fr-FR" sz="1800" dirty="0" smtClean="0">
              <a:ea typeface="MS PGothic" pitchFamily="34" charset="-128"/>
            </a:endParaRPr>
          </a:p>
          <a:p>
            <a:pPr marL="0" lvl="1" indent="0">
              <a:buFont typeface="Arial" charset="0"/>
              <a:buChar char="•"/>
            </a:pPr>
            <a:endParaRPr lang="fr-FR" altLang="fr-FR" sz="1800" dirty="0" smtClean="0">
              <a:ea typeface="MS PGothic" pitchFamily="34" charset="-128"/>
            </a:endParaRPr>
          </a:p>
          <a:p>
            <a:pPr marL="0" lvl="1" indent="0">
              <a:buFont typeface="Arial" charset="0"/>
              <a:buChar char="•"/>
            </a:pPr>
            <a:endParaRPr lang="fr-FR" altLang="fr-FR" sz="1800" dirty="0" smtClean="0">
              <a:ea typeface="MS PGothic" pitchFamily="34" charset="-128"/>
            </a:endParaRPr>
          </a:p>
          <a:p>
            <a:pPr marL="0" lvl="1" indent="0">
              <a:buFont typeface="Arial" charset="0"/>
              <a:buChar char="•"/>
            </a:pPr>
            <a:endParaRPr lang="fr-FR" altLang="fr-FR" sz="1800" dirty="0" smtClean="0">
              <a:ea typeface="MS PGothic" pitchFamily="34" charset="-128"/>
            </a:endParaRPr>
          </a:p>
          <a:p>
            <a:pPr marL="0" lvl="1" indent="0">
              <a:buFont typeface="Arial" charset="0"/>
              <a:buChar char="•"/>
            </a:pPr>
            <a:endParaRPr lang="fr-FR" altLang="fr-FR" sz="1800" dirty="0" smtClean="0">
              <a:ea typeface="MS PGothic" pitchFamily="34" charset="-128"/>
            </a:endParaRPr>
          </a:p>
          <a:p>
            <a:pPr marL="0" lvl="1" indent="0">
              <a:buFont typeface="Arial" charset="0"/>
              <a:buChar char="•"/>
            </a:pPr>
            <a:endParaRPr lang="fr-FR" altLang="fr-FR" sz="1800" dirty="0" smtClean="0">
              <a:ea typeface="MS PGothic" pitchFamily="34" charset="-128"/>
            </a:endParaRPr>
          </a:p>
          <a:p>
            <a:pPr marL="0" lvl="1" indent="0">
              <a:buNone/>
            </a:pPr>
            <a:endParaRPr lang="fr-FR" altLang="fr-FR" sz="1800" dirty="0" smtClean="0">
              <a:ea typeface="MS PGothic" pitchFamily="34" charset="-128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 bwMode="auto">
          <a:xfrm>
            <a:off x="0" y="-9525"/>
            <a:ext cx="9144000" cy="528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34" tIns="45717" rIns="91434" bIns="45717" anchor="ctr">
            <a:no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3200" dirty="0" err="1" smtClean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Context/Societal challenges</a:t>
            </a:r>
          </a:p>
        </p:txBody>
      </p:sp>
      <p:grpSp>
        <p:nvGrpSpPr>
          <p:cNvPr id="5" name="Groupe 8"/>
          <p:cNvGrpSpPr>
            <a:grpSpLocks/>
          </p:cNvGrpSpPr>
          <p:nvPr/>
        </p:nvGrpSpPr>
        <p:grpSpPr bwMode="auto">
          <a:xfrm>
            <a:off x="819150" y="1041799"/>
            <a:ext cx="3213100" cy="2268140"/>
            <a:chOff x="1143976" y="2636912"/>
            <a:chExt cx="3212000" cy="3024336"/>
          </a:xfrm>
        </p:grpSpPr>
        <p:pic>
          <p:nvPicPr>
            <p:cNvPr id="5141" name="Picture 2"/>
            <p:cNvPicPr>
              <a:picLocks noChangeAspect="1" noChangeArrowheads="1"/>
            </p:cNvPicPr>
            <p:nvPr/>
          </p:nvPicPr>
          <p:blipFill>
            <a:blip r:embed="rId2"/>
            <a:srcRect r="28391"/>
            <a:stretch>
              <a:fillRect/>
            </a:stretch>
          </p:blipFill>
          <p:spPr bwMode="auto">
            <a:xfrm>
              <a:off x="1143976" y="2717817"/>
              <a:ext cx="3067983" cy="2943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3995737" y="2636912"/>
              <a:ext cx="360239" cy="15844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6" name="Groupe 9"/>
          <p:cNvGrpSpPr>
            <a:grpSpLocks/>
          </p:cNvGrpSpPr>
          <p:nvPr/>
        </p:nvGrpSpPr>
        <p:grpSpPr bwMode="auto">
          <a:xfrm>
            <a:off x="4319608" y="987029"/>
            <a:ext cx="3011487" cy="2322909"/>
            <a:chOff x="4585354" y="2564904"/>
            <a:chExt cx="3010982" cy="3096344"/>
          </a:xfrm>
        </p:grpSpPr>
        <p:pic>
          <p:nvPicPr>
            <p:cNvPr id="5139" name="Picture 2"/>
            <p:cNvPicPr>
              <a:picLocks noChangeAspect="1" noChangeArrowheads="1"/>
            </p:cNvPicPr>
            <p:nvPr/>
          </p:nvPicPr>
          <p:blipFill>
            <a:blip r:embed="rId3"/>
            <a:srcRect r="31848"/>
            <a:stretch>
              <a:fillRect/>
            </a:stretch>
          </p:blipFill>
          <p:spPr bwMode="auto">
            <a:xfrm>
              <a:off x="4585354" y="2708920"/>
              <a:ext cx="2794958" cy="2952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7236034" y="2564904"/>
              <a:ext cx="360302" cy="15838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dirty="0"/>
            </a:p>
          </p:txBody>
        </p:sp>
      </p:grpSp>
      <p:sp>
        <p:nvSpPr>
          <p:cNvPr id="37" name="Flèche droite 36"/>
          <p:cNvSpPr/>
          <p:nvPr/>
        </p:nvSpPr>
        <p:spPr>
          <a:xfrm>
            <a:off x="3816350" y="2014540"/>
            <a:ext cx="503238" cy="27027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34" tIns="45717" rIns="91434" bIns="45717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127" name="ZoneTexte 39"/>
          <p:cNvSpPr txBox="1">
            <a:spLocks noChangeArrowheads="1"/>
          </p:cNvSpPr>
          <p:nvPr/>
        </p:nvSpPr>
        <p:spPr bwMode="auto">
          <a:xfrm>
            <a:off x="15" y="2770594"/>
            <a:ext cx="1693863" cy="400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r>
              <a:rPr lang="fr-FR" altLang="fr-FR" sz="1000" i="1" dirty="0"/>
              <a:t>Illustrations: Arbre et Paysage 32</a:t>
            </a:r>
          </a:p>
        </p:txBody>
      </p:sp>
      <p:sp>
        <p:nvSpPr>
          <p:cNvPr id="5128" name="ZoneTexte 53"/>
          <p:cNvSpPr txBox="1">
            <a:spLocks noChangeArrowheads="1"/>
          </p:cNvSpPr>
          <p:nvPr/>
        </p:nvSpPr>
        <p:spPr bwMode="auto">
          <a:xfrm>
            <a:off x="6264295" y="1258493"/>
            <a:ext cx="2987675" cy="338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r>
              <a:rPr lang="fr-FR" altLang="fr-FR" sz="1600" b="1" i="1" u="sng" dirty="0"/>
              <a:t>Agro-</a:t>
            </a:r>
            <a:r>
              <a:rPr lang="fr-FR" altLang="fr-FR" sz="1600" b="1" i="1" u="sng" dirty="0" err="1"/>
              <a:t>ecological</a:t>
            </a:r>
            <a:r>
              <a:rPr lang="fr-FR" altLang="fr-FR" sz="1600" b="1" i="1" u="sng" dirty="0"/>
              <a:t> practices</a:t>
            </a:r>
          </a:p>
        </p:txBody>
      </p:sp>
      <p:sp>
        <p:nvSpPr>
          <p:cNvPr id="82954" name="Espace réservé du contenu 2"/>
          <p:cNvSpPr txBox="1">
            <a:spLocks/>
          </p:cNvSpPr>
          <p:nvPr/>
        </p:nvSpPr>
        <p:spPr bwMode="auto">
          <a:xfrm>
            <a:off x="9525" y="3432810"/>
            <a:ext cx="9144000" cy="794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/>
          <a:lstStyle/>
          <a:p>
            <a:pPr marL="0" lvl="1" algn="ctr">
              <a:spcBef>
                <a:spcPct val="20000"/>
              </a:spcBef>
            </a:pPr>
            <a:r>
              <a:rPr lang="en-GB" altLang="ja-JP" sz="1600" b="1" dirty="0">
                <a:solidFill>
                  <a:srgbClr val="000000"/>
                </a:solidFill>
                <a:latin typeface="Calibri" pitchFamily="34" charset="0"/>
              </a:rPr>
              <a:t>Lack of large scale </a:t>
            </a:r>
            <a:r>
              <a:rPr lang="en-GB" altLang="ja-JP" sz="1600" b="1" dirty="0" smtClean="0">
                <a:solidFill>
                  <a:srgbClr val="000000"/>
                </a:solidFill>
                <a:latin typeface="Calibri" pitchFamily="34" charset="0"/>
              </a:rPr>
              <a:t>tools to quantify cropland C budgets and its components (e.g. biomass, CO</a:t>
            </a:r>
            <a:r>
              <a:rPr lang="en-GB" altLang="ja-JP" sz="1600" b="1" baseline="-25000" dirty="0" smtClean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GB" altLang="ja-JP" sz="1600" b="1" dirty="0" smtClean="0">
                <a:solidFill>
                  <a:srgbClr val="000000"/>
                </a:solidFill>
                <a:latin typeface="Calibri" pitchFamily="34" charset="0"/>
              </a:rPr>
              <a:t> fluxes) at plot </a:t>
            </a:r>
            <a:r>
              <a:rPr lang="en-GB" altLang="ja-JP" sz="1600" b="1" dirty="0">
                <a:solidFill>
                  <a:srgbClr val="000000"/>
                </a:solidFill>
                <a:latin typeface="Calibri" pitchFamily="34" charset="0"/>
              </a:rPr>
              <a:t>level </a:t>
            </a:r>
            <a:r>
              <a:rPr lang="en-GB" altLang="ja-JP" sz="1600" b="1" dirty="0" smtClean="0">
                <a:solidFill>
                  <a:srgbClr val="000000"/>
                </a:solidFill>
                <a:latin typeface="Calibri" pitchFamily="34" charset="0"/>
              </a:rPr>
              <a:t>and to analyse the effect of management practices on C budgets</a:t>
            </a:r>
            <a:endParaRPr lang="en-GB" altLang="ja-JP" sz="1600" dirty="0">
              <a:solidFill>
                <a:srgbClr val="000000"/>
              </a:solidFill>
              <a:latin typeface="Calibri" pitchFamily="34" charset="0"/>
            </a:endParaRPr>
          </a:p>
          <a:p>
            <a:pPr marL="0" lvl="1" algn="ctr">
              <a:spcBef>
                <a:spcPct val="20000"/>
              </a:spcBef>
            </a:pPr>
            <a:endParaRPr lang="en-GB" altLang="ja-JP" sz="1600" dirty="0">
              <a:solidFill>
                <a:srgbClr val="000000"/>
              </a:solidFill>
              <a:latin typeface="Calibri" pitchFamily="34" charset="0"/>
              <a:sym typeface="Wingdings" pitchFamily="2" charset="2"/>
            </a:endParaRPr>
          </a:p>
          <a:p>
            <a:pPr marL="0" lvl="1">
              <a:spcBef>
                <a:spcPct val="20000"/>
              </a:spcBef>
            </a:pPr>
            <a:r>
              <a:rPr lang="en-US" altLang="fr-FR" sz="1600" dirty="0">
                <a:latin typeface="Calibri" pitchFamily="34" charset="0"/>
              </a:rPr>
              <a:t> 	</a:t>
            </a:r>
            <a:endParaRPr lang="en-GB" altLang="fr-FR" sz="1600" dirty="0">
              <a:latin typeface="Calibri" pitchFamily="34" charset="0"/>
              <a:ea typeface="MS PGothic" pitchFamily="34" charset="-128"/>
            </a:endParaRPr>
          </a:p>
          <a:p>
            <a:pPr marL="0" lvl="1">
              <a:spcBef>
                <a:spcPct val="20000"/>
              </a:spcBef>
              <a:buFont typeface="Arial" charset="0"/>
              <a:buChar char="•"/>
            </a:pPr>
            <a:endParaRPr lang="en-GB" altLang="fr-FR" sz="1600" dirty="0">
              <a:latin typeface="Calibri" pitchFamily="34" charset="0"/>
              <a:ea typeface="MS PGothic" pitchFamily="34" charset="-128"/>
            </a:endParaRPr>
          </a:p>
          <a:p>
            <a:pPr marL="0" lvl="1">
              <a:spcBef>
                <a:spcPct val="20000"/>
              </a:spcBef>
              <a:buFont typeface="Arial" charset="0"/>
              <a:buChar char="•"/>
            </a:pPr>
            <a:endParaRPr lang="en-GB" altLang="fr-FR" sz="1600" dirty="0">
              <a:latin typeface="Calibri" pitchFamily="34" charset="0"/>
              <a:ea typeface="MS PGothic" pitchFamily="34" charset="-128"/>
            </a:endParaRPr>
          </a:p>
          <a:p>
            <a:pPr marL="0" lvl="1">
              <a:spcBef>
                <a:spcPct val="20000"/>
              </a:spcBef>
              <a:buFont typeface="Arial" charset="0"/>
              <a:buChar char="•"/>
            </a:pPr>
            <a:endParaRPr lang="en-GB" altLang="fr-FR" sz="1600" dirty="0">
              <a:latin typeface="Calibri" pitchFamily="34" charset="0"/>
              <a:ea typeface="MS PGothic" pitchFamily="34" charset="-128"/>
            </a:endParaRPr>
          </a:p>
          <a:p>
            <a:pPr marL="0" lvl="1">
              <a:spcBef>
                <a:spcPct val="20000"/>
              </a:spcBef>
              <a:buFont typeface="Arial" charset="0"/>
              <a:buChar char="•"/>
            </a:pPr>
            <a:endParaRPr lang="en-GB" altLang="fr-FR" sz="1600" dirty="0">
              <a:latin typeface="Calibri" pitchFamily="34" charset="0"/>
              <a:ea typeface="MS PGothic" pitchFamily="34" charset="-128"/>
            </a:endParaRPr>
          </a:p>
          <a:p>
            <a:pPr marL="0" lvl="1">
              <a:spcBef>
                <a:spcPct val="20000"/>
              </a:spcBef>
              <a:buFont typeface="Arial" charset="0"/>
              <a:buChar char="•"/>
            </a:pPr>
            <a:endParaRPr lang="en-GB" altLang="fr-FR" sz="1600" dirty="0">
              <a:latin typeface="Calibri" pitchFamily="34" charset="0"/>
              <a:ea typeface="MS PGothic" pitchFamily="34" charset="-128"/>
            </a:endParaRPr>
          </a:p>
          <a:p>
            <a:pPr marL="0" lvl="1">
              <a:spcBef>
                <a:spcPct val="20000"/>
              </a:spcBef>
            </a:pPr>
            <a:endParaRPr lang="en-GB" altLang="fr-FR" sz="1600" dirty="0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6642109" y="2717020"/>
            <a:ext cx="2057411" cy="646325"/>
          </a:xfrm>
          <a:prstGeom prst="rect">
            <a:avLst/>
          </a:prstGeom>
          <a:noFill/>
        </p:spPr>
        <p:txBody>
          <a:bodyPr wrap="none" lIns="91434" tIns="45717" rIns="91434" bIns="45717">
            <a:spAutoFit/>
          </a:bodyPr>
          <a:lstStyle/>
          <a:p>
            <a:pPr algn="ctr">
              <a:defRPr/>
            </a:pP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C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</a:rPr>
              <a:t>storage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fr-FR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</a:t>
            </a:r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 4p1000 initiative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0" name="Flèche vers le bas 39"/>
          <p:cNvSpPr/>
          <p:nvPr/>
        </p:nvSpPr>
        <p:spPr>
          <a:xfrm>
            <a:off x="7559691" y="2391966"/>
            <a:ext cx="288925" cy="323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132" name="ZoneTexte 53"/>
          <p:cNvSpPr txBox="1">
            <a:spLocks noChangeArrowheads="1"/>
          </p:cNvSpPr>
          <p:nvPr/>
        </p:nvSpPr>
        <p:spPr bwMode="auto">
          <a:xfrm>
            <a:off x="6084912" y="1544242"/>
            <a:ext cx="2446337" cy="338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r>
              <a:rPr lang="fr-FR" altLang="fr-FR" sz="1600" i="1" dirty="0"/>
              <a:t>No till</a:t>
            </a:r>
          </a:p>
        </p:txBody>
      </p:sp>
      <p:sp>
        <p:nvSpPr>
          <p:cNvPr id="5133" name="ZoneTexte 53"/>
          <p:cNvSpPr txBox="1">
            <a:spLocks noChangeArrowheads="1"/>
          </p:cNvSpPr>
          <p:nvPr/>
        </p:nvSpPr>
        <p:spPr bwMode="auto">
          <a:xfrm>
            <a:off x="6373827" y="1814514"/>
            <a:ext cx="2446337" cy="338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r>
              <a:rPr lang="fr-FR" altLang="fr-FR" sz="1600" i="1" dirty="0" err="1"/>
              <a:t>Cover</a:t>
            </a:r>
            <a:r>
              <a:rPr lang="fr-FR" altLang="fr-FR" sz="1600" i="1" dirty="0"/>
              <a:t> </a:t>
            </a:r>
            <a:r>
              <a:rPr lang="fr-FR" altLang="fr-FR" sz="1600" i="1" dirty="0" err="1"/>
              <a:t>crops</a:t>
            </a:r>
            <a:endParaRPr lang="fr-FR" altLang="fr-FR" sz="1600" i="1" dirty="0"/>
          </a:p>
        </p:txBody>
      </p:sp>
      <p:sp>
        <p:nvSpPr>
          <p:cNvPr id="5134" name="ZoneTexte 53"/>
          <p:cNvSpPr txBox="1">
            <a:spLocks noChangeArrowheads="1"/>
          </p:cNvSpPr>
          <p:nvPr/>
        </p:nvSpPr>
        <p:spPr bwMode="auto">
          <a:xfrm>
            <a:off x="6877050" y="2084787"/>
            <a:ext cx="2266950" cy="338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r>
              <a:rPr lang="fr-FR" altLang="fr-FR" sz="1600" i="1" dirty="0" err="1"/>
              <a:t>Agroforestery</a:t>
            </a:r>
            <a:endParaRPr lang="fr-FR" altLang="fr-FR" sz="1600" i="1" dirty="0"/>
          </a:p>
        </p:txBody>
      </p:sp>
      <p:sp>
        <p:nvSpPr>
          <p:cNvPr id="78863" name="Espace réservé du numéro de diapositive 45"/>
          <p:cNvSpPr>
            <a:spLocks noGrp="1"/>
          </p:cNvSpPr>
          <p:nvPr>
            <p:ph type="sldNum" sz="quarter" idx="12"/>
          </p:nvPr>
        </p:nvSpPr>
        <p:spPr bwMode="auto">
          <a:xfrm>
            <a:off x="7019925" y="4889898"/>
            <a:ext cx="2133600" cy="273844"/>
          </a:xfrm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95" indent="-285729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915" indent="-228582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80" indent="-228582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246" indent="-228582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411" indent="-22858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578" indent="-22858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744" indent="-22858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909" indent="-22858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70EF22F9-4D3B-4CE9-B4AC-29F7519D7CAA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2</a:t>
            </a:fld>
            <a:endParaRPr lang="fr-FR" altLang="fr-FR" sz="1200" dirty="0" smtClean="0">
              <a:solidFill>
                <a:srgbClr val="898989"/>
              </a:solidFill>
            </a:endParaRPr>
          </a:p>
        </p:txBody>
      </p:sp>
      <p:sp>
        <p:nvSpPr>
          <p:cNvPr id="5136" name="ZoneTexte 5"/>
          <p:cNvSpPr txBox="1">
            <a:spLocks noChangeArrowheads="1"/>
          </p:cNvSpPr>
          <p:nvPr/>
        </p:nvSpPr>
        <p:spPr bwMode="auto">
          <a:xfrm>
            <a:off x="1835152" y="4894438"/>
            <a:ext cx="5473700" cy="24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/>
            <a:r>
              <a:rPr lang="en-US" altLang="fr-FR" sz="1000" dirty="0" smtClean="0"/>
              <a:t>ECO innovations from biomass congress 17</a:t>
            </a:r>
            <a:r>
              <a:rPr lang="en-US" altLang="fr-FR" sz="1000" baseline="30000" dirty="0" smtClean="0"/>
              <a:t>th</a:t>
            </a:r>
            <a:r>
              <a:rPr lang="en-US" altLang="fr-FR" sz="1000" dirty="0" smtClean="0"/>
              <a:t> and 18</a:t>
            </a:r>
            <a:r>
              <a:rPr lang="en-US" altLang="fr-FR" sz="1000" baseline="30000" dirty="0" smtClean="0"/>
              <a:t>th</a:t>
            </a:r>
            <a:r>
              <a:rPr lang="en-US" altLang="fr-FR" sz="1000" dirty="0" smtClean="0"/>
              <a:t> March 2022</a:t>
            </a:r>
            <a:endParaRPr lang="fr-FR" altLang="fr-FR" sz="1000" dirty="0"/>
          </a:p>
        </p:txBody>
      </p:sp>
      <p:sp>
        <p:nvSpPr>
          <p:cNvPr id="2" name="ZoneTexte 1"/>
          <p:cNvSpPr txBox="1">
            <a:spLocks noChangeArrowheads="1"/>
          </p:cNvSpPr>
          <p:nvPr/>
        </p:nvSpPr>
        <p:spPr bwMode="auto">
          <a:xfrm>
            <a:off x="819173" y="4092932"/>
            <a:ext cx="8324851" cy="83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4" tIns="45717" rIns="91434" bIns="45717">
            <a:spAutoFit/>
          </a:bodyPr>
          <a:lstStyle/>
          <a:p>
            <a:r>
              <a:rPr lang="en-US" altLang="fr-FR" sz="16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Development of a range of tools and approaches adapted to different context (CAP, C market) combining crop </a:t>
            </a:r>
            <a:r>
              <a:rPr lang="en-US" altLang="fr-FR" sz="1600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modelling</a:t>
            </a:r>
            <a:r>
              <a:rPr lang="en-US" altLang="fr-FR" sz="16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and high resolution remote sensing </a:t>
            </a:r>
            <a:r>
              <a:rPr lang="en-US" altLang="fr-FR" sz="16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 e.g. H2020 NIVA &amp; Soil Carbon Farming projects</a:t>
            </a:r>
            <a:endParaRPr lang="fr-FR" altLang="fr-FR" sz="1600" dirty="0">
              <a:solidFill>
                <a:srgbClr val="0070C0"/>
              </a:solidFill>
            </a:endParaRPr>
          </a:p>
        </p:txBody>
      </p:sp>
      <p:sp>
        <p:nvSpPr>
          <p:cNvPr id="23" name="Flèche à angle droit 22"/>
          <p:cNvSpPr/>
          <p:nvPr/>
        </p:nvSpPr>
        <p:spPr>
          <a:xfrm rot="5400000">
            <a:off x="262350" y="4043363"/>
            <a:ext cx="400050" cy="457200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4" grpId="0"/>
      <p:bldP spid="39" grpId="0"/>
      <p:bldP spid="40" grpId="0" animBg="1"/>
      <p:bldP spid="2" grpId="0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9768DE2-6B64-374A-BD87-F163108C19E6}"/>
              </a:ext>
            </a:extLst>
          </p:cNvPr>
          <p:cNvSpPr txBox="1"/>
          <p:nvPr/>
        </p:nvSpPr>
        <p:spPr>
          <a:xfrm>
            <a:off x="-620092" y="938049"/>
            <a:ext cx="184718" cy="369326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itle 11">
            <a:extLst>
              <a:ext uri="{FF2B5EF4-FFF2-40B4-BE49-F238E27FC236}">
                <a16:creationId xmlns="" xmlns:a16="http://schemas.microsoft.com/office/drawing/2014/main" id="{23BEF1D1-EC4A-994E-8EF8-53DED3BA58F5}"/>
              </a:ext>
            </a:extLst>
          </p:cNvPr>
          <p:cNvSpPr txBox="1">
            <a:spLocks/>
          </p:cNvSpPr>
          <p:nvPr/>
        </p:nvSpPr>
        <p:spPr>
          <a:xfrm>
            <a:off x="3402886" y="-1601"/>
            <a:ext cx="3502747" cy="428625"/>
          </a:xfrm>
          <a:prstGeom prst="rect">
            <a:avLst/>
          </a:prstGeom>
        </p:spPr>
        <p:txBody>
          <a:bodyPr vert="horz" lIns="91434" tIns="45717" rIns="91434" bIns="45717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rgbClr val="299B3B"/>
                </a:solidFill>
              </a:rPr>
              <a:t>Conclusions</a:t>
            </a:r>
            <a:endParaRPr lang="en-US" sz="3200" dirty="0">
              <a:solidFill>
                <a:srgbClr val="299B3B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02328" y="359487"/>
            <a:ext cx="8645836" cy="1015620"/>
          </a:xfrm>
          <a:prstGeom prst="rect">
            <a:avLst/>
          </a:prstGeom>
          <a:noFill/>
          <a:ln>
            <a:noFill/>
          </a:ln>
        </p:spPr>
        <p:txBody>
          <a:bodyPr wrap="square" lIns="91419" tIns="91419" rIns="91419" bIns="91419" rtlCol="0" anchor="t" anchorCtr="0">
            <a:spAutoFit/>
          </a:bodyPr>
          <a:lstStyle/>
          <a:p>
            <a:pPr marL="139691" algn="just">
              <a:buFont typeface="Wingdings" pitchFamily="2" charset="2"/>
              <a:buChar char="Ø"/>
            </a:pPr>
            <a:r>
              <a:rPr lang="en-US" dirty="0" smtClean="0">
                <a:solidFill>
                  <a:srgbClr val="2F2F26"/>
                </a:solidFill>
              </a:rPr>
              <a:t> B</a:t>
            </a:r>
            <a:r>
              <a:rPr lang="en-GB" dirty="0" err="1" smtClean="0">
                <a:solidFill>
                  <a:srgbClr val="2F2F26"/>
                </a:solidFill>
              </a:rPr>
              <a:t>ased</a:t>
            </a:r>
            <a:r>
              <a:rPr lang="en-GB" dirty="0" smtClean="0">
                <a:solidFill>
                  <a:srgbClr val="2F2F26"/>
                </a:solidFill>
              </a:rPr>
              <a:t> on (mainly) open data &amp; tools,</a:t>
            </a:r>
            <a:r>
              <a:rPr lang="en-US" dirty="0" smtClean="0">
                <a:solidFill>
                  <a:srgbClr val="2F2F26"/>
                </a:solidFill>
              </a:rPr>
              <a:t> C indicators were produced with 3 levels of complexity at pixel/plot scale over large territories but with a similar conceptual approach (C balance),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02367" y="1279197"/>
            <a:ext cx="8651171" cy="1015620"/>
          </a:xfrm>
          <a:prstGeom prst="rect">
            <a:avLst/>
          </a:prstGeom>
          <a:noFill/>
          <a:ln>
            <a:noFill/>
          </a:ln>
        </p:spPr>
        <p:txBody>
          <a:bodyPr wrap="square" lIns="91419" tIns="91419" rIns="91419" bIns="91419" rtlCol="0" anchor="t" anchorCtr="0">
            <a:spAutoFit/>
          </a:bodyPr>
          <a:lstStyle/>
          <a:p>
            <a:pPr marL="139691" algn="just">
              <a:buFont typeface="Wingdings" pitchFamily="2" charset="2"/>
              <a:buChar char="Ø"/>
            </a:pPr>
            <a:r>
              <a:rPr lang="en-GB" dirty="0" smtClean="0">
                <a:solidFill>
                  <a:srgbClr val="0070C0"/>
                </a:solidFill>
              </a:rPr>
              <a:t> TIER 1: easy to implement at large scale/high resolution </a:t>
            </a:r>
            <a:r>
              <a:rPr lang="en-GB" dirty="0" smtClean="0">
                <a:solidFill>
                  <a:srgbClr val="0070C0"/>
                </a:solidFill>
                <a:sym typeface="Wingdings" pitchFamily="2" charset="2"/>
              </a:rPr>
              <a:t>but lack of accuracy as do not account for some farmer’s practices that may impact the results (e.g. organic amendments),</a:t>
            </a:r>
            <a:endParaRPr lang="en-GB" dirty="0" smtClean="0">
              <a:solidFill>
                <a:srgbClr val="0070C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02367" y="2961617"/>
            <a:ext cx="8651171" cy="1015620"/>
          </a:xfrm>
          <a:prstGeom prst="rect">
            <a:avLst/>
          </a:prstGeom>
          <a:noFill/>
          <a:ln>
            <a:noFill/>
          </a:ln>
        </p:spPr>
        <p:txBody>
          <a:bodyPr wrap="square" lIns="91419" tIns="91419" rIns="91419" bIns="91419" rtlCol="0" anchor="t" anchorCtr="0">
            <a:spAutoFit/>
          </a:bodyPr>
          <a:lstStyle/>
          <a:p>
            <a:pPr marL="139691" algn="just">
              <a:buFont typeface="Wingdings" pitchFamily="2" charset="2"/>
              <a:buChar char="Ø"/>
            </a:pPr>
            <a:r>
              <a:rPr lang="en-GB" dirty="0" smtClean="0">
                <a:solidFill>
                  <a:srgbClr val="92D050"/>
                </a:solidFill>
              </a:rPr>
              <a:t> TIER 3 (model) offer higher levels of accuracy, may provide additional indicators (yield, biomass), but needs farmer’s data </a:t>
            </a:r>
            <a:r>
              <a:rPr lang="en-GB" dirty="0" smtClean="0">
                <a:solidFill>
                  <a:srgbClr val="92D050"/>
                </a:solidFill>
                <a:sym typeface="Wingdings" pitchFamily="2" charset="2"/>
              </a:rPr>
              <a:t>and are less operational (need to </a:t>
            </a:r>
            <a:r>
              <a:rPr lang="en-GB" dirty="0" err="1" smtClean="0">
                <a:solidFill>
                  <a:srgbClr val="92D050"/>
                </a:solidFill>
                <a:sym typeface="Wingdings" pitchFamily="2" charset="2"/>
              </a:rPr>
              <a:t>parametrise</a:t>
            </a:r>
            <a:r>
              <a:rPr lang="en-GB" dirty="0" smtClean="0">
                <a:solidFill>
                  <a:srgbClr val="92D050"/>
                </a:solidFill>
                <a:sym typeface="Wingdings" pitchFamily="2" charset="2"/>
              </a:rPr>
              <a:t> new crops species and to validate the </a:t>
            </a:r>
            <a:r>
              <a:rPr lang="en-GB" dirty="0" err="1" smtClean="0">
                <a:solidFill>
                  <a:srgbClr val="92D050"/>
                </a:solidFill>
                <a:sym typeface="Wingdings" pitchFamily="2" charset="2"/>
              </a:rPr>
              <a:t>transposability</a:t>
            </a:r>
            <a:r>
              <a:rPr lang="en-GB" dirty="0" smtClean="0">
                <a:solidFill>
                  <a:srgbClr val="92D050"/>
                </a:solidFill>
                <a:sym typeface="Wingdings" pitchFamily="2" charset="2"/>
              </a:rPr>
              <a:t>  Crop 2021 initiative…),</a:t>
            </a:r>
            <a:endParaRPr lang="en-GB" dirty="0" smtClean="0">
              <a:solidFill>
                <a:srgbClr val="92D050"/>
              </a:solidFill>
            </a:endParaRPr>
          </a:p>
        </p:txBody>
      </p:sp>
      <p:sp>
        <p:nvSpPr>
          <p:cNvPr id="1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4767288"/>
            <a:ext cx="2133600" cy="273844"/>
          </a:xfrm>
        </p:spPr>
        <p:txBody>
          <a:bodyPr/>
          <a:lstStyle/>
          <a:p>
            <a:fld id="{40ED8AE2-1441-B047-9293-18A02C616D4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7" name="ZoneTexte 16"/>
          <p:cNvSpPr txBox="1"/>
          <p:nvPr/>
        </p:nvSpPr>
        <p:spPr>
          <a:xfrm>
            <a:off x="302367" y="2223678"/>
            <a:ext cx="8651171" cy="738621"/>
          </a:xfrm>
          <a:prstGeom prst="rect">
            <a:avLst/>
          </a:prstGeom>
          <a:noFill/>
          <a:ln>
            <a:noFill/>
          </a:ln>
        </p:spPr>
        <p:txBody>
          <a:bodyPr wrap="square" lIns="91419" tIns="91419" rIns="91419" bIns="91419" rtlCol="0" anchor="t" anchorCtr="0">
            <a:spAutoFit/>
          </a:bodyPr>
          <a:lstStyle/>
          <a:p>
            <a:pPr marL="139691" algn="just">
              <a:buFont typeface="Wingdings" pitchFamily="2" charset="2"/>
              <a:buChar char="Ø"/>
            </a:pPr>
            <a:r>
              <a:rPr lang="en-GB" dirty="0" smtClean="0">
                <a:solidFill>
                  <a:srgbClr val="FFC000"/>
                </a:solidFill>
                <a:sym typeface="Wingdings" pitchFamily="2" charset="2"/>
              </a:rPr>
              <a:t> TIER 2: more accurate, technically easy to implement (e.g. API’s connecting to the FMIS) but for us the main limitation is the access to reliable farmers  data,</a:t>
            </a:r>
            <a:endParaRPr lang="en-GB" dirty="0" smtClean="0">
              <a:solidFill>
                <a:srgbClr val="FFC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33374" y="3960459"/>
            <a:ext cx="8840477" cy="1015620"/>
          </a:xfrm>
          <a:prstGeom prst="rect">
            <a:avLst/>
          </a:prstGeom>
          <a:noFill/>
          <a:ln>
            <a:noFill/>
          </a:ln>
        </p:spPr>
        <p:txBody>
          <a:bodyPr wrap="square" lIns="91419" tIns="91419" rIns="91419" bIns="91419" rtlCol="0" anchor="t" anchorCtr="0">
            <a:spAutoFit/>
          </a:bodyPr>
          <a:lstStyle/>
          <a:p>
            <a:pPr marL="139691" algn="just"/>
            <a:r>
              <a:rPr lang="en-GB" dirty="0" smtClean="0">
                <a:solidFill>
                  <a:srgbClr val="2F2F26"/>
                </a:solidFill>
              </a:rPr>
              <a:t>Access to large scale reliable data on farmer’s practices is a challenge for accurate CAP </a:t>
            </a:r>
            <a:r>
              <a:rPr lang="en-GB" dirty="0" err="1" smtClean="0">
                <a:solidFill>
                  <a:srgbClr val="2F2F26"/>
                </a:solidFill>
              </a:rPr>
              <a:t>Agri</a:t>
            </a:r>
            <a:r>
              <a:rPr lang="en-GB" dirty="0" smtClean="0">
                <a:solidFill>
                  <a:srgbClr val="2F2F26"/>
                </a:solidFill>
              </a:rPr>
              <a:t>-environmental monitoring and C market in agriculture </a:t>
            </a:r>
            <a:r>
              <a:rPr lang="en-GB" dirty="0" smtClean="0">
                <a:solidFill>
                  <a:srgbClr val="2F2F26"/>
                </a:solidFill>
                <a:sym typeface="Wingdings" pitchFamily="2" charset="2"/>
              </a:rPr>
              <a:t> </a:t>
            </a:r>
            <a:r>
              <a:rPr lang="en-GB" dirty="0" smtClean="0">
                <a:solidFill>
                  <a:srgbClr val="0070C0"/>
                </a:solidFill>
                <a:sym typeface="Wingdings" pitchFamily="2" charset="2"/>
              </a:rPr>
              <a:t>initiatives such as </a:t>
            </a:r>
            <a:r>
              <a:rPr lang="en-GB" dirty="0" err="1" smtClean="0">
                <a:solidFill>
                  <a:srgbClr val="0070C0"/>
                </a:solidFill>
                <a:sym typeface="Wingdings" pitchFamily="2" charset="2"/>
              </a:rPr>
              <a:t>AgDataHub</a:t>
            </a:r>
            <a:r>
              <a:rPr lang="en-GB" dirty="0" smtClean="0">
                <a:solidFill>
                  <a:srgbClr val="0070C0"/>
                </a:solidFill>
                <a:sym typeface="Wingdings" pitchFamily="2" charset="2"/>
              </a:rPr>
              <a:t>, Just Connect, Join Data may solve this issue.</a:t>
            </a:r>
            <a:endParaRPr lang="en-GB" dirty="0" smtClean="0">
              <a:solidFill>
                <a:srgbClr val="0070C0"/>
              </a:solidFill>
            </a:endParaRPr>
          </a:p>
        </p:txBody>
      </p:sp>
      <p:sp>
        <p:nvSpPr>
          <p:cNvPr id="15" name="ZoneTexte 5"/>
          <p:cNvSpPr txBox="1">
            <a:spLocks noChangeArrowheads="1"/>
          </p:cNvSpPr>
          <p:nvPr/>
        </p:nvSpPr>
        <p:spPr bwMode="auto">
          <a:xfrm>
            <a:off x="1835152" y="4894438"/>
            <a:ext cx="5473700" cy="24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/>
            <a:r>
              <a:rPr lang="en-US" altLang="fr-FR" sz="1000" dirty="0" smtClean="0"/>
              <a:t>ECO innovations from biomass congress 17</a:t>
            </a:r>
            <a:r>
              <a:rPr lang="en-US" altLang="fr-FR" sz="1000" baseline="30000" dirty="0" smtClean="0"/>
              <a:t>th</a:t>
            </a:r>
            <a:r>
              <a:rPr lang="en-US" altLang="fr-FR" sz="1000" dirty="0" smtClean="0"/>
              <a:t> and 18</a:t>
            </a:r>
            <a:r>
              <a:rPr lang="en-US" altLang="fr-FR" sz="1000" baseline="30000" dirty="0" smtClean="0"/>
              <a:t>th</a:t>
            </a:r>
            <a:r>
              <a:rPr lang="en-US" altLang="fr-FR" sz="1000" dirty="0" smtClean="0"/>
              <a:t> March 2022</a:t>
            </a:r>
            <a:endParaRPr lang="fr-FR" altLang="fr-FR" sz="1000" dirty="0"/>
          </a:p>
        </p:txBody>
      </p:sp>
    </p:spTree>
    <p:extLst>
      <p:ext uri="{BB962C8B-B14F-4D97-AF65-F5344CB8AC3E}">
        <p14:creationId xmlns:p14="http://schemas.microsoft.com/office/powerpoint/2010/main" xmlns="" val="410285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7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re 1"/>
          <p:cNvSpPr>
            <a:spLocks noGrp="1"/>
          </p:cNvSpPr>
          <p:nvPr>
            <p:ph type="title"/>
          </p:nvPr>
        </p:nvSpPr>
        <p:spPr>
          <a:xfrm>
            <a:off x="457200" y="1437085"/>
            <a:ext cx="8229600" cy="8572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dirty="0" err="1" smtClean="0"/>
              <a:t>Thanks</a:t>
            </a:r>
            <a:r>
              <a:rPr lang="fr-FR" altLang="fr-FR" dirty="0" smtClean="0"/>
              <a:t> for </a:t>
            </a:r>
            <a:r>
              <a:rPr lang="fr-FR" altLang="fr-FR" dirty="0" err="1" smtClean="0"/>
              <a:t>your</a:t>
            </a:r>
            <a:r>
              <a:rPr lang="fr-FR" altLang="fr-FR" dirty="0" smtClean="0"/>
              <a:t> attention</a:t>
            </a:r>
            <a:br>
              <a:rPr lang="fr-FR" altLang="fr-FR" dirty="0" smtClean="0"/>
            </a:br>
            <a:r>
              <a:rPr lang="fr-FR" altLang="fr-FR" dirty="0" smtClean="0"/>
              <a:t> and </a:t>
            </a:r>
            <a:r>
              <a:rPr lang="fr-FR" altLang="fr-FR" dirty="0" err="1" smtClean="0"/>
              <a:t>thanks</a:t>
            </a:r>
            <a:r>
              <a:rPr lang="fr-FR" altLang="fr-FR" dirty="0" smtClean="0"/>
              <a:t> to </a:t>
            </a:r>
            <a:r>
              <a:rPr lang="fr-FR" altLang="fr-FR" dirty="0" err="1" smtClean="0"/>
              <a:t>our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financers</a:t>
            </a:r>
            <a:endParaRPr lang="fr-FR" altLang="fr-FR" dirty="0" smtClean="0"/>
          </a:p>
        </p:txBody>
      </p:sp>
      <p:pic>
        <p:nvPicPr>
          <p:cNvPr id="2457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0240"/>
            <a:ext cx="9201150" cy="119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 11"/>
          <p:cNvGrpSpPr>
            <a:grpSpLocks/>
          </p:cNvGrpSpPr>
          <p:nvPr/>
        </p:nvGrpSpPr>
        <p:grpSpPr bwMode="auto">
          <a:xfrm>
            <a:off x="-36513" y="-20241"/>
            <a:ext cx="8856663" cy="1188245"/>
            <a:chOff x="-36512" y="-27384"/>
            <a:chExt cx="8856984" cy="1584176"/>
          </a:xfrm>
        </p:grpSpPr>
        <p:pic>
          <p:nvPicPr>
            <p:cNvPr id="24591" name="Picture 6" descr="Afficher l'image d'origine"/>
            <p:cNvPicPr>
              <a:picLocks noChangeAspect="1" noChangeArrowheads="1"/>
            </p:cNvPicPr>
            <p:nvPr/>
          </p:nvPicPr>
          <p:blipFill>
            <a:blip r:embed="rId3"/>
            <a:srcRect t="41283" b="23787"/>
            <a:stretch>
              <a:fillRect/>
            </a:stretch>
          </p:blipFill>
          <p:spPr bwMode="auto">
            <a:xfrm>
              <a:off x="-36512" y="-27384"/>
              <a:ext cx="8064896" cy="1584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92" name="Image 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236296" y="-27384"/>
              <a:ext cx="1584176" cy="1584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93" name="Picture 10" descr="Afficher l'image d'origin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789138" y="116632"/>
              <a:ext cx="1447158" cy="1318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Lune 8"/>
            <p:cNvSpPr/>
            <p:nvPr/>
          </p:nvSpPr>
          <p:spPr>
            <a:xfrm flipH="1">
              <a:off x="8244189" y="-27384"/>
              <a:ext cx="576283" cy="1584176"/>
            </a:xfrm>
            <a:prstGeom prst="moon">
              <a:avLst/>
            </a:prstGeom>
            <a:solidFill>
              <a:schemeClr val="tx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10" name="Triangle isocèle 9"/>
          <p:cNvSpPr/>
          <p:nvPr/>
        </p:nvSpPr>
        <p:spPr>
          <a:xfrm rot="20137337" flipH="1">
            <a:off x="7602541" y="-45244"/>
            <a:ext cx="276225" cy="65485"/>
          </a:xfrm>
          <a:prstGeom prst="triangle">
            <a:avLst/>
          </a:prstGeom>
          <a:solidFill>
            <a:srgbClr val="99D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4582" name="ZoneTexte 11"/>
          <p:cNvSpPr txBox="1">
            <a:spLocks noChangeArrowheads="1"/>
          </p:cNvSpPr>
          <p:nvPr/>
        </p:nvSpPr>
        <p:spPr bwMode="auto">
          <a:xfrm>
            <a:off x="910114" y="4222680"/>
            <a:ext cx="73078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 dirty="0"/>
              <a:t>If </a:t>
            </a:r>
            <a:r>
              <a:rPr lang="fr-FR" altLang="fr-FR" dirty="0" err="1"/>
              <a:t>you</a:t>
            </a:r>
            <a:r>
              <a:rPr lang="fr-FR" altLang="fr-FR" dirty="0"/>
              <a:t> </a:t>
            </a:r>
            <a:r>
              <a:rPr lang="fr-FR" altLang="fr-FR" dirty="0" err="1"/>
              <a:t>want</a:t>
            </a:r>
            <a:r>
              <a:rPr lang="fr-FR" altLang="fr-FR" dirty="0"/>
              <a:t> to have more </a:t>
            </a:r>
            <a:r>
              <a:rPr lang="fr-FR" altLang="fr-FR" dirty="0" err="1"/>
              <a:t>details</a:t>
            </a:r>
            <a:r>
              <a:rPr lang="fr-FR" altLang="fr-FR" dirty="0"/>
              <a:t> </a:t>
            </a:r>
            <a:r>
              <a:rPr lang="fr-FR" altLang="fr-FR" dirty="0" err="1"/>
              <a:t>concerning</a:t>
            </a:r>
            <a:r>
              <a:rPr lang="fr-FR" altLang="fr-FR" dirty="0"/>
              <a:t> </a:t>
            </a:r>
            <a:r>
              <a:rPr lang="fr-FR" altLang="fr-FR" dirty="0" err="1"/>
              <a:t>our</a:t>
            </a:r>
            <a:r>
              <a:rPr lang="fr-FR" altLang="fr-FR" dirty="0"/>
              <a:t> </a:t>
            </a:r>
            <a:r>
              <a:rPr lang="fr-FR" altLang="fr-FR" dirty="0" err="1"/>
              <a:t>work</a:t>
            </a:r>
            <a:r>
              <a:rPr lang="fr-FR" altLang="fr-FR" dirty="0"/>
              <a:t> </a:t>
            </a:r>
            <a:r>
              <a:rPr lang="fr-FR" altLang="fr-FR" dirty="0" err="1"/>
              <a:t>please</a:t>
            </a:r>
            <a:r>
              <a:rPr lang="fr-FR" altLang="fr-FR" dirty="0"/>
              <a:t> contact me </a:t>
            </a:r>
            <a:r>
              <a:rPr lang="fr-FR" altLang="fr-FR" dirty="0" err="1"/>
              <a:t>at</a:t>
            </a:r>
            <a:r>
              <a:rPr lang="fr-FR" altLang="fr-FR" dirty="0"/>
              <a:t> :</a:t>
            </a:r>
          </a:p>
          <a:p>
            <a:pPr algn="ctr"/>
            <a:r>
              <a:rPr lang="fr-FR" altLang="fr-FR" dirty="0" smtClean="0">
                <a:solidFill>
                  <a:srgbClr val="0070C0"/>
                </a:solidFill>
              </a:rPr>
              <a:t>eric.ceschia@inrae.fr</a:t>
            </a:r>
            <a:endParaRPr lang="fr-FR" altLang="fr-FR" dirty="0">
              <a:solidFill>
                <a:srgbClr val="0070C0"/>
              </a:solidFill>
            </a:endParaRPr>
          </a:p>
        </p:txBody>
      </p:sp>
      <p:pic>
        <p:nvPicPr>
          <p:cNvPr id="24583" name="Image 12" descr="Logo_BAGAGES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63231" y="3295830"/>
            <a:ext cx="755443" cy="759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Image 13" descr="Logo_sensagri_ok4.png"/>
          <p:cNvPicPr>
            <a:picLocks noChangeAspect="1"/>
          </p:cNvPicPr>
          <p:nvPr/>
        </p:nvPicPr>
        <p:blipFill>
          <a:blip r:embed="rId7"/>
          <a:srcRect l="11658" r="38216"/>
          <a:stretch>
            <a:fillRect/>
          </a:stretch>
        </p:blipFill>
        <p:spPr bwMode="auto">
          <a:xfrm>
            <a:off x="0" y="2578960"/>
            <a:ext cx="2148999" cy="405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5" name="AutoShape 13" descr="Résultat de recherche d'images pour &quot;ademe&quot;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 altLang="fr-FR"/>
          </a:p>
        </p:txBody>
      </p:sp>
      <p:pic>
        <p:nvPicPr>
          <p:cNvPr id="24586" name="Picture 15" descr="Résultat de recherche d'images pour &quot;ademe&quot;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23966" y="2722960"/>
            <a:ext cx="936625" cy="779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7" name="Picture 17" descr="Résultat de recherche d'images pour &quot;agence de l'eau adour garonne&quot;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19688" y="2706292"/>
            <a:ext cx="957262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8" name="Picture 19" descr="Résultat de recherche d'images pour &quot;CNES&quot;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75116" y="2722960"/>
            <a:ext cx="941387" cy="7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9" name="Image 18" descr="Logo_sensagri_ok4.png"/>
          <p:cNvPicPr>
            <a:picLocks noChangeAspect="1"/>
          </p:cNvPicPr>
          <p:nvPr/>
        </p:nvPicPr>
        <p:blipFill>
          <a:blip r:embed="rId7"/>
          <a:srcRect l="65852" t="41435" r="10063"/>
          <a:stretch>
            <a:fillRect/>
          </a:stretch>
        </p:blipFill>
        <p:spPr bwMode="auto">
          <a:xfrm>
            <a:off x="303833" y="2983465"/>
            <a:ext cx="1655762" cy="38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0" name="Picture 23" descr="Résultat de recherche d'images pour &quot;CNRS INSU&quot;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291016" y="2680099"/>
            <a:ext cx="1144587" cy="85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 descr="NIVA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90017" y="3295830"/>
            <a:ext cx="750510" cy="660450"/>
          </a:xfrm>
          <a:prstGeom prst="rect">
            <a:avLst/>
          </a:prstGeom>
          <a:noFill/>
        </p:spPr>
      </p:pic>
      <p:pic>
        <p:nvPicPr>
          <p:cNvPr id="20" name="Picture 6" descr="EIT Climate-KIC soutient la reprise verte européenne avec 4 millions EUR  pour les start-ups affectées par le COVID-1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417" y="2899081"/>
            <a:ext cx="935099" cy="4903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https://www.mieuxvivre-votreargent.fr/assets/uploads/2022/02/bpi-951x480-1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991475" y="2874092"/>
            <a:ext cx="1099293" cy="554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-9525"/>
            <a:ext cx="9144000" cy="528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34" tIns="45717" rIns="91434" bIns="45717" anchor="ctr">
            <a:no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fr-FR" sz="3200" dirty="0" err="1" smtClean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Why</a:t>
            </a:r>
            <a:r>
              <a:rPr lang="fr-FR" sz="3200" dirty="0" smtClean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3200" dirty="0" err="1" smtClean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is</a:t>
            </a:r>
            <a:r>
              <a:rPr lang="fr-FR" sz="3200" dirty="0" smtClean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3200" dirty="0" err="1" smtClean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it</a:t>
            </a:r>
            <a:r>
              <a:rPr lang="fr-FR" sz="3200" dirty="0" smtClean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 possible </a:t>
            </a:r>
            <a:r>
              <a:rPr lang="fr-FR" sz="3200" dirty="0" err="1" smtClean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now</a:t>
            </a:r>
            <a:r>
              <a:rPr lang="fr-FR" sz="3200" dirty="0" smtClean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 ? </a:t>
            </a:r>
          </a:p>
        </p:txBody>
      </p:sp>
      <p:sp>
        <p:nvSpPr>
          <p:cNvPr id="22" name="Flèche vers le bas 21"/>
          <p:cNvSpPr/>
          <p:nvPr/>
        </p:nvSpPr>
        <p:spPr>
          <a:xfrm>
            <a:off x="1885951" y="1437085"/>
            <a:ext cx="215900" cy="325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79388" y="1815720"/>
            <a:ext cx="3600450" cy="64632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lIns="91434" tIns="45717" rIns="91434" bIns="45717">
            <a:spAutoFit/>
          </a:bodyPr>
          <a:lstStyle/>
          <a:p>
            <a:pPr algn="ctr">
              <a:defRPr/>
            </a:pPr>
            <a:r>
              <a:rPr lang="fr-FR" dirty="0" err="1">
                <a:solidFill>
                  <a:srgbClr val="1F497D"/>
                </a:solidFill>
                <a:ea typeface="ＭＳ Ｐゴシック" pitchFamily="34" charset="-128"/>
              </a:rPr>
              <a:t>Clear</a:t>
            </a:r>
            <a:r>
              <a:rPr lang="fr-FR" dirty="0">
                <a:solidFill>
                  <a:srgbClr val="1F497D"/>
                </a:solidFill>
                <a:ea typeface="ＭＳ Ｐゴシック" pitchFamily="34" charset="-128"/>
              </a:rPr>
              <a:t> or </a:t>
            </a:r>
            <a:r>
              <a:rPr lang="fr-FR" dirty="0" err="1">
                <a:solidFill>
                  <a:srgbClr val="1F497D"/>
                </a:solidFill>
                <a:ea typeface="ＭＳ Ｐゴシック" pitchFamily="34" charset="-128"/>
              </a:rPr>
              <a:t>cloudy</a:t>
            </a:r>
            <a:r>
              <a:rPr lang="fr-FR" dirty="0">
                <a:solidFill>
                  <a:srgbClr val="1F497D"/>
                </a:solidFill>
                <a:ea typeface="ＭＳ Ｐゴシック" pitchFamily="34" charset="-128"/>
              </a:rPr>
              <a:t> </a:t>
            </a:r>
            <a:r>
              <a:rPr lang="fr-FR" dirty="0" err="1">
                <a:solidFill>
                  <a:srgbClr val="1F497D"/>
                </a:solidFill>
                <a:ea typeface="ＭＳ Ｐゴシック" pitchFamily="34" charset="-128"/>
              </a:rPr>
              <a:t>sky</a:t>
            </a:r>
            <a:r>
              <a:rPr lang="fr-FR" dirty="0">
                <a:solidFill>
                  <a:srgbClr val="1F497D"/>
                </a:solidFill>
                <a:ea typeface="ＭＳ Ｐゴシック" pitchFamily="34" charset="-128"/>
              </a:rPr>
              <a:t> conditions</a:t>
            </a:r>
          </a:p>
          <a:p>
            <a:pPr algn="ctr">
              <a:defRPr/>
            </a:pPr>
            <a:r>
              <a:rPr lang="fr-FR" dirty="0" err="1">
                <a:solidFill>
                  <a:prstClr val="black"/>
                </a:solidFill>
                <a:ea typeface="ＭＳ Ｐゴシック" pitchFamily="34" charset="-128"/>
              </a:rPr>
              <a:t>Rugosity</a:t>
            </a:r>
            <a:r>
              <a:rPr lang="fr-FR" dirty="0">
                <a:solidFill>
                  <a:prstClr val="black"/>
                </a:solidFill>
                <a:ea typeface="ＭＳ Ｐゴシック" pitchFamily="34" charset="-128"/>
              </a:rPr>
              <a:t> &amp; surface water content</a:t>
            </a:r>
          </a:p>
        </p:txBody>
      </p:sp>
      <p:pic>
        <p:nvPicPr>
          <p:cNvPr id="6149" name="Picture 2" descr="Afficher l'image d'origine"/>
          <p:cNvPicPr>
            <a:picLocks noChangeAspect="1" noChangeArrowheads="1"/>
          </p:cNvPicPr>
          <p:nvPr/>
        </p:nvPicPr>
        <p:blipFill>
          <a:blip r:embed="rId3"/>
          <a:srcRect t="13034" b="13974"/>
          <a:stretch>
            <a:fillRect/>
          </a:stretch>
        </p:blipFill>
        <p:spPr bwMode="auto">
          <a:xfrm>
            <a:off x="179410" y="627473"/>
            <a:ext cx="1381125" cy="756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4" descr="Description de cette image, également commentée ci-aprè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6574" y="789386"/>
            <a:ext cx="993775" cy="532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ZoneTexte 12"/>
          <p:cNvSpPr txBox="1">
            <a:spLocks noChangeArrowheads="1"/>
          </p:cNvSpPr>
          <p:nvPr/>
        </p:nvSpPr>
        <p:spPr bwMode="auto">
          <a:xfrm>
            <a:off x="1264599" y="837021"/>
            <a:ext cx="1414158" cy="584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 algn="ctr"/>
            <a:r>
              <a:rPr lang="fr-FR" altLang="fr-FR" dirty="0" err="1">
                <a:solidFill>
                  <a:srgbClr val="4F81BD"/>
                </a:solidFill>
                <a:ea typeface="MS PGothic" pitchFamily="34" charset="-128"/>
              </a:rPr>
              <a:t>Sentinel</a:t>
            </a:r>
            <a:r>
              <a:rPr lang="fr-FR" altLang="fr-FR" dirty="0">
                <a:solidFill>
                  <a:srgbClr val="4F81BD"/>
                </a:solidFill>
                <a:ea typeface="MS PGothic" pitchFamily="34" charset="-128"/>
              </a:rPr>
              <a:t> 1</a:t>
            </a:r>
          </a:p>
          <a:p>
            <a:pPr algn="ctr"/>
            <a:r>
              <a:rPr lang="fr-FR" altLang="fr-FR" sz="1400" b="1" dirty="0">
                <a:solidFill>
                  <a:srgbClr val="000000"/>
                </a:solidFill>
                <a:ea typeface="MS PGothic" pitchFamily="34" charset="-128"/>
              </a:rPr>
              <a:t>(10 m, 6j, Radar)</a:t>
            </a:r>
            <a:endParaRPr lang="fr-FR" altLang="fr-FR" sz="1400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6152" name="ZoneTexte 13"/>
          <p:cNvSpPr txBox="1">
            <a:spLocks noChangeArrowheads="1"/>
          </p:cNvSpPr>
          <p:nvPr/>
        </p:nvSpPr>
        <p:spPr bwMode="auto">
          <a:xfrm>
            <a:off x="5918202" y="844167"/>
            <a:ext cx="2470150" cy="584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/>
            <a:r>
              <a:rPr lang="fr-FR" altLang="fr-FR" dirty="0" err="1">
                <a:solidFill>
                  <a:srgbClr val="4F81BD"/>
                </a:solidFill>
                <a:ea typeface="MS PGothic" pitchFamily="34" charset="-128"/>
              </a:rPr>
              <a:t>Sentinel</a:t>
            </a:r>
            <a:r>
              <a:rPr lang="fr-FR" altLang="fr-FR" dirty="0">
                <a:solidFill>
                  <a:srgbClr val="4F81BD"/>
                </a:solidFill>
                <a:ea typeface="MS PGothic" pitchFamily="34" charset="-128"/>
              </a:rPr>
              <a:t> 2</a:t>
            </a:r>
          </a:p>
          <a:p>
            <a:pPr algn="ctr"/>
            <a:r>
              <a:rPr lang="fr-FR" altLang="fr-FR" sz="1400" dirty="0">
                <a:solidFill>
                  <a:srgbClr val="000000"/>
                </a:solidFill>
                <a:ea typeface="MS PGothic" pitchFamily="34" charset="-128"/>
              </a:rPr>
              <a:t>(</a:t>
            </a:r>
            <a:r>
              <a:rPr lang="fr-FR" altLang="fr-FR" sz="1400" b="1" dirty="0">
                <a:solidFill>
                  <a:srgbClr val="000000"/>
                </a:solidFill>
                <a:ea typeface="MS PGothic" pitchFamily="34" charset="-128"/>
              </a:rPr>
              <a:t>10 m, 5j, Optical</a:t>
            </a:r>
            <a:r>
              <a:rPr lang="fr-FR" altLang="fr-FR" sz="1400" dirty="0">
                <a:solidFill>
                  <a:srgbClr val="000000"/>
                </a:solidFill>
                <a:ea typeface="MS PGothic" pitchFamily="34" charset="-128"/>
              </a:rPr>
              <a:t>)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5940427" y="1815720"/>
            <a:ext cx="3024188" cy="64632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lIns="91434" tIns="45717" rIns="91434" bIns="45717">
            <a:spAutoFit/>
          </a:bodyPr>
          <a:lstStyle/>
          <a:p>
            <a:pPr algn="ctr">
              <a:defRPr/>
            </a:pPr>
            <a:r>
              <a:rPr lang="fr-FR" dirty="0" err="1">
                <a:solidFill>
                  <a:srgbClr val="1F497D"/>
                </a:solidFill>
                <a:ea typeface="ＭＳ Ｐゴシック" pitchFamily="34" charset="-128"/>
              </a:rPr>
              <a:t>Clear</a:t>
            </a:r>
            <a:r>
              <a:rPr lang="fr-FR" dirty="0">
                <a:solidFill>
                  <a:srgbClr val="1F497D"/>
                </a:solidFill>
                <a:ea typeface="ＭＳ Ｐゴシック" pitchFamily="34" charset="-128"/>
              </a:rPr>
              <a:t> </a:t>
            </a:r>
            <a:r>
              <a:rPr lang="fr-FR" dirty="0" err="1">
                <a:solidFill>
                  <a:srgbClr val="1F497D"/>
                </a:solidFill>
                <a:ea typeface="ＭＳ Ｐゴシック" pitchFamily="34" charset="-128"/>
              </a:rPr>
              <a:t>sky</a:t>
            </a:r>
            <a:r>
              <a:rPr lang="fr-FR" dirty="0">
                <a:solidFill>
                  <a:srgbClr val="1F497D"/>
                </a:solidFill>
                <a:ea typeface="ＭＳ Ｐゴシック" pitchFamily="34" charset="-128"/>
              </a:rPr>
              <a:t> conditions</a:t>
            </a:r>
          </a:p>
          <a:p>
            <a:pPr algn="ctr">
              <a:defRPr/>
            </a:pPr>
            <a:r>
              <a:rPr lang="fr-FR" dirty="0" err="1">
                <a:solidFill>
                  <a:prstClr val="black"/>
                </a:solidFill>
                <a:ea typeface="ＭＳ Ｐゴシック" pitchFamily="34" charset="-128"/>
              </a:rPr>
              <a:t>Reflectances</a:t>
            </a:r>
            <a:r>
              <a:rPr lang="fr-FR" dirty="0">
                <a:solidFill>
                  <a:prstClr val="black"/>
                </a:solidFill>
                <a:ea typeface="ＭＳ Ｐゴシック" pitchFamily="34" charset="-128"/>
              </a:rPr>
              <a:t> (13 bands)</a:t>
            </a:r>
            <a:endParaRPr lang="fr-FR" dirty="0">
              <a:solidFill>
                <a:srgbClr val="1F497D"/>
              </a:solidFill>
              <a:ea typeface="ＭＳ Ｐゴシック" pitchFamily="34" charset="-128"/>
            </a:endParaRPr>
          </a:p>
        </p:txBody>
      </p:sp>
      <p:sp>
        <p:nvSpPr>
          <p:cNvPr id="38" name="Flèche vers le bas 37"/>
          <p:cNvSpPr/>
          <p:nvPr/>
        </p:nvSpPr>
        <p:spPr>
          <a:xfrm>
            <a:off x="7092952" y="1437085"/>
            <a:ext cx="215900" cy="325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pic>
        <p:nvPicPr>
          <p:cNvPr id="39" name="Picture 9" descr="C:\Documents and Settings\claveriem\Mes documents\ScreenShot\ScreenShot_2012-01-18_10-14-4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29275" y="2843226"/>
            <a:ext cx="865188" cy="60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ZoneTexte 64"/>
          <p:cNvSpPr txBox="1">
            <a:spLocks noChangeArrowheads="1"/>
          </p:cNvSpPr>
          <p:nvPr/>
        </p:nvSpPr>
        <p:spPr bwMode="auto">
          <a:xfrm>
            <a:off x="5567385" y="3490925"/>
            <a:ext cx="998537" cy="276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/>
            <a:r>
              <a:rPr lang="fr-FR" altLang="fr-FR" sz="1200" b="1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Land </a:t>
            </a:r>
            <a:r>
              <a:rPr lang="fr-FR" altLang="fr-FR" sz="1200" b="1" dirty="0" err="1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cover</a:t>
            </a:r>
            <a:endParaRPr lang="fr-FR" altLang="fr-FR" sz="1200" b="1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44" name="Picture 34" descr="LAI_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10377" y="2843214"/>
            <a:ext cx="903287" cy="59412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5" name="ZoneTexte 64"/>
          <p:cNvSpPr txBox="1">
            <a:spLocks noChangeArrowheads="1"/>
          </p:cNvSpPr>
          <p:nvPr/>
        </p:nvSpPr>
        <p:spPr bwMode="auto">
          <a:xfrm>
            <a:off x="6637360" y="3490927"/>
            <a:ext cx="998537" cy="461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/>
            <a:r>
              <a:rPr lang="fr-FR" altLang="fr-FR" sz="1200" b="1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LAI/</a:t>
            </a:r>
          </a:p>
          <a:p>
            <a:pPr algn="ctr"/>
            <a:r>
              <a:rPr lang="fr-FR" altLang="fr-FR" sz="1200" b="1" dirty="0" err="1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phenology</a:t>
            </a:r>
            <a:endParaRPr lang="fr-FR" altLang="fr-FR" sz="1200" b="1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2052" name="Picture 4" descr="Afficher l'image d'origin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18427" y="2843213"/>
            <a:ext cx="10302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ZoneTexte 64"/>
          <p:cNvSpPr txBox="1">
            <a:spLocks noChangeArrowheads="1"/>
          </p:cNvSpPr>
          <p:nvPr/>
        </p:nvSpPr>
        <p:spPr bwMode="auto">
          <a:xfrm>
            <a:off x="7656534" y="3490925"/>
            <a:ext cx="998537" cy="276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/>
            <a:r>
              <a:rPr lang="fr-FR" altLang="fr-FR" sz="1200" b="1" dirty="0" err="1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Albedo</a:t>
            </a:r>
            <a:endParaRPr lang="fr-FR" altLang="fr-FR" sz="1200" b="1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2054" name="Picture 6" descr="Afficher l'image d'origin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71776" y="2888456"/>
            <a:ext cx="863600" cy="601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4" name="Connecteur droit avec flèche 53"/>
          <p:cNvCxnSpPr/>
          <p:nvPr/>
        </p:nvCxnSpPr>
        <p:spPr>
          <a:xfrm flipH="1">
            <a:off x="5076827" y="3436145"/>
            <a:ext cx="574675" cy="4857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5311" y="2881315"/>
            <a:ext cx="820737" cy="59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1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31913" y="2934904"/>
            <a:ext cx="69850" cy="527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Text Box 20"/>
          <p:cNvSpPr txBox="1">
            <a:spLocks noChangeArrowheads="1"/>
          </p:cNvSpPr>
          <p:nvPr/>
        </p:nvSpPr>
        <p:spPr bwMode="auto">
          <a:xfrm>
            <a:off x="1187466" y="3475437"/>
            <a:ext cx="525463" cy="23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900" dirty="0">
                <a:solidFill>
                  <a:srgbClr val="000000"/>
                </a:solidFill>
                <a:ea typeface="MS PGothic" pitchFamily="34" charset="-128"/>
              </a:rPr>
              <a:t>2%</a:t>
            </a:r>
          </a:p>
        </p:txBody>
      </p:sp>
      <p:sp>
        <p:nvSpPr>
          <p:cNvPr id="59" name="Text Box 21"/>
          <p:cNvSpPr txBox="1">
            <a:spLocks noChangeArrowheads="1"/>
          </p:cNvSpPr>
          <p:nvPr/>
        </p:nvSpPr>
        <p:spPr bwMode="auto">
          <a:xfrm>
            <a:off x="1166813" y="2776540"/>
            <a:ext cx="525462" cy="23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900" dirty="0">
                <a:solidFill>
                  <a:srgbClr val="000000"/>
                </a:solidFill>
                <a:ea typeface="MS PGothic" pitchFamily="34" charset="-128"/>
              </a:rPr>
              <a:t>40%</a:t>
            </a:r>
          </a:p>
        </p:txBody>
      </p:sp>
      <p:sp>
        <p:nvSpPr>
          <p:cNvPr id="60" name="ZoneTexte 64"/>
          <p:cNvSpPr txBox="1">
            <a:spLocks noChangeArrowheads="1"/>
          </p:cNvSpPr>
          <p:nvPr/>
        </p:nvSpPr>
        <p:spPr bwMode="auto">
          <a:xfrm>
            <a:off x="260350" y="3496879"/>
            <a:ext cx="998538" cy="461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/>
            <a:r>
              <a:rPr lang="fr-FR" altLang="fr-FR" sz="1200" b="1" dirty="0" err="1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Soil</a:t>
            </a:r>
            <a:r>
              <a:rPr lang="fr-FR" altLang="fr-FR" sz="1200" b="1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water content</a:t>
            </a:r>
          </a:p>
        </p:txBody>
      </p:sp>
      <p:sp>
        <p:nvSpPr>
          <p:cNvPr id="63" name="ZoneTexte 64"/>
          <p:cNvSpPr txBox="1">
            <a:spLocks noChangeArrowheads="1"/>
          </p:cNvSpPr>
          <p:nvPr/>
        </p:nvSpPr>
        <p:spPr bwMode="auto">
          <a:xfrm>
            <a:off x="1619272" y="3489735"/>
            <a:ext cx="1008063" cy="276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/>
            <a:r>
              <a:rPr lang="fr-FR" altLang="fr-FR" sz="1200" b="1" dirty="0" err="1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Biomass</a:t>
            </a:r>
            <a:endParaRPr lang="fr-FR" altLang="fr-FR" sz="1200" b="1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64" name="ZoneTexte 96"/>
          <p:cNvSpPr txBox="1">
            <a:spLocks noChangeArrowheads="1"/>
          </p:cNvSpPr>
          <p:nvPr/>
        </p:nvSpPr>
        <p:spPr bwMode="auto">
          <a:xfrm>
            <a:off x="1979632" y="4137435"/>
            <a:ext cx="2447925" cy="276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/>
            <a:r>
              <a:rPr lang="fr-FR" altLang="fr-FR" sz="1200" b="1" dirty="0" err="1" smtClean="0">
                <a:solidFill>
                  <a:srgbClr val="FF0000"/>
                </a:solidFill>
                <a:latin typeface="Calibri" pitchFamily="34" charset="0"/>
                <a:ea typeface="MS PGothic" pitchFamily="34" charset="-128"/>
              </a:rPr>
              <a:t>Analysis</a:t>
            </a:r>
            <a:r>
              <a:rPr lang="fr-FR" altLang="fr-FR" sz="1200" b="1" dirty="0" smtClean="0">
                <a:solidFill>
                  <a:srgbClr val="FF0000"/>
                </a:solidFill>
                <a:latin typeface="Calibri" pitchFamily="34" charset="0"/>
                <a:ea typeface="MS PGothic" pitchFamily="34" charset="-128"/>
              </a:rPr>
              <a:t> of </a:t>
            </a:r>
            <a:r>
              <a:rPr lang="fr-FR" altLang="fr-FR" sz="1200" b="1" dirty="0" err="1" smtClean="0">
                <a:solidFill>
                  <a:srgbClr val="FF0000"/>
                </a:solidFill>
                <a:latin typeface="Calibri" pitchFamily="34" charset="0"/>
                <a:ea typeface="MS PGothic" pitchFamily="34" charset="-128"/>
              </a:rPr>
              <a:t>ecosystem</a:t>
            </a:r>
            <a:r>
              <a:rPr lang="fr-FR" altLang="fr-FR" sz="1200" b="1" dirty="0" smtClean="0">
                <a:solidFill>
                  <a:srgbClr val="FF0000"/>
                </a:solidFill>
                <a:latin typeface="Calibri" pitchFamily="34" charset="0"/>
                <a:ea typeface="MS PGothic" pitchFamily="34" charset="-128"/>
              </a:rPr>
              <a:t> services</a:t>
            </a:r>
            <a:endParaRPr lang="fr-FR" altLang="fr-FR" sz="1200" b="1" dirty="0">
              <a:solidFill>
                <a:srgbClr val="FF0000"/>
              </a:solidFill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66" name="Picture 33"/>
          <p:cNvPicPr>
            <a:picLocks noChangeAspect="1" noChangeArrowheads="1"/>
          </p:cNvPicPr>
          <p:nvPr/>
        </p:nvPicPr>
        <p:blipFill>
          <a:blip r:embed="rId11"/>
          <a:srcRect l="5078" t="749" r="25552" b="12798"/>
          <a:stretch>
            <a:fillRect/>
          </a:stretch>
        </p:blipFill>
        <p:spPr bwMode="auto">
          <a:xfrm>
            <a:off x="4213225" y="3921919"/>
            <a:ext cx="863600" cy="604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7" name="Rectangle 66"/>
          <p:cNvSpPr/>
          <p:nvPr/>
        </p:nvSpPr>
        <p:spPr>
          <a:xfrm>
            <a:off x="8675712" y="2787267"/>
            <a:ext cx="288925" cy="163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pic>
        <p:nvPicPr>
          <p:cNvPr id="2058" name="Picture 10" descr="AgImage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619274" y="2895600"/>
            <a:ext cx="982663" cy="58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2" descr="caggfig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771776" y="2842024"/>
            <a:ext cx="863600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ZoneTexte 64"/>
          <p:cNvSpPr txBox="1">
            <a:spLocks noChangeArrowheads="1"/>
          </p:cNvSpPr>
          <p:nvPr/>
        </p:nvSpPr>
        <p:spPr bwMode="auto">
          <a:xfrm>
            <a:off x="2700354" y="3489735"/>
            <a:ext cx="998537" cy="2769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/>
            <a:r>
              <a:rPr lang="fr-FR" altLang="fr-FR" sz="1200" b="1" dirty="0" err="1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Soil</a:t>
            </a:r>
            <a:r>
              <a:rPr lang="fr-FR" altLang="fr-FR" sz="1200" b="1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fr-FR" altLang="fr-FR" sz="1200" b="1" dirty="0" err="1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work</a:t>
            </a:r>
            <a:endParaRPr lang="fr-FR" altLang="fr-FR" sz="1200" b="1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cxnSp>
        <p:nvCxnSpPr>
          <p:cNvPr id="52" name="Connecteur droit avec flèche 51"/>
          <p:cNvCxnSpPr/>
          <p:nvPr/>
        </p:nvCxnSpPr>
        <p:spPr>
          <a:xfrm>
            <a:off x="3635397" y="3489735"/>
            <a:ext cx="576263" cy="43219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ZoneTexte 73"/>
          <p:cNvSpPr txBox="1">
            <a:spLocks noChangeArrowheads="1"/>
          </p:cNvSpPr>
          <p:nvPr/>
        </p:nvSpPr>
        <p:spPr bwMode="auto">
          <a:xfrm>
            <a:off x="4186959" y="1815720"/>
            <a:ext cx="1257448" cy="6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 algn="ctr"/>
            <a:r>
              <a:rPr lang="fr-FR" altLang="fr-FR">
                <a:solidFill>
                  <a:srgbClr val="000000"/>
                </a:solidFill>
                <a:ea typeface="MS PGothic" pitchFamily="34" charset="-128"/>
              </a:rPr>
              <a:t>Monitored</a:t>
            </a:r>
          </a:p>
          <a:p>
            <a:pPr algn="ctr"/>
            <a:r>
              <a:rPr lang="fr-FR" altLang="fr-FR">
                <a:solidFill>
                  <a:srgbClr val="000000"/>
                </a:solidFill>
                <a:ea typeface="MS PGothic" pitchFamily="34" charset="-128"/>
              </a:rPr>
              <a:t>parameters</a:t>
            </a:r>
          </a:p>
        </p:txBody>
      </p:sp>
      <p:sp>
        <p:nvSpPr>
          <p:cNvPr id="75" name="Rectangle 74"/>
          <p:cNvSpPr/>
          <p:nvPr/>
        </p:nvSpPr>
        <p:spPr>
          <a:xfrm>
            <a:off x="72001" y="2733676"/>
            <a:ext cx="8964614" cy="23491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76" name="ZoneTexte 75"/>
          <p:cNvSpPr txBox="1">
            <a:spLocks noChangeArrowheads="1"/>
          </p:cNvSpPr>
          <p:nvPr/>
        </p:nvSpPr>
        <p:spPr bwMode="auto">
          <a:xfrm>
            <a:off x="3673806" y="2943228"/>
            <a:ext cx="1874219" cy="369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 algn="ctr"/>
            <a:r>
              <a:rPr lang="fr-FR" altLang="fr-FR">
                <a:solidFill>
                  <a:srgbClr val="1F497D"/>
                </a:solidFill>
                <a:ea typeface="MS PGothic" pitchFamily="34" charset="-128"/>
              </a:rPr>
              <a:t>Dynamic mapping</a:t>
            </a:r>
          </a:p>
        </p:txBody>
      </p:sp>
      <p:sp>
        <p:nvSpPr>
          <p:cNvPr id="78" name="Flèche vers le bas 77"/>
          <p:cNvSpPr/>
          <p:nvPr/>
        </p:nvSpPr>
        <p:spPr>
          <a:xfrm>
            <a:off x="1908175" y="2356248"/>
            <a:ext cx="215900" cy="3774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79" name="Flèche vers le bas 78"/>
          <p:cNvSpPr/>
          <p:nvPr/>
        </p:nvSpPr>
        <p:spPr>
          <a:xfrm>
            <a:off x="7092952" y="2356248"/>
            <a:ext cx="215900" cy="3774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46" name="ZoneTexte 45"/>
          <p:cNvSpPr txBox="1">
            <a:spLocks noChangeArrowheads="1"/>
          </p:cNvSpPr>
          <p:nvPr/>
        </p:nvSpPr>
        <p:spPr bwMode="auto">
          <a:xfrm>
            <a:off x="108024" y="4645991"/>
            <a:ext cx="8878325" cy="338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4" tIns="45717" rIns="91434" bIns="45717">
            <a:spAutoFit/>
          </a:bodyPr>
          <a:lstStyle/>
          <a:p>
            <a:pPr algn="ctr"/>
            <a:r>
              <a:rPr lang="fr-FR" altLang="fr-FR" sz="1600" dirty="0">
                <a:solidFill>
                  <a:srgbClr val="000000"/>
                </a:solidFill>
                <a:ea typeface="MS PGothic" pitchFamily="34" charset="-128"/>
              </a:rPr>
              <a:t>How to use </a:t>
            </a:r>
            <a:r>
              <a:rPr lang="fr-FR" altLang="fr-FR" sz="1600" dirty="0" err="1">
                <a:solidFill>
                  <a:srgbClr val="000000"/>
                </a:solidFill>
                <a:ea typeface="MS PGothic" pitchFamily="34" charset="-128"/>
              </a:rPr>
              <a:t>those</a:t>
            </a:r>
            <a:r>
              <a:rPr lang="fr-FR" altLang="fr-FR" sz="1600" dirty="0">
                <a:solidFill>
                  <a:srgbClr val="000000"/>
                </a:solidFill>
                <a:ea typeface="MS PGothic" pitchFamily="34" charset="-128"/>
              </a:rPr>
              <a:t> </a:t>
            </a:r>
            <a:r>
              <a:rPr lang="fr-FR" altLang="fr-FR" sz="1600" dirty="0" smtClean="0">
                <a:solidFill>
                  <a:srgbClr val="000000"/>
                </a:solidFill>
                <a:ea typeface="MS PGothic" pitchFamily="34" charset="-128"/>
              </a:rPr>
              <a:t>data to </a:t>
            </a:r>
            <a:r>
              <a:rPr lang="fr-FR" altLang="fr-FR" sz="1600" dirty="0" err="1">
                <a:solidFill>
                  <a:srgbClr val="000000"/>
                </a:solidFill>
                <a:ea typeface="MS PGothic" pitchFamily="34" charset="-128"/>
              </a:rPr>
              <a:t>answer</a:t>
            </a:r>
            <a:r>
              <a:rPr lang="fr-FR" altLang="fr-FR" sz="1600" dirty="0">
                <a:solidFill>
                  <a:srgbClr val="000000"/>
                </a:solidFill>
                <a:ea typeface="MS PGothic" pitchFamily="34" charset="-128"/>
              </a:rPr>
              <a:t> </a:t>
            </a:r>
            <a:r>
              <a:rPr lang="fr-FR" altLang="fr-FR" sz="1600" dirty="0" err="1">
                <a:solidFill>
                  <a:srgbClr val="000000"/>
                </a:solidFill>
                <a:ea typeface="MS PGothic" pitchFamily="34" charset="-128"/>
              </a:rPr>
              <a:t>scientific</a:t>
            </a:r>
            <a:r>
              <a:rPr lang="fr-FR" altLang="fr-FR" sz="1600" dirty="0">
                <a:solidFill>
                  <a:srgbClr val="000000"/>
                </a:solidFill>
                <a:ea typeface="MS PGothic" pitchFamily="34" charset="-128"/>
              </a:rPr>
              <a:t> and </a:t>
            </a:r>
            <a:r>
              <a:rPr lang="fr-FR" altLang="fr-FR" sz="1600" dirty="0" err="1">
                <a:solidFill>
                  <a:srgbClr val="000000"/>
                </a:solidFill>
                <a:ea typeface="MS PGothic" pitchFamily="34" charset="-128"/>
              </a:rPr>
              <a:t>societal</a:t>
            </a:r>
            <a:r>
              <a:rPr lang="fr-FR" altLang="fr-FR" sz="1600" dirty="0">
                <a:solidFill>
                  <a:srgbClr val="000000"/>
                </a:solidFill>
                <a:ea typeface="MS PGothic" pitchFamily="34" charset="-128"/>
              </a:rPr>
              <a:t> challenges </a:t>
            </a:r>
            <a:r>
              <a:rPr lang="fr-FR" altLang="fr-FR" sz="1600" dirty="0" err="1">
                <a:solidFill>
                  <a:srgbClr val="000000"/>
                </a:solidFill>
                <a:ea typeface="MS PGothic" pitchFamily="34" charset="-128"/>
              </a:rPr>
              <a:t>related</a:t>
            </a:r>
            <a:r>
              <a:rPr lang="fr-FR" altLang="fr-FR" sz="1600" dirty="0">
                <a:solidFill>
                  <a:srgbClr val="000000"/>
                </a:solidFill>
                <a:ea typeface="MS PGothic" pitchFamily="34" charset="-128"/>
              </a:rPr>
              <a:t> to agriculture ?</a:t>
            </a:r>
          </a:p>
        </p:txBody>
      </p:sp>
      <p:pic>
        <p:nvPicPr>
          <p:cNvPr id="6183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140223" y="519126"/>
            <a:ext cx="1800225" cy="1197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912" name="Espace réservé du numéro de diapositive 47"/>
          <p:cNvSpPr>
            <a:spLocks noGrp="1"/>
          </p:cNvSpPr>
          <p:nvPr>
            <p:ph type="sldNum" sz="quarter" idx="12"/>
          </p:nvPr>
        </p:nvSpPr>
        <p:spPr bwMode="auto">
          <a:xfrm>
            <a:off x="7046913" y="4889898"/>
            <a:ext cx="2133600" cy="273844"/>
          </a:xfrm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895" indent="-285729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2915" indent="-228582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080" indent="-228582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246" indent="-228582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411" indent="-22858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578" indent="-22858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8744" indent="-22858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5909" indent="-22858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fr-FR" sz="1200" dirty="0" smtClean="0">
                <a:solidFill>
                  <a:srgbClr val="898989"/>
                </a:solidFill>
              </a:rPr>
              <a:t>3</a:t>
            </a:r>
          </a:p>
        </p:txBody>
      </p:sp>
      <p:sp>
        <p:nvSpPr>
          <p:cNvPr id="6185" name="ZoneTexte 48"/>
          <p:cNvSpPr txBox="1">
            <a:spLocks noChangeArrowheads="1"/>
          </p:cNvSpPr>
          <p:nvPr/>
        </p:nvSpPr>
        <p:spPr bwMode="auto">
          <a:xfrm>
            <a:off x="4518034" y="1113236"/>
            <a:ext cx="524490" cy="21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r>
              <a:rPr lang="fr-FR" altLang="fr-FR" sz="800" dirty="0" err="1">
                <a:solidFill>
                  <a:srgbClr val="C00000"/>
                </a:solidFill>
                <a:ea typeface="MS PGothic" pitchFamily="34" charset="-128"/>
              </a:rPr>
              <a:t>Sentinel</a:t>
            </a:r>
            <a:endParaRPr lang="fr-FR" altLang="fr-FR" sz="800" dirty="0">
              <a:solidFill>
                <a:srgbClr val="C00000"/>
              </a:solidFill>
              <a:ea typeface="MS PGothic" pitchFamily="34" charset="-128"/>
            </a:endParaRPr>
          </a:p>
        </p:txBody>
      </p:sp>
      <p:sp>
        <p:nvSpPr>
          <p:cNvPr id="6186" name="ZoneTexte 42"/>
          <p:cNvSpPr txBox="1">
            <a:spLocks noChangeArrowheads="1"/>
          </p:cNvSpPr>
          <p:nvPr/>
        </p:nvSpPr>
        <p:spPr bwMode="auto">
          <a:xfrm>
            <a:off x="2555899" y="683420"/>
            <a:ext cx="1876425" cy="107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/>
            <a:r>
              <a:rPr lang="fr-FR" altLang="fr-FR" sz="16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A</a:t>
            </a:r>
          </a:p>
          <a:p>
            <a:pPr algn="ctr"/>
            <a:r>
              <a:rPr lang="fr-FR" altLang="fr-FR" sz="1600" dirty="0" err="1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Revolution</a:t>
            </a:r>
            <a:r>
              <a:rPr lang="fr-FR" altLang="fr-FR" sz="16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!!!</a:t>
            </a:r>
          </a:p>
          <a:p>
            <a:pPr algn="ctr"/>
            <a:r>
              <a:rPr lang="fr-FR" altLang="fr-FR" sz="16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(free all over</a:t>
            </a:r>
          </a:p>
          <a:p>
            <a:pPr algn="ctr"/>
            <a:r>
              <a:rPr lang="fr-FR" altLang="fr-FR" sz="16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the globe)</a:t>
            </a:r>
          </a:p>
        </p:txBody>
      </p:sp>
      <p:sp>
        <p:nvSpPr>
          <p:cNvPr id="6187" name="AutoShape 2" descr="Résultat de recherche d'images pour &quot;icos&quot;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/>
          <a:lstStyle/>
          <a:p>
            <a:endParaRPr lang="fr-FR" altLang="fr-FR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6188" name="AutoShape 4" descr="Résultat de recherche d'images pour &quot;icos&quot;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/>
          <a:lstStyle/>
          <a:p>
            <a:endParaRPr lang="fr-FR" altLang="fr-FR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5567386" y="4007836"/>
            <a:ext cx="32766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</a:rPr>
              <a:t> !! Monitoring of </a:t>
            </a:r>
            <a:r>
              <a:rPr lang="fr-FR" sz="1400" dirty="0" err="1" smtClean="0">
                <a:solidFill>
                  <a:srgbClr val="FF0000"/>
                </a:solidFill>
              </a:rPr>
              <a:t>superficial</a:t>
            </a:r>
            <a:r>
              <a:rPr lang="fr-FR" sz="1400" dirty="0" smtClean="0">
                <a:solidFill>
                  <a:srgbClr val="FF0000"/>
                </a:solidFill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</a:rPr>
              <a:t>Soil</a:t>
            </a:r>
            <a:r>
              <a:rPr lang="fr-FR" sz="1400" dirty="0" smtClean="0">
                <a:solidFill>
                  <a:srgbClr val="FF0000"/>
                </a:solidFill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</a:rPr>
              <a:t>Organic</a:t>
            </a:r>
            <a:r>
              <a:rPr lang="fr-FR" sz="1400" dirty="0" smtClean="0">
                <a:solidFill>
                  <a:srgbClr val="FF0000"/>
                </a:solidFill>
              </a:rPr>
              <a:t> C content do not </a:t>
            </a:r>
            <a:r>
              <a:rPr lang="fr-FR" sz="1400" dirty="0" err="1" smtClean="0">
                <a:solidFill>
                  <a:srgbClr val="FF0000"/>
                </a:solidFill>
              </a:rPr>
              <a:t>provide</a:t>
            </a:r>
            <a:r>
              <a:rPr lang="fr-FR" sz="1400" dirty="0" smtClean="0">
                <a:solidFill>
                  <a:srgbClr val="FF0000"/>
                </a:solidFill>
              </a:rPr>
              <a:t> information on SOC stock changes !!</a:t>
            </a:r>
          </a:p>
          <a:p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37" grpId="0" animBg="1"/>
      <p:bldP spid="38" grpId="0" animBg="1"/>
      <p:bldP spid="40" grpId="0"/>
      <p:bldP spid="45" grpId="0"/>
      <p:bldP spid="47" grpId="0"/>
      <p:bldP spid="58" grpId="0"/>
      <p:bldP spid="59" grpId="0"/>
      <p:bldP spid="60" grpId="0"/>
      <p:bldP spid="63" grpId="0"/>
      <p:bldP spid="64" grpId="0"/>
      <p:bldP spid="67" grpId="0" animBg="1"/>
      <p:bldP spid="61" grpId="0" animBg="1"/>
      <p:bldP spid="74" grpId="0"/>
      <p:bldP spid="75" grpId="0" animBg="1"/>
      <p:bldP spid="76" grpId="0"/>
      <p:bldP spid="78" grpId="0" animBg="1"/>
      <p:bldP spid="79" grpId="0" animBg="1"/>
      <p:bldP spid="46" grpId="0"/>
      <p:bldP spid="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50" name="Titre 7"/>
          <p:cNvSpPr txBox="1">
            <a:spLocks/>
          </p:cNvSpPr>
          <p:nvPr/>
        </p:nvSpPr>
        <p:spPr bwMode="auto">
          <a:xfrm>
            <a:off x="0" y="-150637"/>
            <a:ext cx="9144000" cy="5369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34" tIns="45717" rIns="91434" bIns="45717"/>
          <a:lstStyle/>
          <a:p>
            <a:pPr algn="ctr">
              <a:spcBef>
                <a:spcPct val="0"/>
              </a:spcBef>
              <a:defRPr/>
            </a:pPr>
            <a:r>
              <a:rPr lang="fr-FR" sz="3200" dirty="0" smtClean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The Spatial </a:t>
            </a:r>
            <a:r>
              <a:rPr lang="fr-FR" sz="3200" dirty="0" err="1" smtClean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Regional</a:t>
            </a:r>
            <a:r>
              <a:rPr lang="fr-FR" sz="3200" dirty="0" smtClean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3200" dirty="0" err="1" smtClean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Observatory</a:t>
            </a:r>
            <a:r>
              <a:rPr lang="fr-FR" sz="3200" dirty="0" smtClean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 (SRO)</a:t>
            </a:r>
          </a:p>
        </p:txBody>
      </p:sp>
      <p:pic>
        <p:nvPicPr>
          <p:cNvPr id="7171" name="Picture 17" descr="cesbio_ts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36" y="33351"/>
            <a:ext cx="704575" cy="35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Espace réservé du numéro de diapositive 45"/>
          <p:cNvSpPr txBox="1">
            <a:spLocks/>
          </p:cNvSpPr>
          <p:nvPr/>
        </p:nvSpPr>
        <p:spPr bwMode="auto">
          <a:xfrm>
            <a:off x="7019925" y="4889898"/>
            <a:ext cx="2133600" cy="273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 anchor="ctr"/>
          <a:lstStyle/>
          <a:p>
            <a:pPr algn="r"/>
            <a:r>
              <a:rPr lang="fr-FR" altLang="fr-FR" sz="1200" dirty="0">
                <a:solidFill>
                  <a:srgbClr val="898989"/>
                </a:solidFill>
                <a:latin typeface="Calibri" pitchFamily="34" charset="0"/>
              </a:rPr>
              <a:t>4</a:t>
            </a:r>
          </a:p>
        </p:txBody>
      </p:sp>
      <p:pic>
        <p:nvPicPr>
          <p:cNvPr id="7173" name="Imag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" y="465535"/>
            <a:ext cx="7552799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ZoneTexte 3"/>
          <p:cNvSpPr txBox="1">
            <a:spLocks noChangeArrowheads="1"/>
          </p:cNvSpPr>
          <p:nvPr/>
        </p:nvSpPr>
        <p:spPr bwMode="auto">
          <a:xfrm>
            <a:off x="5702402" y="541610"/>
            <a:ext cx="3451125" cy="2985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4" tIns="45717" rIns="91434" bIns="45717">
            <a:spAutoFit/>
          </a:bodyPr>
          <a:lstStyle/>
          <a:p>
            <a:pPr marL="285729" indent="-285729" algn="just">
              <a:buFont typeface="Courier New" pitchFamily="49" charset="0"/>
              <a:buChar char="o"/>
            </a:pPr>
            <a:r>
              <a:rPr lang="fr-FR" altLang="fr-FR" sz="1600" dirty="0" err="1" smtClean="0"/>
              <a:t>Monthly</a:t>
            </a:r>
            <a:r>
              <a:rPr lang="fr-FR" altLang="fr-FR" sz="1600" dirty="0" smtClean="0"/>
              <a:t> to </a:t>
            </a:r>
            <a:r>
              <a:rPr lang="fr-FR" altLang="fr-FR" sz="1600" dirty="0" err="1" smtClean="0"/>
              <a:t>weekly</a:t>
            </a:r>
            <a:r>
              <a:rPr lang="fr-FR" altLang="fr-FR" sz="1600" dirty="0" smtClean="0"/>
              <a:t> </a:t>
            </a:r>
            <a:r>
              <a:rPr lang="fr-FR" altLang="fr-FR" sz="1600" dirty="0" err="1" smtClean="0"/>
              <a:t>high</a:t>
            </a:r>
            <a:r>
              <a:rPr lang="fr-FR" altLang="fr-FR" sz="1600" dirty="0" smtClean="0"/>
              <a:t> </a:t>
            </a:r>
            <a:r>
              <a:rPr lang="fr-FR" altLang="fr-FR" sz="1600" dirty="0" err="1" smtClean="0"/>
              <a:t>resolution</a:t>
            </a:r>
            <a:r>
              <a:rPr lang="fr-FR" altLang="fr-FR" sz="1600" dirty="0" smtClean="0"/>
              <a:t> satellite observations </a:t>
            </a:r>
            <a:r>
              <a:rPr lang="fr-FR" altLang="fr-FR" sz="1600" b="1" dirty="0" err="1" smtClean="0"/>
              <a:t>since</a:t>
            </a:r>
            <a:r>
              <a:rPr lang="fr-FR" altLang="fr-FR" sz="1600" b="1" dirty="0" smtClean="0"/>
              <a:t> 2002 </a:t>
            </a:r>
            <a:r>
              <a:rPr lang="fr-FR" altLang="fr-FR" sz="1600" b="1" dirty="0" err="1" smtClean="0"/>
              <a:t>similar</a:t>
            </a:r>
            <a:r>
              <a:rPr lang="fr-FR" altLang="fr-FR" sz="1600" b="1" dirty="0" smtClean="0"/>
              <a:t> to </a:t>
            </a:r>
            <a:r>
              <a:rPr lang="fr-FR" altLang="fr-FR" sz="1600" b="1" dirty="0" err="1" smtClean="0"/>
              <a:t>current</a:t>
            </a:r>
            <a:r>
              <a:rPr lang="fr-FR" altLang="fr-FR" sz="1600" b="1" dirty="0" smtClean="0"/>
              <a:t> </a:t>
            </a:r>
            <a:r>
              <a:rPr lang="fr-FR" altLang="fr-FR" sz="1600" b="1" dirty="0" err="1" smtClean="0"/>
              <a:t>Sentinel</a:t>
            </a:r>
            <a:r>
              <a:rPr lang="fr-FR" altLang="fr-FR" sz="1600" b="1" dirty="0" smtClean="0"/>
              <a:t> images</a:t>
            </a:r>
            <a:endParaRPr lang="fr-FR" altLang="fr-FR" sz="1600" b="1" dirty="0"/>
          </a:p>
          <a:p>
            <a:pPr marL="285729" indent="-285729" algn="just">
              <a:buFont typeface="Courier New" pitchFamily="49" charset="0"/>
              <a:buChar char="o"/>
            </a:pPr>
            <a:endParaRPr lang="fr-FR" altLang="fr-FR" sz="800" dirty="0"/>
          </a:p>
          <a:p>
            <a:pPr marL="285729" indent="-285729" algn="just">
              <a:buFont typeface="Courier New" pitchFamily="49" charset="0"/>
              <a:buChar char="o"/>
            </a:pPr>
            <a:r>
              <a:rPr lang="fr-FR" altLang="fr-FR" sz="1600" dirty="0" smtClean="0"/>
              <a:t>Part </a:t>
            </a:r>
            <a:r>
              <a:rPr lang="fr-FR" altLang="fr-FR" sz="1600" dirty="0"/>
              <a:t>of </a:t>
            </a:r>
            <a:r>
              <a:rPr lang="fr-FR" altLang="fr-FR" sz="1600" b="1" dirty="0"/>
              <a:t>JECAM</a:t>
            </a:r>
            <a:r>
              <a:rPr lang="fr-FR" altLang="fr-FR" sz="1600" dirty="0"/>
              <a:t> &amp; </a:t>
            </a:r>
            <a:r>
              <a:rPr lang="fr-FR" altLang="fr-FR" sz="1600" b="1" dirty="0"/>
              <a:t>ICOS</a:t>
            </a:r>
            <a:r>
              <a:rPr lang="fr-FR" altLang="fr-FR" sz="1600" dirty="0"/>
              <a:t> </a:t>
            </a:r>
            <a:r>
              <a:rPr lang="fr-FR" altLang="fr-FR" sz="1600" dirty="0" smtClean="0"/>
              <a:t>international </a:t>
            </a:r>
            <a:r>
              <a:rPr lang="fr-FR" altLang="fr-FR" sz="1600" dirty="0" err="1" smtClean="0"/>
              <a:t>scientific</a:t>
            </a:r>
            <a:r>
              <a:rPr lang="fr-FR" altLang="fr-FR" sz="1600" dirty="0" smtClean="0"/>
              <a:t> networks</a:t>
            </a:r>
            <a:endParaRPr lang="fr-FR" altLang="fr-FR" sz="1600" dirty="0"/>
          </a:p>
          <a:p>
            <a:pPr marL="285729" indent="-285729" algn="just"/>
            <a:endParaRPr lang="fr-FR" altLang="fr-FR" sz="800" dirty="0"/>
          </a:p>
          <a:p>
            <a:pPr marL="285729" indent="-285729" algn="just">
              <a:buFont typeface="Courier New" pitchFamily="49" charset="0"/>
              <a:buChar char="o"/>
            </a:pPr>
            <a:r>
              <a:rPr lang="fr-FR" altLang="fr-FR" sz="1600" dirty="0" err="1" smtClean="0"/>
              <a:t>Yearly</a:t>
            </a:r>
            <a:r>
              <a:rPr lang="fr-FR" altLang="fr-FR" sz="1600" dirty="0" smtClean="0"/>
              <a:t> intensive </a:t>
            </a:r>
            <a:r>
              <a:rPr lang="fr-FR" altLang="fr-FR" sz="1600" b="1" dirty="0" err="1" smtClean="0"/>
              <a:t>field</a:t>
            </a:r>
            <a:r>
              <a:rPr lang="fr-FR" altLang="fr-FR" sz="1600" b="1" dirty="0" smtClean="0"/>
              <a:t> </a:t>
            </a:r>
            <a:r>
              <a:rPr lang="fr-FR" altLang="fr-FR" sz="1600" b="1" dirty="0" err="1" smtClean="0"/>
              <a:t>campaigns</a:t>
            </a:r>
            <a:r>
              <a:rPr lang="fr-FR" altLang="fr-FR" sz="1600" b="1" dirty="0" smtClean="0"/>
              <a:t> </a:t>
            </a:r>
            <a:r>
              <a:rPr lang="fr-FR" altLang="fr-FR" sz="1600" b="1" dirty="0"/>
              <a:t>(</a:t>
            </a:r>
            <a:r>
              <a:rPr lang="fr-FR" altLang="fr-FR" sz="1600" b="1" dirty="0" err="1"/>
              <a:t>Biomass</a:t>
            </a:r>
            <a:r>
              <a:rPr lang="fr-FR" altLang="fr-FR" sz="1600" b="1" dirty="0"/>
              <a:t>, </a:t>
            </a:r>
            <a:r>
              <a:rPr lang="fr-FR" altLang="fr-FR" sz="1600" b="1" dirty="0" err="1" smtClean="0"/>
              <a:t>yield</a:t>
            </a:r>
            <a:r>
              <a:rPr lang="fr-FR" altLang="fr-FR" sz="1600" b="1" dirty="0" smtClean="0"/>
              <a:t>, </a:t>
            </a:r>
            <a:r>
              <a:rPr lang="fr-FR" altLang="fr-FR" sz="1600" b="1" dirty="0" err="1" smtClean="0"/>
              <a:t>vegetation</a:t>
            </a:r>
            <a:r>
              <a:rPr lang="fr-FR" altLang="fr-FR" sz="1600" b="1" dirty="0" smtClean="0"/>
              <a:t> index, </a:t>
            </a:r>
            <a:r>
              <a:rPr lang="fr-FR" altLang="fr-FR" sz="1600" b="1" dirty="0" err="1" smtClean="0"/>
              <a:t>soil</a:t>
            </a:r>
            <a:r>
              <a:rPr lang="fr-FR" altLang="fr-FR" sz="1600" b="1" dirty="0" smtClean="0"/>
              <a:t> </a:t>
            </a:r>
            <a:r>
              <a:rPr lang="fr-FR" altLang="fr-FR" sz="1600" b="1" dirty="0" err="1" smtClean="0"/>
              <a:t>properties</a:t>
            </a:r>
            <a:r>
              <a:rPr lang="fr-FR" altLang="fr-FR" sz="1600" b="1" dirty="0" smtClean="0"/>
              <a:t>)</a:t>
            </a:r>
            <a:endParaRPr lang="fr-FR" altLang="fr-FR" sz="1600" b="1" dirty="0"/>
          </a:p>
          <a:p>
            <a:pPr marL="285729" indent="-285729" algn="just"/>
            <a:endParaRPr lang="fr-FR" altLang="fr-FR" sz="800" b="1" dirty="0"/>
          </a:p>
          <a:p>
            <a:pPr marL="285729" indent="-285729" algn="just">
              <a:buFont typeface="Courier New" pitchFamily="49" charset="0"/>
              <a:buChar char="o"/>
            </a:pPr>
            <a:r>
              <a:rPr lang="fr-FR" altLang="fr-FR" sz="1600" dirty="0" err="1" smtClean="0"/>
              <a:t>Two</a:t>
            </a:r>
            <a:r>
              <a:rPr lang="fr-FR" altLang="fr-FR" sz="1600" dirty="0" smtClean="0"/>
              <a:t> plots </a:t>
            </a:r>
            <a:r>
              <a:rPr lang="fr-FR" altLang="fr-FR" sz="1600" dirty="0" err="1" smtClean="0"/>
              <a:t>with</a:t>
            </a:r>
            <a:r>
              <a:rPr lang="fr-FR" altLang="fr-FR" sz="1600" dirty="0" smtClean="0"/>
              <a:t> </a:t>
            </a:r>
            <a:r>
              <a:rPr lang="fr-FR" altLang="fr-FR" sz="1600" dirty="0" err="1" smtClean="0"/>
              <a:t>continuous</a:t>
            </a:r>
            <a:r>
              <a:rPr lang="fr-FR" altLang="fr-FR" sz="1600" dirty="0" smtClean="0"/>
              <a:t> </a:t>
            </a:r>
            <a:r>
              <a:rPr lang="fr-FR" altLang="fr-FR" sz="1600" b="1" dirty="0"/>
              <a:t>CO</a:t>
            </a:r>
            <a:r>
              <a:rPr lang="fr-FR" altLang="fr-FR" sz="1600" b="1" baseline="-25000" dirty="0"/>
              <a:t>2</a:t>
            </a:r>
            <a:r>
              <a:rPr lang="fr-FR" altLang="fr-FR" sz="1600" dirty="0"/>
              <a:t> &amp; </a:t>
            </a:r>
            <a:r>
              <a:rPr lang="fr-FR" altLang="fr-FR" sz="1600" b="1" dirty="0"/>
              <a:t>H</a:t>
            </a:r>
            <a:r>
              <a:rPr lang="fr-FR" altLang="fr-FR" sz="1600" b="1" baseline="-25000" dirty="0"/>
              <a:t>2</a:t>
            </a:r>
            <a:r>
              <a:rPr lang="fr-FR" altLang="fr-FR" sz="1600" b="1" dirty="0"/>
              <a:t>O</a:t>
            </a:r>
            <a:r>
              <a:rPr lang="fr-FR" altLang="fr-FR" sz="1600" dirty="0"/>
              <a:t> </a:t>
            </a:r>
            <a:r>
              <a:rPr lang="fr-FR" altLang="fr-FR" sz="1600" b="1" dirty="0"/>
              <a:t>flux</a:t>
            </a:r>
            <a:r>
              <a:rPr lang="fr-FR" altLang="fr-FR" sz="1600" dirty="0"/>
              <a:t> </a:t>
            </a:r>
            <a:r>
              <a:rPr lang="fr-FR" altLang="fr-FR" sz="1600" dirty="0" err="1" smtClean="0"/>
              <a:t>measurements</a:t>
            </a:r>
            <a:r>
              <a:rPr lang="fr-FR" altLang="fr-FR" sz="1600" dirty="0" smtClean="0"/>
              <a:t> </a:t>
            </a:r>
            <a:r>
              <a:rPr lang="fr-FR" altLang="fr-FR" sz="1600" dirty="0" err="1" smtClean="0"/>
              <a:t>since</a:t>
            </a:r>
            <a:r>
              <a:rPr lang="fr-FR" altLang="fr-FR" sz="1600" dirty="0" smtClean="0"/>
              <a:t> </a:t>
            </a:r>
            <a:r>
              <a:rPr lang="fr-FR" altLang="fr-FR" sz="1600" b="1" dirty="0"/>
              <a:t>2005</a:t>
            </a:r>
          </a:p>
        </p:txBody>
      </p:sp>
      <p:sp>
        <p:nvSpPr>
          <p:cNvPr id="30" name="ZoneTexte 23"/>
          <p:cNvSpPr txBox="1">
            <a:spLocks noChangeArrowheads="1"/>
          </p:cNvSpPr>
          <p:nvPr/>
        </p:nvSpPr>
        <p:spPr bwMode="auto">
          <a:xfrm>
            <a:off x="4442863" y="516742"/>
            <a:ext cx="1135128" cy="30777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34" tIns="45717" rIns="91434" bIns="45717">
            <a:spAutoFit/>
          </a:bodyPr>
          <a:lstStyle/>
          <a:p>
            <a:r>
              <a:rPr lang="fr-FR" altLang="fr-FR" sz="1400" dirty="0" err="1">
                <a:solidFill>
                  <a:srgbClr val="FF0000"/>
                </a:solidFill>
              </a:rPr>
              <a:t>Sentinel</a:t>
            </a:r>
            <a:r>
              <a:rPr lang="fr-FR" altLang="fr-FR" sz="1400" dirty="0">
                <a:solidFill>
                  <a:srgbClr val="FF0000"/>
                </a:solidFill>
              </a:rPr>
              <a:t> 1&amp;2</a:t>
            </a:r>
          </a:p>
        </p:txBody>
      </p:sp>
      <p:sp>
        <p:nvSpPr>
          <p:cNvPr id="29" name="Rectangle 28"/>
          <p:cNvSpPr/>
          <p:nvPr/>
        </p:nvSpPr>
        <p:spPr bwMode="auto">
          <a:xfrm rot="351605">
            <a:off x="3771598" y="730953"/>
            <a:ext cx="892202" cy="3833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86288" y="3398430"/>
            <a:ext cx="3078512" cy="1731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lèche droite 10"/>
          <p:cNvSpPr/>
          <p:nvPr/>
        </p:nvSpPr>
        <p:spPr>
          <a:xfrm>
            <a:off x="5155200" y="3967200"/>
            <a:ext cx="831088" cy="396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fr-FR"/>
          </a:p>
        </p:txBody>
      </p:sp>
      <p:sp>
        <p:nvSpPr>
          <p:cNvPr id="12" name="ZoneTexte 5"/>
          <p:cNvSpPr txBox="1">
            <a:spLocks noChangeArrowheads="1"/>
          </p:cNvSpPr>
          <p:nvPr/>
        </p:nvSpPr>
        <p:spPr bwMode="auto">
          <a:xfrm>
            <a:off x="1835152" y="4894438"/>
            <a:ext cx="5473700" cy="24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/>
            <a:r>
              <a:rPr lang="en-US" altLang="fr-FR" sz="1000" dirty="0" smtClean="0"/>
              <a:t>ECO innovations from biomass congress 17</a:t>
            </a:r>
            <a:r>
              <a:rPr lang="en-US" altLang="fr-FR" sz="1000" baseline="30000" dirty="0" smtClean="0"/>
              <a:t>th</a:t>
            </a:r>
            <a:r>
              <a:rPr lang="en-US" altLang="fr-FR" sz="1000" dirty="0" smtClean="0"/>
              <a:t> and 18</a:t>
            </a:r>
            <a:r>
              <a:rPr lang="en-US" altLang="fr-FR" sz="1000" baseline="30000" dirty="0" smtClean="0"/>
              <a:t>th</a:t>
            </a:r>
            <a:r>
              <a:rPr lang="en-US" altLang="fr-FR" sz="1000" dirty="0" smtClean="0"/>
              <a:t> March 2022</a:t>
            </a:r>
            <a:endParaRPr lang="fr-FR" altLang="fr-FR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259" y="649373"/>
            <a:ext cx="8869757" cy="4284361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GB" sz="2400" b="1" dirty="0" smtClean="0">
                <a:solidFill>
                  <a:schemeClr val="tx2"/>
                </a:solidFill>
              </a:rPr>
              <a:t> </a:t>
            </a:r>
            <a:r>
              <a:rPr lang="en-GB" sz="2000" b="1" dirty="0" smtClean="0">
                <a:solidFill>
                  <a:schemeClr val="tx2"/>
                </a:solidFill>
              </a:rPr>
              <a:t>Discussion  with key stakeholder (European Commission) based on a preliminary selection of 13 candidate indicators</a:t>
            </a:r>
          </a:p>
          <a:p>
            <a:pPr>
              <a:buFont typeface="Wingdings" pitchFamily="2" charset="2"/>
              <a:buChar char="Ø"/>
            </a:pPr>
            <a:endParaRPr lang="en-GB" sz="1400" b="1" dirty="0" smtClean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GB" sz="2000" b="1" dirty="0" smtClean="0">
                <a:solidFill>
                  <a:schemeClr val="tx2"/>
                </a:solidFill>
              </a:rPr>
              <a:t>Selection of  3 indicators</a:t>
            </a:r>
          </a:p>
          <a:p>
            <a:pPr lvl="1"/>
            <a:r>
              <a:rPr lang="en-GB" sz="1800" b="1" dirty="0" smtClean="0">
                <a:solidFill>
                  <a:schemeClr val="tx2"/>
                </a:solidFill>
              </a:rPr>
              <a:t>Carbon budget =&gt; climatic change</a:t>
            </a:r>
          </a:p>
          <a:p>
            <a:pPr lvl="1"/>
            <a:r>
              <a:rPr lang="en-GB" sz="1800" b="1" dirty="0" smtClean="0">
                <a:solidFill>
                  <a:schemeClr val="tx2"/>
                </a:solidFill>
              </a:rPr>
              <a:t>Nitrate Lixiviation =&gt; water quality</a:t>
            </a:r>
          </a:p>
          <a:p>
            <a:pPr lvl="1"/>
            <a:r>
              <a:rPr lang="en-GB" sz="1800" b="1" dirty="0" smtClean="0">
                <a:solidFill>
                  <a:schemeClr val="tx2"/>
                </a:solidFill>
              </a:rPr>
              <a:t>Biodiversity</a:t>
            </a:r>
          </a:p>
          <a:p>
            <a:pPr algn="just">
              <a:lnSpc>
                <a:spcPct val="114000"/>
              </a:lnSpc>
              <a:spcBef>
                <a:spcPts val="1200"/>
              </a:spcBef>
              <a:buFont typeface="Wingdings" pitchFamily="2" charset="2"/>
              <a:buChar char="Ø"/>
            </a:pPr>
            <a:r>
              <a:rPr lang="en-GB" sz="2000" b="1" dirty="0" smtClean="0">
                <a:solidFill>
                  <a:schemeClr val="tx2"/>
                </a:solidFill>
              </a:rPr>
              <a:t>Indicators </a:t>
            </a:r>
            <a:r>
              <a:rPr lang="en-GB" sz="2000" b="1" dirty="0">
                <a:solidFill>
                  <a:schemeClr val="tx2"/>
                </a:solidFill>
              </a:rPr>
              <a:t>may be computed at various</a:t>
            </a:r>
            <a:r>
              <a:rPr lang="en-GB" sz="2000" b="1" dirty="0"/>
              <a:t> </a:t>
            </a:r>
            <a:r>
              <a:rPr lang="en-GB" sz="2000" b="1" dirty="0" smtClean="0"/>
              <a:t>TIERs </a:t>
            </a:r>
            <a:r>
              <a:rPr lang="en-GB" sz="2000" dirty="0" smtClean="0"/>
              <a:t>(i.e. levels of complexity),</a:t>
            </a:r>
            <a:endParaRPr lang="en-GB" sz="2000" dirty="0"/>
          </a:p>
          <a:p>
            <a:pPr lvl="1" algn="just">
              <a:lnSpc>
                <a:spcPct val="114000"/>
              </a:lnSpc>
              <a:spcBef>
                <a:spcPts val="1200"/>
              </a:spcBef>
            </a:pPr>
            <a:r>
              <a:rPr lang="en-GB" sz="1800" b="1" dirty="0">
                <a:solidFill>
                  <a:srgbClr val="0070C0"/>
                </a:solidFill>
              </a:rPr>
              <a:t>TIER 1 :  easily </a:t>
            </a:r>
            <a:r>
              <a:rPr lang="en-GB" sz="1800" b="1" dirty="0" smtClean="0">
                <a:solidFill>
                  <a:srgbClr val="0070C0"/>
                </a:solidFill>
              </a:rPr>
              <a:t>feasible, less accurate, </a:t>
            </a:r>
            <a:r>
              <a:rPr lang="en-GB" sz="1800" b="1" dirty="0" err="1" smtClean="0">
                <a:solidFill>
                  <a:srgbClr val="0070C0"/>
                </a:solidFill>
              </a:rPr>
              <a:t>operationnal</a:t>
            </a:r>
            <a:endParaRPr lang="en-GB" sz="1800" b="1" dirty="0">
              <a:solidFill>
                <a:srgbClr val="0070C0"/>
              </a:solidFill>
            </a:endParaRPr>
          </a:p>
          <a:p>
            <a:pPr lvl="1" algn="just">
              <a:lnSpc>
                <a:spcPct val="114000"/>
              </a:lnSpc>
              <a:spcBef>
                <a:spcPts val="1200"/>
              </a:spcBef>
            </a:pPr>
            <a:r>
              <a:rPr lang="en-GB" sz="1800" b="1" dirty="0">
                <a:solidFill>
                  <a:srgbClr val="0070C0"/>
                </a:solidFill>
              </a:rPr>
              <a:t>TIER 2 :  better result but </a:t>
            </a:r>
            <a:r>
              <a:rPr lang="en-GB" sz="1800" b="1" dirty="0" smtClean="0">
                <a:solidFill>
                  <a:srgbClr val="0070C0"/>
                </a:solidFill>
              </a:rPr>
              <a:t>requires farmer’s data</a:t>
            </a:r>
            <a:endParaRPr lang="en-GB" sz="1800" b="1" dirty="0">
              <a:solidFill>
                <a:srgbClr val="0070C0"/>
              </a:solidFill>
            </a:endParaRPr>
          </a:p>
          <a:p>
            <a:pPr lvl="1" algn="just">
              <a:lnSpc>
                <a:spcPct val="114000"/>
              </a:lnSpc>
              <a:spcBef>
                <a:spcPts val="1200"/>
              </a:spcBef>
            </a:pPr>
            <a:r>
              <a:rPr lang="en-GB" sz="1800" b="1" dirty="0">
                <a:solidFill>
                  <a:srgbClr val="0070C0"/>
                </a:solidFill>
              </a:rPr>
              <a:t>TIER 3 : best results, less operational</a:t>
            </a:r>
            <a:endParaRPr lang="en-GB" sz="1800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GB" sz="2800" b="1" dirty="0" smtClean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GB" sz="2800" b="1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GB" sz="1800" dirty="0" smtClean="0"/>
          </a:p>
          <a:p>
            <a:endParaRPr lang="en-GB" sz="1800" dirty="0" smtClean="0"/>
          </a:p>
          <a:p>
            <a:endParaRPr lang="en-GB" sz="1800" dirty="0" smtClean="0"/>
          </a:p>
          <a:p>
            <a:pPr marL="0" indent="0">
              <a:buNone/>
            </a:pPr>
            <a:endParaRPr lang="en-GB" sz="1800" dirty="0" smtClean="0"/>
          </a:p>
        </p:txBody>
      </p:sp>
      <p:grpSp>
        <p:nvGrpSpPr>
          <p:cNvPr id="2" name="Groupe 1"/>
          <p:cNvGrpSpPr/>
          <p:nvPr/>
        </p:nvGrpSpPr>
        <p:grpSpPr>
          <a:xfrm>
            <a:off x="4734800" y="1331729"/>
            <a:ext cx="3597078" cy="1849633"/>
            <a:chOff x="5708419" y="3434826"/>
            <a:chExt cx="3800651" cy="2661593"/>
          </a:xfrm>
        </p:grpSpPr>
        <p:pic>
          <p:nvPicPr>
            <p:cNvPr id="6" name="Picture 1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8419" y="3434826"/>
              <a:ext cx="3770042" cy="266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Ellipse 6"/>
            <p:cNvSpPr/>
            <p:nvPr/>
          </p:nvSpPr>
          <p:spPr>
            <a:xfrm>
              <a:off x="7788687" y="3779520"/>
              <a:ext cx="1720383" cy="196376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8B65B81-E679-774A-8BD0-334FBA13152D}"/>
              </a:ext>
            </a:extLst>
          </p:cNvPr>
          <p:cNvSpPr/>
          <p:nvPr/>
        </p:nvSpPr>
        <p:spPr>
          <a:xfrm>
            <a:off x="1" y="11"/>
            <a:ext cx="1902372" cy="260131"/>
          </a:xfrm>
          <a:custGeom>
            <a:avLst/>
            <a:gdLst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3677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0629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752" h="693683">
                <a:moveTo>
                  <a:pt x="0" y="0"/>
                </a:moveTo>
                <a:lnTo>
                  <a:pt x="7367752" y="0"/>
                </a:lnTo>
                <a:lnTo>
                  <a:pt x="7062952" y="693683"/>
                </a:lnTo>
                <a:lnTo>
                  <a:pt x="0" y="693683"/>
                </a:lnTo>
                <a:lnTo>
                  <a:pt x="0" y="0"/>
                </a:lnTo>
                <a:close/>
              </a:path>
            </a:pathLst>
          </a:custGeom>
          <a:solidFill>
            <a:srgbClr val="299B3B"/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23BEF1D1-EC4A-994E-8EF8-53DED3BA5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261" y="2"/>
            <a:ext cx="7091757" cy="428625"/>
          </a:xfrm>
        </p:spPr>
        <p:txBody>
          <a:bodyPr>
            <a:noAutofit/>
          </a:bodyPr>
          <a:lstStyle/>
          <a:p>
            <a:pPr algn="l"/>
            <a:r>
              <a:rPr lang="en-GB" sz="3200" dirty="0" smtClean="0">
                <a:solidFill>
                  <a:srgbClr val="299B3B"/>
                </a:solidFill>
              </a:rPr>
              <a:t>NIVA’s project methodology</a:t>
            </a:r>
            <a:endParaRPr lang="en-GB" sz="3200" dirty="0">
              <a:solidFill>
                <a:srgbClr val="299B3B"/>
              </a:solidFill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xmlns="" id="{3E643C89-18AA-40F9-A673-B7D70609AD64}"/>
              </a:ext>
            </a:extLst>
          </p:cNvPr>
          <p:cNvSpPr txBox="1">
            <a:spLocks/>
          </p:cNvSpPr>
          <p:nvPr/>
        </p:nvSpPr>
        <p:spPr>
          <a:xfrm>
            <a:off x="678141" y="678176"/>
            <a:ext cx="7421806" cy="3496831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 smtClean="0">
              <a:solidFill>
                <a:prstClr val="black">
                  <a:tint val="75000"/>
                </a:prstClr>
              </a:solidFill>
            </a:endParaRPr>
          </a:p>
          <a:p>
            <a:endParaRPr lang="en-US" b="1" dirty="0" smtClean="0">
              <a:solidFill>
                <a:prstClr val="black">
                  <a:tint val="75000"/>
                </a:prstClr>
              </a:solidFill>
            </a:endParaRPr>
          </a:p>
          <a:p>
            <a:endParaRPr lang="x-non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40ED8AE2-1441-B047-9293-18A02C616D4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1" name="Accolade fermante 10"/>
          <p:cNvSpPr/>
          <p:nvPr/>
        </p:nvSpPr>
        <p:spPr>
          <a:xfrm>
            <a:off x="6187105" y="3664380"/>
            <a:ext cx="121920" cy="64842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4" tIns="45717" rIns="91434" bIns="45717" rtlCol="0" anchor="ctr"/>
          <a:lstStyle/>
          <a:p>
            <a:pPr algn="ctr"/>
            <a:endParaRPr lang="fr-FR" dirty="0"/>
          </a:p>
        </p:txBody>
      </p:sp>
      <p:sp>
        <p:nvSpPr>
          <p:cNvPr id="13" name="Accolade fermante 12"/>
          <p:cNvSpPr/>
          <p:nvPr/>
        </p:nvSpPr>
        <p:spPr>
          <a:xfrm>
            <a:off x="6191744" y="4530458"/>
            <a:ext cx="122400" cy="3240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4" tIns="45717" rIns="91434" bIns="45717"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6335067" y="3801543"/>
            <a:ext cx="2189177" cy="369326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fr-FR" dirty="0" err="1" smtClean="0"/>
              <a:t>Empirical</a:t>
            </a:r>
            <a:r>
              <a:rPr lang="fr-FR" dirty="0" smtClean="0"/>
              <a:t> </a:t>
            </a:r>
            <a:r>
              <a:rPr lang="fr-FR" dirty="0" err="1" smtClean="0"/>
              <a:t>approaches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6345221" y="4537383"/>
            <a:ext cx="2066066" cy="369326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fr-FR" dirty="0" err="1" smtClean="0"/>
              <a:t>Modelling</a:t>
            </a:r>
            <a:r>
              <a:rPr lang="fr-FR" dirty="0" smtClean="0"/>
              <a:t> </a:t>
            </a:r>
            <a:r>
              <a:rPr lang="fr-FR" dirty="0" err="1" smtClean="0"/>
              <a:t>approach</a:t>
            </a:r>
            <a:endParaRPr lang="fr-FR" dirty="0"/>
          </a:p>
        </p:txBody>
      </p:sp>
      <p:sp>
        <p:nvSpPr>
          <p:cNvPr id="16" name="ZoneTexte 5"/>
          <p:cNvSpPr txBox="1">
            <a:spLocks noChangeArrowheads="1"/>
          </p:cNvSpPr>
          <p:nvPr/>
        </p:nvSpPr>
        <p:spPr bwMode="auto">
          <a:xfrm>
            <a:off x="1835152" y="4894438"/>
            <a:ext cx="5473700" cy="24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/>
            <a:r>
              <a:rPr lang="en-US" altLang="fr-FR" sz="1000" dirty="0" smtClean="0"/>
              <a:t>ECO innovations from biomass congress 17</a:t>
            </a:r>
            <a:r>
              <a:rPr lang="en-US" altLang="fr-FR" sz="1000" baseline="30000" dirty="0" smtClean="0"/>
              <a:t>th</a:t>
            </a:r>
            <a:r>
              <a:rPr lang="en-US" altLang="fr-FR" sz="1000" dirty="0" smtClean="0"/>
              <a:t> and 18</a:t>
            </a:r>
            <a:r>
              <a:rPr lang="en-US" altLang="fr-FR" sz="1000" baseline="30000" dirty="0" smtClean="0"/>
              <a:t>th</a:t>
            </a:r>
            <a:r>
              <a:rPr lang="en-US" altLang="fr-FR" sz="1000" dirty="0" smtClean="0"/>
              <a:t> March 2022</a:t>
            </a:r>
            <a:endParaRPr lang="fr-FR" altLang="fr-FR" sz="1000" dirty="0"/>
          </a:p>
        </p:txBody>
      </p:sp>
      <p:sp>
        <p:nvSpPr>
          <p:cNvPr id="17" name="ZoneTexte 16"/>
          <p:cNvSpPr txBox="1"/>
          <p:nvPr/>
        </p:nvSpPr>
        <p:spPr>
          <a:xfrm>
            <a:off x="5507702" y="428627"/>
            <a:ext cx="3636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Collab</a:t>
            </a:r>
            <a:r>
              <a:rPr lang="fr-FR" dirty="0" smtClean="0"/>
              <a:t>. IGN &amp; ASP (</a:t>
            </a:r>
            <a:r>
              <a:rPr lang="fr-FR" dirty="0" err="1" smtClean="0"/>
              <a:t>task</a:t>
            </a:r>
            <a:r>
              <a:rPr lang="fr-FR" dirty="0" smtClean="0"/>
              <a:t> leader UC1b)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0262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1835"/>
            <a:ext cx="8229600" cy="4541207"/>
          </a:xfrm>
        </p:spPr>
        <p:txBody>
          <a:bodyPr>
            <a:noAutofit/>
          </a:bodyPr>
          <a:lstStyle/>
          <a:p>
            <a:pPr marL="0" lvl="1" indent="0" algn="just">
              <a:buFont typeface="Wingdings" pitchFamily="2" charset="2"/>
              <a:buChar char="Ø"/>
            </a:pPr>
            <a:r>
              <a:rPr lang="en-GB" sz="2000" dirty="0" smtClean="0">
                <a:solidFill>
                  <a:schemeClr val="tx2"/>
                </a:solidFill>
              </a:rPr>
              <a:t> A similar conceptual approach: Carbon balance</a:t>
            </a:r>
          </a:p>
          <a:p>
            <a:pPr marL="0" indent="0" algn="just">
              <a:buNone/>
            </a:pPr>
            <a:endParaRPr lang="en-GB" sz="2000" dirty="0" smtClean="0">
              <a:solidFill>
                <a:schemeClr val="tx2"/>
              </a:solidFill>
            </a:endParaRPr>
          </a:p>
          <a:p>
            <a:pPr marL="0" indent="0" algn="just">
              <a:buNone/>
            </a:pPr>
            <a:endParaRPr lang="en-GB" sz="2000" dirty="0" smtClean="0">
              <a:solidFill>
                <a:schemeClr val="tx2"/>
              </a:solidFill>
            </a:endParaRPr>
          </a:p>
          <a:p>
            <a:pPr marL="0" indent="0" algn="just">
              <a:buNone/>
            </a:pPr>
            <a:endParaRPr lang="en-GB" sz="2000" dirty="0" smtClean="0">
              <a:solidFill>
                <a:schemeClr val="tx2"/>
              </a:solidFill>
            </a:endParaRPr>
          </a:p>
          <a:p>
            <a:pPr marL="0" indent="0" algn="just">
              <a:buNone/>
            </a:pPr>
            <a:r>
              <a:rPr lang="en-GB" sz="2000" dirty="0" smtClean="0">
                <a:solidFill>
                  <a:schemeClr val="tx2"/>
                </a:solidFill>
              </a:rPr>
              <a:t> </a:t>
            </a:r>
          </a:p>
          <a:p>
            <a:pPr marL="0" indent="0" algn="just">
              <a:buFont typeface="Wingdings" pitchFamily="2" charset="2"/>
              <a:buChar char="Ø"/>
            </a:pPr>
            <a:r>
              <a:rPr lang="en-GB" sz="2000" dirty="0" smtClean="0">
                <a:solidFill>
                  <a:schemeClr val="tx2"/>
                </a:solidFill>
              </a:rPr>
              <a:t>Indicators are calculated for each cropping year (at 10m/plot level), but can be summed over several years (crop rotation),</a:t>
            </a:r>
          </a:p>
          <a:p>
            <a:pPr marL="0" indent="0" algn="just"/>
            <a:endParaRPr lang="en-GB" sz="400" dirty="0" smtClean="0">
              <a:solidFill>
                <a:schemeClr val="tx2"/>
              </a:solidFill>
            </a:endParaRPr>
          </a:p>
          <a:p>
            <a:pPr marL="0" indent="0" algn="just">
              <a:buFont typeface="Wingdings" pitchFamily="2" charset="2"/>
              <a:buChar char="Ø"/>
            </a:pPr>
            <a:r>
              <a:rPr lang="en-GB" sz="2000" dirty="0" smtClean="0">
                <a:solidFill>
                  <a:schemeClr val="tx2"/>
                </a:solidFill>
              </a:rPr>
              <a:t> Methodology: </a:t>
            </a:r>
          </a:p>
          <a:p>
            <a:pPr marL="400020" lvl="1" indent="0" algn="just"/>
            <a:r>
              <a:rPr lang="en-GB" sz="1600" dirty="0" smtClean="0">
                <a:solidFill>
                  <a:schemeClr val="tx2"/>
                </a:solidFill>
              </a:rPr>
              <a:t> Calculations of TIER 1 (CO</a:t>
            </a:r>
            <a:r>
              <a:rPr lang="en-GB" sz="1600" baseline="-25000" dirty="0" smtClean="0">
                <a:solidFill>
                  <a:schemeClr val="tx2"/>
                </a:solidFill>
              </a:rPr>
              <a:t>2</a:t>
            </a:r>
            <a:r>
              <a:rPr lang="en-GB" sz="1600" dirty="0" smtClean="0">
                <a:solidFill>
                  <a:schemeClr val="tx2"/>
                </a:solidFill>
              </a:rPr>
              <a:t> fluxes) and TIER 2 (C budget) are based on empirical approaches and can be applied to most crops species except rice,</a:t>
            </a:r>
          </a:p>
          <a:p>
            <a:pPr marL="400020" lvl="1" indent="0" algn="just"/>
            <a:r>
              <a:rPr lang="en-GB" sz="1600" dirty="0" smtClean="0">
                <a:solidFill>
                  <a:schemeClr val="tx2"/>
                </a:solidFill>
              </a:rPr>
              <a:t> TIER 3 is based on the SAFYE-CO2 crop model calibrated by the vegetation indices (LAI) derived from satellite observations (Sentinel 2) </a:t>
            </a:r>
            <a:r>
              <a:rPr lang="en-GB" sz="1600" dirty="0" smtClean="0">
                <a:solidFill>
                  <a:schemeClr val="tx2"/>
                </a:solidFill>
                <a:sym typeface="Wingdings" pitchFamily="2" charset="2"/>
              </a:rPr>
              <a:t> allows other indicators to be calculated (biomass, yield, CO</a:t>
            </a:r>
            <a:r>
              <a:rPr lang="en-GB" sz="1600" baseline="-25000" dirty="0" smtClean="0">
                <a:solidFill>
                  <a:schemeClr val="tx2"/>
                </a:solidFill>
                <a:sym typeface="Wingdings" pitchFamily="2" charset="2"/>
              </a:rPr>
              <a:t>2</a:t>
            </a:r>
            <a:r>
              <a:rPr lang="en-GB" sz="1600" dirty="0" smtClean="0">
                <a:solidFill>
                  <a:schemeClr val="tx2"/>
                </a:solidFill>
                <a:sym typeface="Wingdings" pitchFamily="2" charset="2"/>
              </a:rPr>
              <a:t> fluxes, </a:t>
            </a:r>
            <a:r>
              <a:rPr lang="en-GB" sz="1600" dirty="0" err="1" smtClean="0">
                <a:solidFill>
                  <a:schemeClr val="tx2"/>
                </a:solidFill>
                <a:sym typeface="Wingdings" pitchFamily="2" charset="2"/>
              </a:rPr>
              <a:t>evap</a:t>
            </a:r>
            <a:r>
              <a:rPr lang="en-GB" sz="1600" dirty="0" smtClean="0">
                <a:solidFill>
                  <a:schemeClr val="tx2"/>
                </a:solidFill>
                <a:sym typeface="Wingdings" pitchFamily="2" charset="2"/>
              </a:rPr>
              <a:t>/</a:t>
            </a:r>
            <a:r>
              <a:rPr lang="en-GB" sz="1600" dirty="0" err="1" smtClean="0">
                <a:solidFill>
                  <a:schemeClr val="tx2"/>
                </a:solidFill>
                <a:sym typeface="Wingdings" pitchFamily="2" charset="2"/>
              </a:rPr>
              <a:t>transp</a:t>
            </a:r>
            <a:r>
              <a:rPr lang="en-GB" sz="1600" dirty="0" smtClean="0">
                <a:solidFill>
                  <a:schemeClr val="tx2"/>
                </a:solidFill>
                <a:sym typeface="Wingdings" pitchFamily="2" charset="2"/>
              </a:rPr>
              <a:t>…), but</a:t>
            </a:r>
            <a:r>
              <a:rPr lang="en-GB" sz="1600" dirty="0" smtClean="0">
                <a:solidFill>
                  <a:schemeClr val="tx2"/>
                </a:solidFill>
              </a:rPr>
              <a:t> at this stage it is only </a:t>
            </a:r>
            <a:r>
              <a:rPr lang="en-GB" sz="1600" dirty="0" err="1" smtClean="0">
                <a:solidFill>
                  <a:schemeClr val="tx2"/>
                </a:solidFill>
              </a:rPr>
              <a:t>parametrised</a:t>
            </a:r>
            <a:r>
              <a:rPr lang="en-GB" sz="1600" dirty="0" smtClean="0">
                <a:solidFill>
                  <a:schemeClr val="tx2"/>
                </a:solidFill>
              </a:rPr>
              <a:t> for 4 crop types species (straw cereals, sunflower, maize and rapeseed) + cover crops.</a:t>
            </a:r>
          </a:p>
          <a:p>
            <a:pPr marL="400020" lvl="1" indent="0" algn="just">
              <a:buNone/>
            </a:pPr>
            <a:endParaRPr lang="en-GB" sz="600" dirty="0" smtClean="0">
              <a:solidFill>
                <a:schemeClr val="tx2"/>
              </a:solidFill>
            </a:endParaRPr>
          </a:p>
          <a:p>
            <a:pPr marL="0" lvl="1" indent="0" algn="just">
              <a:buFont typeface="Arial" pitchFamily="34" charset="0"/>
              <a:buChar char="•"/>
            </a:pPr>
            <a:endParaRPr lang="en-GB" sz="2400" dirty="0" smtClean="0">
              <a:solidFill>
                <a:schemeClr val="tx2"/>
              </a:solidFill>
            </a:endParaRPr>
          </a:p>
          <a:p>
            <a:pPr marL="0" lvl="1" indent="0" algn="just">
              <a:buNone/>
            </a:pPr>
            <a:r>
              <a:rPr lang="en-GB" sz="2400" dirty="0" smtClean="0"/>
              <a:t> </a:t>
            </a:r>
            <a:endParaRPr lang="en-GB" sz="2400" dirty="0" smtClean="0">
              <a:solidFill>
                <a:srgbClr val="996633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40953" y="1273099"/>
            <a:ext cx="5653587" cy="707880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pPr marL="0" lvl="1"/>
            <a:r>
              <a:rPr lang="en-GB" sz="2000" dirty="0" smtClean="0"/>
              <a:t>C budget =</a:t>
            </a:r>
            <a:r>
              <a:rPr lang="en-GB" sz="2000" dirty="0" smtClean="0">
                <a:solidFill>
                  <a:srgbClr val="299B3B"/>
                </a:solidFill>
              </a:rPr>
              <a:t> Net CO</a:t>
            </a:r>
            <a:r>
              <a:rPr lang="en-GB" sz="2000" baseline="-25000" dirty="0" smtClean="0">
                <a:solidFill>
                  <a:srgbClr val="299B3B"/>
                </a:solidFill>
              </a:rPr>
              <a:t>2</a:t>
            </a:r>
            <a:r>
              <a:rPr lang="en-GB" sz="2000" dirty="0" smtClean="0">
                <a:solidFill>
                  <a:srgbClr val="299B3B"/>
                </a:solidFill>
              </a:rPr>
              <a:t> flux </a:t>
            </a:r>
            <a:r>
              <a:rPr lang="en-GB" sz="2000" dirty="0" smtClean="0"/>
              <a:t>– </a:t>
            </a:r>
            <a:r>
              <a:rPr lang="en-GB" sz="2000" dirty="0" smtClean="0">
                <a:solidFill>
                  <a:srgbClr val="FFC000"/>
                </a:solidFill>
              </a:rPr>
              <a:t>C harvested </a:t>
            </a:r>
            <a:r>
              <a:rPr lang="en-GB" sz="2000" dirty="0" smtClean="0"/>
              <a:t>+ </a:t>
            </a:r>
            <a:r>
              <a:rPr lang="en-GB" sz="2000" dirty="0" smtClean="0">
                <a:solidFill>
                  <a:srgbClr val="C00000"/>
                </a:solidFill>
              </a:rPr>
              <a:t>Org. manure</a:t>
            </a:r>
          </a:p>
          <a:p>
            <a:endParaRPr lang="fr-FR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8B65B81-E679-774A-8BD0-334FBA13152D}"/>
              </a:ext>
            </a:extLst>
          </p:cNvPr>
          <p:cNvSpPr/>
          <p:nvPr/>
        </p:nvSpPr>
        <p:spPr>
          <a:xfrm>
            <a:off x="1" y="12"/>
            <a:ext cx="1902372" cy="260131"/>
          </a:xfrm>
          <a:custGeom>
            <a:avLst/>
            <a:gdLst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3677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0629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752" h="693683">
                <a:moveTo>
                  <a:pt x="0" y="0"/>
                </a:moveTo>
                <a:lnTo>
                  <a:pt x="7367752" y="0"/>
                </a:lnTo>
                <a:lnTo>
                  <a:pt x="7062952" y="693683"/>
                </a:lnTo>
                <a:lnTo>
                  <a:pt x="0" y="693683"/>
                </a:lnTo>
                <a:lnTo>
                  <a:pt x="0" y="0"/>
                </a:lnTo>
                <a:close/>
              </a:path>
            </a:pathLst>
          </a:custGeom>
          <a:solidFill>
            <a:srgbClr val="299B3B"/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768DE2-6B64-374A-BD87-F163108C19E6}"/>
              </a:ext>
            </a:extLst>
          </p:cNvPr>
          <p:cNvSpPr txBox="1"/>
          <p:nvPr/>
        </p:nvSpPr>
        <p:spPr>
          <a:xfrm>
            <a:off x="-620109" y="938049"/>
            <a:ext cx="184718" cy="369326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104400" y="232680"/>
            <a:ext cx="2049446" cy="2211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2059431" y="1280411"/>
            <a:ext cx="1305562" cy="40386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435585" y="1695912"/>
            <a:ext cx="761735" cy="369326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fr-FR" dirty="0" smtClean="0">
                <a:solidFill>
                  <a:prstClr val="black"/>
                </a:solidFill>
              </a:rPr>
              <a:t>TIER 1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9280" y="974835"/>
            <a:ext cx="6553200" cy="1242666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-60960" y="1128392"/>
            <a:ext cx="734484" cy="646325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fr-FR" dirty="0" err="1" smtClean="0">
                <a:solidFill>
                  <a:prstClr val="black"/>
                </a:solidFill>
              </a:rPr>
              <a:t>TIERs</a:t>
            </a:r>
            <a:endParaRPr lang="fr-FR" dirty="0" smtClean="0">
              <a:solidFill>
                <a:prstClr val="black"/>
              </a:solidFill>
            </a:endParaRPr>
          </a:p>
          <a:p>
            <a:r>
              <a:rPr lang="fr-FR" dirty="0" smtClean="0">
                <a:solidFill>
                  <a:prstClr val="black"/>
                </a:solidFill>
              </a:rPr>
              <a:t> 2 &amp; 3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15" name="Title 11">
            <a:extLst>
              <a:ext uri="{FF2B5EF4-FFF2-40B4-BE49-F238E27FC236}">
                <a16:creationId xmlns:a16="http://schemas.microsoft.com/office/drawing/2014/main" xmlns="" id="{23BEF1D1-EC4A-994E-8EF8-53DED3BA58F5}"/>
              </a:ext>
            </a:extLst>
          </p:cNvPr>
          <p:cNvSpPr txBox="1">
            <a:spLocks/>
          </p:cNvSpPr>
          <p:nvPr/>
        </p:nvSpPr>
        <p:spPr>
          <a:xfrm>
            <a:off x="2085252" y="7718"/>
            <a:ext cx="8229600" cy="428625"/>
          </a:xfrm>
          <a:prstGeom prst="rect">
            <a:avLst/>
          </a:prstGeom>
        </p:spPr>
        <p:txBody>
          <a:bodyPr vert="horz" lIns="91434" tIns="45717" rIns="91434" bIns="45717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3200" dirty="0" smtClean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Carbon budgets indicators </a:t>
            </a:r>
            <a:endParaRPr lang="en-GB" sz="3200" dirty="0">
              <a:solidFill>
                <a:srgbClr val="299B3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Accolade fermante 15"/>
          <p:cNvSpPr/>
          <p:nvPr/>
        </p:nvSpPr>
        <p:spPr>
          <a:xfrm rot="5400000">
            <a:off x="4834819" y="281377"/>
            <a:ext cx="216694" cy="2768672"/>
          </a:xfrm>
          <a:prstGeom prst="righ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4" tIns="45717" rIns="91434" bIns="45717"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7" name="ZoneTexte 8"/>
          <p:cNvSpPr txBox="1">
            <a:spLocks noChangeArrowheads="1"/>
          </p:cNvSpPr>
          <p:nvPr/>
        </p:nvSpPr>
        <p:spPr bwMode="auto">
          <a:xfrm>
            <a:off x="3792649" y="1817094"/>
            <a:ext cx="2249559" cy="369326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 lIns="91434" tIns="45717" rIns="91434" bIns="45717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Farmer’s</a:t>
            </a:r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 data (FMIS)</a:t>
            </a:r>
            <a:endParaRPr 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5079" y="239995"/>
            <a:ext cx="1305562" cy="27945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285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 animBg="1"/>
      <p:bldP spid="13" grpId="0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4858728"/>
            <a:ext cx="2133600" cy="273844"/>
          </a:xfrm>
        </p:spPr>
        <p:txBody>
          <a:bodyPr/>
          <a:lstStyle/>
          <a:p>
            <a:fld id="{40ED8AE2-1441-B047-9293-18A02C616D4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26" name="Picture 2" descr="C:\Users\ludovic.arnaud\Documents\NIVA\presentation9Avril\Diagram-Tie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686"/>
          <a:stretch>
            <a:fillRect/>
          </a:stretch>
        </p:blipFill>
        <p:spPr bwMode="auto">
          <a:xfrm>
            <a:off x="16" y="604800"/>
            <a:ext cx="9143999" cy="416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340918" y="695715"/>
            <a:ext cx="5147423" cy="369326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fr-FR" b="1" dirty="0" err="1">
                <a:solidFill>
                  <a:schemeClr val="accent4"/>
                </a:solidFill>
              </a:rPr>
              <a:t>Empirical</a:t>
            </a:r>
            <a:r>
              <a:rPr lang="fr-FR" b="1" dirty="0">
                <a:solidFill>
                  <a:schemeClr val="accent4"/>
                </a:solidFill>
              </a:rPr>
              <a:t> </a:t>
            </a:r>
            <a:r>
              <a:rPr lang="fr-FR" b="1" dirty="0" err="1" smtClean="0">
                <a:solidFill>
                  <a:schemeClr val="accent4"/>
                </a:solidFill>
              </a:rPr>
              <a:t>approach</a:t>
            </a:r>
            <a:r>
              <a:rPr lang="fr-FR" b="1" dirty="0" smtClean="0">
                <a:solidFill>
                  <a:schemeClr val="accent4"/>
                </a:solidFill>
              </a:rPr>
              <a:t> </a:t>
            </a:r>
            <a:r>
              <a:rPr lang="fr-FR" b="1" dirty="0" smtClean="0">
                <a:solidFill>
                  <a:schemeClr val="accent4"/>
                </a:solidFill>
                <a:sym typeface="Wingdings" pitchFamily="2" charset="2"/>
              </a:rPr>
              <a:t> </a:t>
            </a:r>
            <a:r>
              <a:rPr lang="fr-FR" b="1" dirty="0" err="1" smtClean="0">
                <a:solidFill>
                  <a:schemeClr val="accent4"/>
                </a:solidFill>
                <a:sym typeface="Wingdings" pitchFamily="2" charset="2"/>
              </a:rPr>
              <a:t>most</a:t>
            </a:r>
            <a:r>
              <a:rPr lang="fr-FR" b="1" dirty="0" smtClean="0">
                <a:solidFill>
                  <a:schemeClr val="accent4"/>
                </a:solidFill>
                <a:sym typeface="Wingdings" pitchFamily="2" charset="2"/>
              </a:rPr>
              <a:t> </a:t>
            </a:r>
            <a:r>
              <a:rPr lang="fr-FR" b="1" dirty="0" err="1" smtClean="0">
                <a:solidFill>
                  <a:schemeClr val="accent4"/>
                </a:solidFill>
                <a:sym typeface="Wingdings" pitchFamily="2" charset="2"/>
              </a:rPr>
              <a:t>crop</a:t>
            </a:r>
            <a:r>
              <a:rPr lang="fr-FR" b="1" dirty="0" smtClean="0">
                <a:solidFill>
                  <a:schemeClr val="accent4"/>
                </a:solidFill>
                <a:sym typeface="Wingdings" pitchFamily="2" charset="2"/>
              </a:rPr>
              <a:t> </a:t>
            </a:r>
            <a:r>
              <a:rPr lang="fr-FR" b="1" dirty="0" err="1" smtClean="0">
                <a:solidFill>
                  <a:schemeClr val="accent4"/>
                </a:solidFill>
                <a:sym typeface="Wingdings" pitchFamily="2" charset="2"/>
              </a:rPr>
              <a:t>species</a:t>
            </a:r>
            <a:r>
              <a:rPr lang="fr-FR" b="1" dirty="0" smtClean="0">
                <a:solidFill>
                  <a:schemeClr val="accent4"/>
                </a:solidFill>
                <a:sym typeface="Wingdings" pitchFamily="2" charset="2"/>
              </a:rPr>
              <a:t> </a:t>
            </a:r>
            <a:r>
              <a:rPr lang="fr-FR" b="1" dirty="0" err="1" smtClean="0">
                <a:solidFill>
                  <a:schemeClr val="accent4"/>
                </a:solidFill>
                <a:sym typeface="Wingdings" pitchFamily="2" charset="2"/>
              </a:rPr>
              <a:t>except</a:t>
            </a:r>
            <a:r>
              <a:rPr lang="fr-FR" b="1" dirty="0" smtClean="0">
                <a:solidFill>
                  <a:schemeClr val="accent4"/>
                </a:solidFill>
                <a:sym typeface="Wingdings" pitchFamily="2" charset="2"/>
              </a:rPr>
              <a:t> </a:t>
            </a:r>
            <a:r>
              <a:rPr lang="fr-FR" b="1" dirty="0" err="1" smtClean="0">
                <a:solidFill>
                  <a:schemeClr val="accent4"/>
                </a:solidFill>
                <a:sym typeface="Wingdings" pitchFamily="2" charset="2"/>
              </a:rPr>
              <a:t>rice</a:t>
            </a:r>
            <a:endParaRPr lang="fr-FR" b="1" dirty="0">
              <a:solidFill>
                <a:schemeClr val="accent4"/>
              </a:solidFill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B7077535-DEF6-4836-BD11-8061928D0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6125" y="3713178"/>
            <a:ext cx="2017807" cy="931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0184DB94-7C5F-4E5B-934E-88EE34CE0C82}"/>
              </a:ext>
            </a:extLst>
          </p:cNvPr>
          <p:cNvSpPr txBox="1"/>
          <p:nvPr/>
        </p:nvSpPr>
        <p:spPr>
          <a:xfrm>
            <a:off x="6189187" y="3482356"/>
            <a:ext cx="2360571" cy="307771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fr-FR" sz="1400" i="1" dirty="0" err="1" smtClean="0"/>
              <a:t>Based</a:t>
            </a:r>
            <a:r>
              <a:rPr lang="fr-FR" sz="1400" i="1" dirty="0" smtClean="0"/>
              <a:t> on </a:t>
            </a:r>
            <a:r>
              <a:rPr lang="fr-FR" sz="1400" i="1" dirty="0" err="1"/>
              <a:t>Ceschia</a:t>
            </a:r>
            <a:r>
              <a:rPr lang="fr-FR" sz="1400" i="1" dirty="0"/>
              <a:t> et al. (2010)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0B6D01FF-7E32-48CD-8A69-8A4FD32EB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1746" y="3762592"/>
            <a:ext cx="1730279" cy="838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5165102" y="4512281"/>
            <a:ext cx="1874790" cy="430881"/>
          </a:xfrm>
          <a:prstGeom prst="rect">
            <a:avLst/>
          </a:prstGeom>
          <a:solidFill>
            <a:schemeClr val="bg1"/>
          </a:solidFill>
        </p:spPr>
        <p:txBody>
          <a:bodyPr wrap="square" lIns="91434" tIns="45717" rIns="91434" bIns="45717" rtlCol="0">
            <a:spAutoFit/>
          </a:bodyPr>
          <a:lstStyle/>
          <a:p>
            <a:r>
              <a:rPr lang="fr-FR" sz="1100" dirty="0" err="1" smtClean="0"/>
              <a:t>Vegetation</a:t>
            </a:r>
            <a:r>
              <a:rPr lang="fr-FR" sz="1100" dirty="0" smtClean="0"/>
              <a:t> </a:t>
            </a:r>
            <a:r>
              <a:rPr lang="fr-FR" sz="1100" dirty="0" err="1" smtClean="0"/>
              <a:t>soil</a:t>
            </a:r>
            <a:r>
              <a:rPr lang="fr-FR" sz="1100" dirty="0" smtClean="0"/>
              <a:t> </a:t>
            </a:r>
            <a:r>
              <a:rPr lang="fr-FR" sz="1100" dirty="0" err="1" smtClean="0"/>
              <a:t>coverage</a:t>
            </a:r>
            <a:r>
              <a:rPr lang="fr-FR" sz="1100" dirty="0" smtClean="0"/>
              <a:t> (</a:t>
            </a:r>
            <a:r>
              <a:rPr lang="fr-FR" sz="1100" dirty="0" err="1" smtClean="0"/>
              <a:t>days</a:t>
            </a:r>
            <a:r>
              <a:rPr lang="fr-FR" sz="1100" dirty="0" smtClean="0"/>
              <a:t>)</a:t>
            </a:r>
            <a:endParaRPr lang="fr-FR" sz="1100" dirty="0"/>
          </a:p>
        </p:txBody>
      </p:sp>
      <p:sp>
        <p:nvSpPr>
          <p:cNvPr id="6" name="Rectangle 5"/>
          <p:cNvSpPr/>
          <p:nvPr/>
        </p:nvSpPr>
        <p:spPr>
          <a:xfrm>
            <a:off x="1458121" y="4748832"/>
            <a:ext cx="5884905" cy="36098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en-GB" sz="1400" b="1" dirty="0"/>
              <a:t>Net annual CO</a:t>
            </a:r>
            <a:r>
              <a:rPr lang="en-GB" sz="1400" b="1" baseline="-25000" dirty="0"/>
              <a:t>2</a:t>
            </a:r>
            <a:r>
              <a:rPr lang="en-GB" sz="1400" b="1" dirty="0"/>
              <a:t> flux </a:t>
            </a:r>
            <a:r>
              <a:rPr lang="en-GB" sz="1400" dirty="0"/>
              <a:t>depends on the </a:t>
            </a:r>
            <a:r>
              <a:rPr lang="en-GB" sz="1400" dirty="0" smtClean="0"/>
              <a:t>total number </a:t>
            </a:r>
            <a:r>
              <a:rPr lang="en-GB" sz="1400" dirty="0"/>
              <a:t>of days </a:t>
            </a:r>
            <a:r>
              <a:rPr lang="en-GB" sz="1400" dirty="0" smtClean="0"/>
              <a:t>with </a:t>
            </a:r>
            <a:r>
              <a:rPr lang="en-GB" sz="1400" dirty="0"/>
              <a:t>active </a:t>
            </a:r>
            <a:r>
              <a:rPr lang="en-GB" sz="1400" dirty="0" smtClean="0"/>
              <a:t>vegetation covering the soil</a:t>
            </a:r>
            <a:endParaRPr lang="en-GB" sz="1400" dirty="0"/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6033917" y="2692146"/>
            <a:ext cx="0" cy="10820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9">
            <a:extLst>
              <a:ext uri="{FF2B5EF4-FFF2-40B4-BE49-F238E27FC236}">
                <a16:creationId xmlns:a16="http://schemas.microsoft.com/office/drawing/2014/main" xmlns="" id="{38B65B81-E679-774A-8BD0-334FBA13152D}"/>
              </a:ext>
            </a:extLst>
          </p:cNvPr>
          <p:cNvSpPr/>
          <p:nvPr/>
        </p:nvSpPr>
        <p:spPr>
          <a:xfrm>
            <a:off x="1" y="39"/>
            <a:ext cx="1902372" cy="260131"/>
          </a:xfrm>
          <a:custGeom>
            <a:avLst/>
            <a:gdLst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3677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0629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752" h="693683">
                <a:moveTo>
                  <a:pt x="0" y="0"/>
                </a:moveTo>
                <a:lnTo>
                  <a:pt x="7367752" y="0"/>
                </a:lnTo>
                <a:lnTo>
                  <a:pt x="7062952" y="693683"/>
                </a:lnTo>
                <a:lnTo>
                  <a:pt x="0" y="693683"/>
                </a:lnTo>
                <a:lnTo>
                  <a:pt x="0" y="0"/>
                </a:lnTo>
                <a:close/>
              </a:path>
            </a:pathLst>
          </a:custGeom>
          <a:solidFill>
            <a:srgbClr val="299B3B"/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790578" y="705627"/>
            <a:ext cx="1914166" cy="369326"/>
          </a:xfrm>
          <a:prstGeom prst="rect">
            <a:avLst/>
          </a:prstGeom>
          <a:solidFill>
            <a:schemeClr val="bg1"/>
          </a:solidFill>
        </p:spPr>
        <p:txBody>
          <a:bodyPr wrap="none" lIns="91434" tIns="45717" rIns="91434" bIns="45717" rtlCol="0">
            <a:spAutoFit/>
          </a:bodyPr>
          <a:lstStyle/>
          <a:p>
            <a:r>
              <a:rPr lang="fr-FR" dirty="0" smtClean="0"/>
              <a:t>IACS (LPIS + GSAA)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6934211" y="4544620"/>
            <a:ext cx="2000023" cy="307771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fr-FR" sz="1400" dirty="0" err="1" smtClean="0"/>
              <a:t>Cropland</a:t>
            </a:r>
            <a:r>
              <a:rPr lang="fr-FR" sz="1400" dirty="0" smtClean="0"/>
              <a:t> sites flux </a:t>
            </a:r>
            <a:r>
              <a:rPr lang="fr-FR" sz="1400" dirty="0" err="1" smtClean="0"/>
              <a:t>tower</a:t>
            </a:r>
            <a:endParaRPr lang="fr-FR" sz="1400" dirty="0"/>
          </a:p>
        </p:txBody>
      </p:sp>
      <p:sp>
        <p:nvSpPr>
          <p:cNvPr id="17" name="ZoneTexte 16"/>
          <p:cNvSpPr txBox="1"/>
          <p:nvPr/>
        </p:nvSpPr>
        <p:spPr>
          <a:xfrm>
            <a:off x="3571875" y="2078844"/>
            <a:ext cx="1893648" cy="276993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fr-FR" sz="1200" dirty="0" err="1" smtClean="0">
                <a:solidFill>
                  <a:srgbClr val="299B3B"/>
                </a:solidFill>
              </a:rPr>
              <a:t>Days</a:t>
            </a:r>
            <a:r>
              <a:rPr lang="fr-FR" sz="1200" dirty="0" smtClean="0">
                <a:solidFill>
                  <a:srgbClr val="299B3B"/>
                </a:solidFill>
              </a:rPr>
              <a:t> </a:t>
            </a:r>
            <a:r>
              <a:rPr lang="fr-FR" sz="1200" dirty="0" err="1" smtClean="0">
                <a:solidFill>
                  <a:srgbClr val="299B3B"/>
                </a:solidFill>
              </a:rPr>
              <a:t>with</a:t>
            </a:r>
            <a:r>
              <a:rPr lang="fr-FR" sz="1200" dirty="0" smtClean="0">
                <a:solidFill>
                  <a:srgbClr val="299B3B"/>
                </a:solidFill>
              </a:rPr>
              <a:t> active </a:t>
            </a:r>
            <a:r>
              <a:rPr lang="fr-FR" sz="1200" dirty="0" err="1" smtClean="0">
                <a:solidFill>
                  <a:srgbClr val="299B3B"/>
                </a:solidFill>
              </a:rPr>
              <a:t>vegetation</a:t>
            </a:r>
            <a:endParaRPr lang="fr-FR" sz="1200" dirty="0">
              <a:solidFill>
                <a:srgbClr val="299B3B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 rot="16200000">
            <a:off x="4545340" y="3959992"/>
            <a:ext cx="943727" cy="430881"/>
          </a:xfrm>
          <a:prstGeom prst="rect">
            <a:avLst/>
          </a:prstGeom>
          <a:solidFill>
            <a:schemeClr val="bg1"/>
          </a:solidFill>
        </p:spPr>
        <p:txBody>
          <a:bodyPr wrap="square" lIns="91434" tIns="45717" rIns="91434" bIns="45717" rtlCol="0">
            <a:spAutoFit/>
          </a:bodyPr>
          <a:lstStyle/>
          <a:p>
            <a:r>
              <a:rPr lang="fr-FR" sz="1100" dirty="0" smtClean="0"/>
              <a:t>Net </a:t>
            </a:r>
            <a:r>
              <a:rPr lang="fr-FR" sz="1100" dirty="0" err="1" smtClean="0"/>
              <a:t>annual</a:t>
            </a:r>
            <a:r>
              <a:rPr lang="fr-FR" sz="1100" dirty="0" smtClean="0"/>
              <a:t> CO</a:t>
            </a:r>
            <a:r>
              <a:rPr lang="fr-FR" sz="1100" baseline="-25000" dirty="0" smtClean="0"/>
              <a:t>2</a:t>
            </a:r>
            <a:r>
              <a:rPr lang="fr-FR" sz="1100" dirty="0" smtClean="0"/>
              <a:t> flux</a:t>
            </a:r>
            <a:endParaRPr lang="fr-FR" sz="11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AD11222A-CB94-4554-AFE8-4DA4C7DB43A2}"/>
              </a:ext>
            </a:extLst>
          </p:cNvPr>
          <p:cNvSpPr txBox="1"/>
          <p:nvPr/>
        </p:nvSpPr>
        <p:spPr>
          <a:xfrm>
            <a:off x="4305600" y="1159475"/>
            <a:ext cx="4673490" cy="438580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r>
              <a:rPr lang="fr-FR" sz="1200" b="1" dirty="0" smtClean="0">
                <a:solidFill>
                  <a:schemeClr val="bg2">
                    <a:lumMod val="50000"/>
                  </a:schemeClr>
                </a:solidFill>
              </a:rPr>
              <a:t>Open source code https</a:t>
            </a:r>
            <a:r>
              <a:rPr lang="fr-FR" sz="1200" b="1" dirty="0">
                <a:solidFill>
                  <a:schemeClr val="bg2">
                    <a:lumMod val="50000"/>
                  </a:schemeClr>
                </a:solidFill>
              </a:rPr>
              <a:t>://gitlab.com/nivaeu/uc1b_indicators_tool</a:t>
            </a:r>
          </a:p>
          <a:p>
            <a:endParaRPr lang="fr-FR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9" name="Title 11">
            <a:extLst>
              <a:ext uri="{FF2B5EF4-FFF2-40B4-BE49-F238E27FC236}">
                <a16:creationId xmlns:a16="http://schemas.microsoft.com/office/drawing/2014/main" xmlns="" id="{23BEF1D1-EC4A-994E-8EF8-53DED3BA5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781" y="4205"/>
            <a:ext cx="6678242" cy="428625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rgbClr val="299B3B"/>
                </a:solidFill>
              </a:rPr>
              <a:t>Carbon indicator Tier 1 : principle</a:t>
            </a:r>
          </a:p>
        </p:txBody>
      </p:sp>
    </p:spTree>
    <p:extLst>
      <p:ext uri="{BB962C8B-B14F-4D97-AF65-F5344CB8AC3E}">
        <p14:creationId xmlns:p14="http://schemas.microsoft.com/office/powerpoint/2010/main" xmlns="" val="367048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4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94E8A76C-9EFE-42BA-95B4-9C05AA68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9D5ACBF7-D876-48E1-9991-A0879DE66F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12"/>
          <a:stretch>
            <a:fillRect/>
          </a:stretch>
        </p:blipFill>
        <p:spPr>
          <a:xfrm>
            <a:off x="26" y="724672"/>
            <a:ext cx="9122233" cy="4355732"/>
          </a:xfrm>
          <a:prstGeom prst="rect">
            <a:avLst/>
          </a:prstGeom>
        </p:spPr>
      </p:pic>
      <p:sp>
        <p:nvSpPr>
          <p:cNvPr id="6" name="Title 11">
            <a:extLst>
              <a:ext uri="{FF2B5EF4-FFF2-40B4-BE49-F238E27FC236}">
                <a16:creationId xmlns="" xmlns:a16="http://schemas.microsoft.com/office/drawing/2014/main" id="{23BEF1D1-EC4A-994E-8EF8-53DED3BA58F5}"/>
              </a:ext>
            </a:extLst>
          </p:cNvPr>
          <p:cNvSpPr txBox="1">
            <a:spLocks/>
          </p:cNvSpPr>
          <p:nvPr/>
        </p:nvSpPr>
        <p:spPr>
          <a:xfrm>
            <a:off x="1902398" y="2"/>
            <a:ext cx="7660727" cy="428625"/>
          </a:xfrm>
          <a:prstGeom prst="rect">
            <a:avLst/>
          </a:prstGeom>
        </p:spPr>
        <p:txBody>
          <a:bodyPr vert="horz" lIns="91434" tIns="45717" rIns="91434" bIns="45717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000" dirty="0" smtClean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Carbon Tier 1 : National scale 10m resolution</a:t>
            </a:r>
            <a:endParaRPr lang="en-US" sz="3000" dirty="0">
              <a:solidFill>
                <a:srgbClr val="299B3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xmlns="" id="{38B65B81-E679-774A-8BD0-334FBA13152D}"/>
              </a:ext>
            </a:extLst>
          </p:cNvPr>
          <p:cNvSpPr/>
          <p:nvPr/>
        </p:nvSpPr>
        <p:spPr>
          <a:xfrm>
            <a:off x="1" y="39"/>
            <a:ext cx="1902372" cy="260131"/>
          </a:xfrm>
          <a:custGeom>
            <a:avLst/>
            <a:gdLst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3677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0629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752" h="693683">
                <a:moveTo>
                  <a:pt x="0" y="0"/>
                </a:moveTo>
                <a:lnTo>
                  <a:pt x="7367752" y="0"/>
                </a:lnTo>
                <a:lnTo>
                  <a:pt x="7062952" y="693683"/>
                </a:lnTo>
                <a:lnTo>
                  <a:pt x="0" y="693683"/>
                </a:lnTo>
                <a:lnTo>
                  <a:pt x="0" y="0"/>
                </a:lnTo>
                <a:close/>
              </a:path>
            </a:pathLst>
          </a:custGeom>
          <a:solidFill>
            <a:srgbClr val="299B3B"/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" y="428625"/>
            <a:ext cx="2486025" cy="1771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42875" y="388927"/>
            <a:ext cx="2343150" cy="646325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fr-FR" dirty="0" smtClean="0"/>
              <a:t>NIVA’S </a:t>
            </a:r>
            <a:r>
              <a:rPr lang="fr-FR" dirty="0" err="1" smtClean="0"/>
              <a:t>algorithm</a:t>
            </a:r>
            <a:r>
              <a:rPr lang="fr-FR" dirty="0" smtClean="0"/>
              <a:t> + Iota2 software</a:t>
            </a:r>
            <a:endParaRPr lang="fr-FR" dirty="0"/>
          </a:p>
        </p:txBody>
      </p:sp>
      <p:sp>
        <p:nvSpPr>
          <p:cNvPr id="1026" name="AutoShape 2" descr="iota2-project / iota2 · GitLab"/>
          <p:cNvSpPr>
            <a:spLocks noChangeAspect="1" noChangeArrowheads="1"/>
          </p:cNvSpPr>
          <p:nvPr/>
        </p:nvSpPr>
        <p:spPr bwMode="auto">
          <a:xfrm>
            <a:off x="155596" y="-1143000"/>
            <a:ext cx="2068513" cy="2391966"/>
          </a:xfrm>
          <a:prstGeom prst="rect">
            <a:avLst/>
          </a:prstGeom>
          <a:noFill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8" name="Picture 4" descr="iota2-project / iota2 · GitLab"/>
          <p:cNvPicPr>
            <a:picLocks noChangeAspect="1" noChangeArrowheads="1"/>
          </p:cNvPicPr>
          <p:nvPr/>
        </p:nvPicPr>
        <p:blipFill>
          <a:blip r:embed="rId3"/>
          <a:srcRect t="19674" b="21981"/>
          <a:stretch>
            <a:fillRect/>
          </a:stretch>
        </p:blipFill>
        <p:spPr bwMode="auto">
          <a:xfrm>
            <a:off x="1658533" y="736250"/>
            <a:ext cx="357782" cy="240999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 b="8049"/>
          <a:stretch>
            <a:fillRect/>
          </a:stretch>
        </p:blipFill>
        <p:spPr bwMode="auto">
          <a:xfrm>
            <a:off x="479426" y="1792271"/>
            <a:ext cx="1744662" cy="408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ZoneTexte 11"/>
          <p:cNvSpPr txBox="1"/>
          <p:nvPr/>
        </p:nvSpPr>
        <p:spPr>
          <a:xfrm>
            <a:off x="19067" y="1152534"/>
            <a:ext cx="1383029" cy="523214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fr-FR" sz="1400" dirty="0" err="1" smtClean="0"/>
              <a:t>With</a:t>
            </a:r>
            <a:r>
              <a:rPr lang="fr-FR" sz="1400" dirty="0" smtClean="0"/>
              <a:t> the support of</a:t>
            </a:r>
            <a:endParaRPr lang="fr-FR" sz="1400" dirty="0"/>
          </a:p>
        </p:txBody>
      </p:sp>
      <p:pic>
        <p:nvPicPr>
          <p:cNvPr id="13" name="Espace réservé du contenu 12" descr="index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951691" y="1167770"/>
            <a:ext cx="706842" cy="468024"/>
          </a:xfrm>
        </p:spPr>
      </p:pic>
      <p:sp>
        <p:nvSpPr>
          <p:cNvPr id="14" name="ZoneTexte 13"/>
          <p:cNvSpPr txBox="1"/>
          <p:nvPr/>
        </p:nvSpPr>
        <p:spPr>
          <a:xfrm>
            <a:off x="4305302" y="4524402"/>
            <a:ext cx="4034810" cy="369326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Associated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uncertainty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map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coming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soon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0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8B65B81-E679-774A-8BD0-334FBA13152D}"/>
              </a:ext>
            </a:extLst>
          </p:cNvPr>
          <p:cNvSpPr/>
          <p:nvPr/>
        </p:nvSpPr>
        <p:spPr>
          <a:xfrm>
            <a:off x="15" y="9"/>
            <a:ext cx="1426779" cy="260131"/>
          </a:xfrm>
          <a:custGeom>
            <a:avLst/>
            <a:gdLst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3677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0629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752" h="693683">
                <a:moveTo>
                  <a:pt x="0" y="0"/>
                </a:moveTo>
                <a:lnTo>
                  <a:pt x="7367752" y="0"/>
                </a:lnTo>
                <a:lnTo>
                  <a:pt x="7062952" y="693683"/>
                </a:lnTo>
                <a:lnTo>
                  <a:pt x="0" y="693683"/>
                </a:lnTo>
                <a:lnTo>
                  <a:pt x="0" y="0"/>
                </a:lnTo>
                <a:close/>
              </a:path>
            </a:pathLst>
          </a:custGeom>
          <a:solidFill>
            <a:srgbClr val="299B3B"/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342892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768DE2-6B64-374A-BD87-F163108C19E6}"/>
              </a:ext>
            </a:extLst>
          </p:cNvPr>
          <p:cNvSpPr txBox="1"/>
          <p:nvPr/>
        </p:nvSpPr>
        <p:spPr>
          <a:xfrm>
            <a:off x="-465082" y="938056"/>
            <a:ext cx="138562" cy="346247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342892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/>
            <a:fld id="{40ED8AE2-1441-B047-9293-18A02C616D4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342892"/>
              <a:t>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44577" y="4410129"/>
            <a:ext cx="8604325" cy="731862"/>
          </a:xfrm>
          <a:prstGeom prst="rect">
            <a:avLst/>
          </a:prstGeom>
        </p:spPr>
        <p:txBody>
          <a:bodyPr vert="horz" lIns="68579" tIns="34289" rIns="68579" bIns="34289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Char char="-"/>
            </a:pPr>
            <a:r>
              <a:rPr lang="en-GB" sz="1800" dirty="0" smtClean="0">
                <a:solidFill>
                  <a:prstClr val="black"/>
                </a:solidFill>
                <a:latin typeface="Calibri"/>
              </a:rPr>
              <a:t>Winter crops : longer vegetation cycle </a:t>
            </a:r>
            <a:r>
              <a:rPr lang="en-GB" sz="1800" dirty="0" smtClean="0">
                <a:solidFill>
                  <a:prstClr val="black"/>
                </a:solidFill>
                <a:latin typeface="Calibri"/>
                <a:sym typeface="Wingdings" pitchFamily="2" charset="2"/>
              </a:rPr>
              <a:t></a:t>
            </a:r>
            <a:r>
              <a:rPr lang="en-GB" sz="1800" dirty="0" smtClean="0">
                <a:solidFill>
                  <a:prstClr val="black"/>
                </a:solidFill>
                <a:latin typeface="Calibri"/>
              </a:rPr>
              <a:t> absorb more CO</a:t>
            </a:r>
            <a:r>
              <a:rPr lang="en-GB" sz="1800" baseline="-25000" dirty="0" smtClean="0">
                <a:solidFill>
                  <a:prstClr val="black"/>
                </a:solidFill>
                <a:latin typeface="Calibri"/>
              </a:rPr>
              <a:t>2</a:t>
            </a:r>
            <a:r>
              <a:rPr lang="en-GB" sz="1800" dirty="0" smtClean="0">
                <a:solidFill>
                  <a:prstClr val="black"/>
                </a:solidFill>
                <a:latin typeface="Calibri"/>
              </a:rPr>
              <a:t>, than summer crops &amp; less variability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  <a:p>
            <a:pPr algn="just">
              <a:buFontTx/>
              <a:buChar char="-"/>
            </a:pPr>
            <a:r>
              <a:rPr lang="en-GB" sz="1800" dirty="0" smtClean="0">
                <a:solidFill>
                  <a:prstClr val="black"/>
                </a:solidFill>
              </a:rPr>
              <a:t>net CO</a:t>
            </a:r>
            <a:r>
              <a:rPr lang="en-GB" sz="1800" baseline="-25000" dirty="0" smtClean="0">
                <a:solidFill>
                  <a:prstClr val="black"/>
                </a:solidFill>
              </a:rPr>
              <a:t>2</a:t>
            </a:r>
            <a:r>
              <a:rPr lang="en-GB" sz="1800" dirty="0" smtClean="0">
                <a:solidFill>
                  <a:prstClr val="black"/>
                </a:solidFill>
              </a:rPr>
              <a:t> fixation </a:t>
            </a:r>
            <a:r>
              <a:rPr lang="en-GB" sz="1800" dirty="0" smtClean="0">
                <a:solidFill>
                  <a:prstClr val="black"/>
                </a:solidFill>
                <a:latin typeface="Calibri"/>
              </a:rPr>
              <a:t>of fields with summer crop depend on the presence or not of cover crops before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  <a:p>
            <a:pPr algn="just">
              <a:buFontTx/>
              <a:buChar char="-"/>
            </a:pPr>
            <a:endParaRPr lang="en-GB" sz="1800" dirty="0">
              <a:solidFill>
                <a:prstClr val="black"/>
              </a:solidFill>
              <a:latin typeface="Calibri"/>
            </a:endParaRPr>
          </a:p>
          <a:p>
            <a:pPr marL="0" indent="0" algn="just">
              <a:buNone/>
            </a:pPr>
            <a:endParaRPr lang="en-GB" sz="1800" dirty="0">
              <a:solidFill>
                <a:srgbClr val="2F2F26"/>
              </a:solidFill>
              <a:latin typeface="Calibri"/>
            </a:endParaRPr>
          </a:p>
          <a:p>
            <a:pPr marL="0" indent="0" algn="just">
              <a:buNone/>
            </a:pPr>
            <a:endParaRPr lang="en-GB" sz="1800" dirty="0">
              <a:solidFill>
                <a:srgbClr val="2F2F26"/>
              </a:solidFill>
              <a:latin typeface="Calibri"/>
            </a:endParaRPr>
          </a:p>
        </p:txBody>
      </p:sp>
      <p:sp>
        <p:nvSpPr>
          <p:cNvPr id="8" name="Title 11">
            <a:extLst>
              <a:ext uri="{FF2B5EF4-FFF2-40B4-BE49-F238E27FC236}">
                <a16:creationId xmlns="" xmlns:a16="http://schemas.microsoft.com/office/drawing/2014/main" id="{23BEF1D1-EC4A-994E-8EF8-53DED3BA58F5}"/>
              </a:ext>
            </a:extLst>
          </p:cNvPr>
          <p:cNvSpPr txBox="1">
            <a:spLocks/>
          </p:cNvSpPr>
          <p:nvPr/>
        </p:nvSpPr>
        <p:spPr>
          <a:xfrm>
            <a:off x="1902398" y="2"/>
            <a:ext cx="7660727" cy="428625"/>
          </a:xfrm>
          <a:prstGeom prst="rect">
            <a:avLst/>
          </a:prstGeom>
        </p:spPr>
        <p:txBody>
          <a:bodyPr vert="horz" lIns="91434" tIns="45717" rIns="91434" bIns="45717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000" dirty="0" smtClean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Carbon Tier 1 : statistics per crop</a:t>
            </a:r>
            <a:endParaRPr lang="en-US" sz="3000" dirty="0">
              <a:solidFill>
                <a:srgbClr val="299B3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Image 10" descr="BoxPlot-Chalon_zone1.png"/>
          <p:cNvPicPr>
            <a:picLocks noChangeAspect="1"/>
          </p:cNvPicPr>
          <p:nvPr/>
        </p:nvPicPr>
        <p:blipFill>
          <a:blip r:embed="rId2" cstate="print"/>
          <a:srcRect l="8313" r="8825"/>
          <a:stretch>
            <a:fillRect/>
          </a:stretch>
        </p:blipFill>
        <p:spPr>
          <a:xfrm>
            <a:off x="599846" y="1699645"/>
            <a:ext cx="3909903" cy="2710484"/>
          </a:xfrm>
          <a:prstGeom prst="rect">
            <a:avLst/>
          </a:prstGeom>
        </p:spPr>
      </p:pic>
      <p:pic>
        <p:nvPicPr>
          <p:cNvPr id="14" name="Image 13" descr="BoxPlot-Chalon_zone2.png"/>
          <p:cNvPicPr>
            <a:picLocks noChangeAspect="1"/>
          </p:cNvPicPr>
          <p:nvPr/>
        </p:nvPicPr>
        <p:blipFill>
          <a:blip r:embed="rId3" cstate="print"/>
          <a:srcRect l="8125" r="8281"/>
          <a:stretch>
            <a:fillRect/>
          </a:stretch>
        </p:blipFill>
        <p:spPr>
          <a:xfrm>
            <a:off x="4722940" y="1721293"/>
            <a:ext cx="4416098" cy="2701940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 rot="16200000">
            <a:off x="-594712" y="2902831"/>
            <a:ext cx="2355577" cy="276997"/>
          </a:xfrm>
          <a:prstGeom prst="rect">
            <a:avLst/>
          </a:prstGeom>
          <a:solidFill>
            <a:schemeClr val="bg1"/>
          </a:solidFill>
        </p:spPr>
        <p:txBody>
          <a:bodyPr wrap="none" lIns="91438" tIns="45719" rIns="91438" bIns="45719" rtlCol="0">
            <a:spAutoFit/>
          </a:bodyPr>
          <a:lstStyle/>
          <a:p>
            <a:r>
              <a:rPr lang="fr-FR" sz="1200" dirty="0" smtClean="0"/>
              <a:t>Net CO</a:t>
            </a:r>
            <a:r>
              <a:rPr lang="fr-FR" sz="1200" baseline="-25000" dirty="0" smtClean="0"/>
              <a:t>2</a:t>
            </a:r>
            <a:r>
              <a:rPr lang="fr-FR" sz="1200" dirty="0" smtClean="0"/>
              <a:t> </a:t>
            </a:r>
            <a:r>
              <a:rPr lang="fr-FR" sz="1200" dirty="0" err="1" smtClean="0"/>
              <a:t>annual</a:t>
            </a:r>
            <a:r>
              <a:rPr lang="fr-FR" sz="1200" dirty="0" smtClean="0"/>
              <a:t> fluxes (</a:t>
            </a:r>
            <a:r>
              <a:rPr lang="fr-FR" sz="1200" dirty="0" err="1" smtClean="0"/>
              <a:t>tC</a:t>
            </a:r>
            <a:r>
              <a:rPr lang="fr-FR" sz="1200" dirty="0" smtClean="0"/>
              <a:t>-CO</a:t>
            </a:r>
            <a:r>
              <a:rPr lang="fr-FR" sz="1200" baseline="-25000" dirty="0" smtClean="0"/>
              <a:t>2</a:t>
            </a:r>
            <a:r>
              <a:rPr lang="fr-FR" sz="1200" dirty="0" smtClean="0"/>
              <a:t>.ha</a:t>
            </a:r>
            <a:r>
              <a:rPr lang="fr-FR" sz="1200" baseline="30000" dirty="0" smtClean="0"/>
              <a:t>-1</a:t>
            </a:r>
            <a:r>
              <a:rPr lang="fr-FR" sz="1200" dirty="0" smtClean="0"/>
              <a:t>)</a:t>
            </a:r>
            <a:endParaRPr lang="fr-FR" sz="1200" dirty="0"/>
          </a:p>
        </p:txBody>
      </p:sp>
      <p:sp>
        <p:nvSpPr>
          <p:cNvPr id="24" name="Ellipse 23"/>
          <p:cNvSpPr/>
          <p:nvPr/>
        </p:nvSpPr>
        <p:spPr>
          <a:xfrm>
            <a:off x="2026310" y="2169756"/>
            <a:ext cx="512066" cy="19405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/>
          </a:p>
        </p:txBody>
      </p:sp>
      <p:sp>
        <p:nvSpPr>
          <p:cNvPr id="27" name="ZoneTexte 26"/>
          <p:cNvSpPr txBox="1"/>
          <p:nvPr/>
        </p:nvSpPr>
        <p:spPr>
          <a:xfrm>
            <a:off x="5952834" y="1607612"/>
            <a:ext cx="2428738" cy="307775"/>
          </a:xfrm>
          <a:prstGeom prst="rect">
            <a:avLst/>
          </a:prstGeom>
          <a:solidFill>
            <a:schemeClr val="bg1"/>
          </a:solidFill>
        </p:spPr>
        <p:txBody>
          <a:bodyPr wrap="none" lIns="91438" tIns="45719" rIns="91438" bIns="45719" rtlCol="0">
            <a:spAutoFit/>
          </a:bodyPr>
          <a:lstStyle/>
          <a:p>
            <a:r>
              <a:rPr lang="fr-FR" sz="1400" dirty="0" smtClean="0"/>
              <a:t>East of </a:t>
            </a:r>
            <a:r>
              <a:rPr lang="fr-FR" sz="1400" dirty="0" err="1" smtClean="0"/>
              <a:t>Chalôns</a:t>
            </a:r>
            <a:r>
              <a:rPr lang="fr-FR" sz="1400" dirty="0" smtClean="0"/>
              <a:t> en Champagne</a:t>
            </a:r>
            <a:endParaRPr lang="fr-FR" sz="1400" dirty="0"/>
          </a:p>
        </p:txBody>
      </p:sp>
      <p:sp>
        <p:nvSpPr>
          <p:cNvPr id="15" name="Flèche vers le bas 14"/>
          <p:cNvSpPr/>
          <p:nvPr/>
        </p:nvSpPr>
        <p:spPr>
          <a:xfrm rot="18991803">
            <a:off x="5449796" y="1671260"/>
            <a:ext cx="318977" cy="4890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5376936" y="716598"/>
            <a:ext cx="3762102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fr-FR" sz="1400" dirty="0" smtClean="0"/>
              <a:t>Spatial </a:t>
            </a:r>
            <a:r>
              <a:rPr lang="fr-FR" sz="1400" dirty="0" err="1" smtClean="0"/>
              <a:t>differences</a:t>
            </a:r>
            <a:r>
              <a:rPr lang="fr-FR" sz="1400" dirty="0" smtClean="0"/>
              <a:t> in </a:t>
            </a:r>
            <a:r>
              <a:rPr lang="fr-FR" sz="1400" dirty="0" err="1" smtClean="0"/>
              <a:t>results</a:t>
            </a:r>
            <a:r>
              <a:rPr lang="fr-FR" sz="1400" dirty="0" smtClean="0"/>
              <a:t> </a:t>
            </a:r>
            <a:r>
              <a:rPr lang="fr-FR" sz="1400" dirty="0" err="1" smtClean="0"/>
              <a:t>reflect</a:t>
            </a:r>
            <a:r>
              <a:rPr lang="fr-FR" sz="1400" dirty="0" smtClean="0"/>
              <a:t> </a:t>
            </a:r>
            <a:r>
              <a:rPr lang="fr-FR" sz="1400" dirty="0" err="1" smtClean="0"/>
              <a:t>differences</a:t>
            </a:r>
            <a:r>
              <a:rPr lang="fr-FR" sz="1400" dirty="0" smtClean="0"/>
              <a:t> in management (</a:t>
            </a:r>
            <a:r>
              <a:rPr lang="fr-FR" sz="1400" dirty="0" err="1" smtClean="0"/>
              <a:t>cover</a:t>
            </a:r>
            <a:r>
              <a:rPr lang="fr-FR" sz="1400" dirty="0" smtClean="0"/>
              <a:t> </a:t>
            </a:r>
            <a:r>
              <a:rPr lang="fr-FR" sz="1400" dirty="0" err="1" smtClean="0"/>
              <a:t>crops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sp>
        <p:nvSpPr>
          <p:cNvPr id="30" name="ZoneTexte 29"/>
          <p:cNvSpPr txBox="1"/>
          <p:nvPr/>
        </p:nvSpPr>
        <p:spPr>
          <a:xfrm rot="16200000">
            <a:off x="3545166" y="2888956"/>
            <a:ext cx="2355577" cy="276997"/>
          </a:xfrm>
          <a:prstGeom prst="rect">
            <a:avLst/>
          </a:prstGeom>
          <a:solidFill>
            <a:schemeClr val="bg1"/>
          </a:solidFill>
        </p:spPr>
        <p:txBody>
          <a:bodyPr wrap="none" lIns="91438" tIns="45719" rIns="91438" bIns="45719" rtlCol="0">
            <a:spAutoFit/>
          </a:bodyPr>
          <a:lstStyle/>
          <a:p>
            <a:r>
              <a:rPr lang="fr-FR" sz="1200" dirty="0" smtClean="0"/>
              <a:t>Net CO</a:t>
            </a:r>
            <a:r>
              <a:rPr lang="fr-FR" sz="1200" baseline="-25000" dirty="0" smtClean="0"/>
              <a:t>2</a:t>
            </a:r>
            <a:r>
              <a:rPr lang="fr-FR" sz="1200" dirty="0" smtClean="0"/>
              <a:t> </a:t>
            </a:r>
            <a:r>
              <a:rPr lang="fr-FR" sz="1200" dirty="0" err="1" smtClean="0"/>
              <a:t>annual</a:t>
            </a:r>
            <a:r>
              <a:rPr lang="fr-FR" sz="1200" dirty="0" smtClean="0"/>
              <a:t> fluxes (</a:t>
            </a:r>
            <a:r>
              <a:rPr lang="fr-FR" sz="1200" dirty="0" err="1" smtClean="0"/>
              <a:t>tC</a:t>
            </a:r>
            <a:r>
              <a:rPr lang="fr-FR" sz="1200" dirty="0" smtClean="0"/>
              <a:t>-CO</a:t>
            </a:r>
            <a:r>
              <a:rPr lang="fr-FR" sz="1200" baseline="-25000" dirty="0" smtClean="0"/>
              <a:t>2</a:t>
            </a:r>
            <a:r>
              <a:rPr lang="fr-FR" sz="1200" dirty="0" smtClean="0"/>
              <a:t>.ha</a:t>
            </a:r>
            <a:r>
              <a:rPr lang="fr-FR" sz="1200" baseline="30000" dirty="0" smtClean="0"/>
              <a:t>-1</a:t>
            </a:r>
            <a:r>
              <a:rPr lang="fr-FR" sz="1200" dirty="0" smtClean="0"/>
              <a:t>)</a:t>
            </a:r>
            <a:endParaRPr lang="fr-FR" sz="1200" dirty="0"/>
          </a:p>
        </p:txBody>
      </p:sp>
      <p:pic>
        <p:nvPicPr>
          <p:cNvPr id="20" name="Image 19" descr="Zone-centre-Est-par-rapport-a-Reim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6960" y="540981"/>
            <a:ext cx="2029976" cy="1436700"/>
          </a:xfrm>
          <a:prstGeom prst="rect">
            <a:avLst/>
          </a:prstGeom>
        </p:spPr>
      </p:pic>
      <p:sp>
        <p:nvSpPr>
          <p:cNvPr id="31" name="Ellipse 30"/>
          <p:cNvSpPr/>
          <p:nvPr/>
        </p:nvSpPr>
        <p:spPr>
          <a:xfrm>
            <a:off x="6575145" y="2180010"/>
            <a:ext cx="605116" cy="19405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/>
          </a:p>
        </p:txBody>
      </p:sp>
      <p:sp>
        <p:nvSpPr>
          <p:cNvPr id="32" name="Ellipse 31"/>
          <p:cNvSpPr/>
          <p:nvPr/>
        </p:nvSpPr>
        <p:spPr>
          <a:xfrm>
            <a:off x="3412379" y="2168541"/>
            <a:ext cx="554326" cy="19405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/>
          </a:p>
        </p:txBody>
      </p:sp>
      <p:sp>
        <p:nvSpPr>
          <p:cNvPr id="33" name="Ellipse 32"/>
          <p:cNvSpPr/>
          <p:nvPr/>
        </p:nvSpPr>
        <p:spPr>
          <a:xfrm>
            <a:off x="7902462" y="2181057"/>
            <a:ext cx="605116" cy="19405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/>
          </a:p>
        </p:txBody>
      </p:sp>
      <p:sp>
        <p:nvSpPr>
          <p:cNvPr id="34" name="ZoneTexte 5"/>
          <p:cNvSpPr txBox="1">
            <a:spLocks noChangeArrowheads="1"/>
          </p:cNvSpPr>
          <p:nvPr/>
        </p:nvSpPr>
        <p:spPr bwMode="auto">
          <a:xfrm>
            <a:off x="1835152" y="4894438"/>
            <a:ext cx="5473700" cy="24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/>
            <a:r>
              <a:rPr lang="en-US" altLang="fr-FR" sz="1000" dirty="0" smtClean="0"/>
              <a:t>ECO innovations from biomass congress 17</a:t>
            </a:r>
            <a:r>
              <a:rPr lang="en-US" altLang="fr-FR" sz="1000" baseline="30000" dirty="0" smtClean="0"/>
              <a:t>th</a:t>
            </a:r>
            <a:r>
              <a:rPr lang="en-US" altLang="fr-FR" sz="1000" dirty="0" smtClean="0"/>
              <a:t> and 18</a:t>
            </a:r>
            <a:r>
              <a:rPr lang="en-US" altLang="fr-FR" sz="1000" baseline="30000" dirty="0" smtClean="0"/>
              <a:t>th</a:t>
            </a:r>
            <a:r>
              <a:rPr lang="en-US" altLang="fr-FR" sz="1000" dirty="0" smtClean="0"/>
              <a:t> March 2022</a:t>
            </a:r>
            <a:endParaRPr lang="fr-FR" altLang="fr-FR" sz="1000" dirty="0"/>
          </a:p>
        </p:txBody>
      </p:sp>
      <p:sp>
        <p:nvSpPr>
          <p:cNvPr id="22" name="Flèche vers le bas 21"/>
          <p:cNvSpPr/>
          <p:nvPr/>
        </p:nvSpPr>
        <p:spPr>
          <a:xfrm>
            <a:off x="95098" y="2450592"/>
            <a:ext cx="172942" cy="165852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lèche vers le bas 22"/>
          <p:cNvSpPr/>
          <p:nvPr/>
        </p:nvSpPr>
        <p:spPr>
          <a:xfrm flipV="1">
            <a:off x="91503" y="1977680"/>
            <a:ext cx="176537" cy="472911"/>
          </a:xfrm>
          <a:prstGeom prst="downArrow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648420" y="1519943"/>
            <a:ext cx="2839599" cy="307775"/>
          </a:xfrm>
          <a:prstGeom prst="rect">
            <a:avLst/>
          </a:prstGeom>
          <a:solidFill>
            <a:schemeClr val="bg1"/>
          </a:solidFill>
        </p:spPr>
        <p:txBody>
          <a:bodyPr wrap="square" lIns="91438" tIns="45719" rIns="91438" bIns="45719" rtlCol="0">
            <a:spAutoFit/>
          </a:bodyPr>
          <a:lstStyle/>
          <a:p>
            <a:r>
              <a:rPr lang="fr-FR" sz="1400" dirty="0" err="1" smtClean="0"/>
              <a:t>Around</a:t>
            </a:r>
            <a:r>
              <a:rPr lang="fr-FR" sz="1400" dirty="0" smtClean="0"/>
              <a:t> </a:t>
            </a:r>
            <a:r>
              <a:rPr lang="fr-FR" sz="1400" dirty="0" err="1" smtClean="0"/>
              <a:t>Chalôns</a:t>
            </a:r>
            <a:r>
              <a:rPr lang="fr-FR" sz="1400" dirty="0" smtClean="0"/>
              <a:t> en Champagne</a:t>
            </a:r>
            <a:endParaRPr lang="fr-FR" sz="1400" dirty="0"/>
          </a:p>
        </p:txBody>
      </p:sp>
      <p:sp>
        <p:nvSpPr>
          <p:cNvPr id="21" name="Flèche vers le bas 20"/>
          <p:cNvSpPr/>
          <p:nvPr/>
        </p:nvSpPr>
        <p:spPr>
          <a:xfrm rot="2238954">
            <a:off x="2963170" y="1667287"/>
            <a:ext cx="318977" cy="4890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1618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1" grpId="0" animBg="1"/>
      <p:bldP spid="32" grpId="0" animBg="1"/>
      <p:bldP spid="3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2F2F26"/>
      </a:dk2>
      <a:lt2>
        <a:srgbClr val="9FA795"/>
      </a:lt2>
      <a:accent1>
        <a:srgbClr val="749805"/>
      </a:accent1>
      <a:accent2>
        <a:srgbClr val="BACC82"/>
      </a:accent2>
      <a:accent3>
        <a:srgbClr val="6E9EC2"/>
      </a:accent3>
      <a:accent4>
        <a:srgbClr val="2046A5"/>
      </a:accent4>
      <a:accent5>
        <a:srgbClr val="5039C6"/>
      </a:accent5>
      <a:accent6>
        <a:srgbClr val="7411D0"/>
      </a:accent6>
      <a:hlink>
        <a:srgbClr val="FFC000"/>
      </a:hlink>
      <a:folHlink>
        <a:srgbClr val="C0C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6_Office Theme">
  <a:themeElements>
    <a:clrScheme name="Custom 1">
      <a:dk1>
        <a:sysClr val="windowText" lastClr="000000"/>
      </a:dk1>
      <a:lt1>
        <a:sysClr val="window" lastClr="FFFFFF"/>
      </a:lt1>
      <a:dk2>
        <a:srgbClr val="2F2F26"/>
      </a:dk2>
      <a:lt2>
        <a:srgbClr val="9FA795"/>
      </a:lt2>
      <a:accent1>
        <a:srgbClr val="749805"/>
      </a:accent1>
      <a:accent2>
        <a:srgbClr val="BACC82"/>
      </a:accent2>
      <a:accent3>
        <a:srgbClr val="6E9EC2"/>
      </a:accent3>
      <a:accent4>
        <a:srgbClr val="2046A5"/>
      </a:accent4>
      <a:accent5>
        <a:srgbClr val="5039C6"/>
      </a:accent5>
      <a:accent6>
        <a:srgbClr val="7411D0"/>
      </a:accent6>
      <a:hlink>
        <a:srgbClr val="FFC000"/>
      </a:hlink>
      <a:folHlink>
        <a:srgbClr val="C0C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_Office Theme">
  <a:themeElements>
    <a:clrScheme name="Custom 1">
      <a:dk1>
        <a:sysClr val="windowText" lastClr="000000"/>
      </a:dk1>
      <a:lt1>
        <a:sysClr val="window" lastClr="FFFFFF"/>
      </a:lt1>
      <a:dk2>
        <a:srgbClr val="2F2F26"/>
      </a:dk2>
      <a:lt2>
        <a:srgbClr val="9FA795"/>
      </a:lt2>
      <a:accent1>
        <a:srgbClr val="749805"/>
      </a:accent1>
      <a:accent2>
        <a:srgbClr val="BACC82"/>
      </a:accent2>
      <a:accent3>
        <a:srgbClr val="6E9EC2"/>
      </a:accent3>
      <a:accent4>
        <a:srgbClr val="2046A5"/>
      </a:accent4>
      <a:accent5>
        <a:srgbClr val="5039C6"/>
      </a:accent5>
      <a:accent6>
        <a:srgbClr val="7411D0"/>
      </a:accent6>
      <a:hlink>
        <a:srgbClr val="FFC000"/>
      </a:hlink>
      <a:folHlink>
        <a:srgbClr val="C0C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 xmlns="4ef62ef1-aeb2-444f-82f4-e9b370b3edc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F3C62544592B4782312A080A5EF99F" ma:contentTypeVersion="9" ma:contentTypeDescription="Create a new document." ma:contentTypeScope="" ma:versionID="4510621805d35971b7746ae6aff3c59b">
  <xsd:schema xmlns:xsd="http://www.w3.org/2001/XMLSchema" xmlns:xs="http://www.w3.org/2001/XMLSchema" xmlns:p="http://schemas.microsoft.com/office/2006/metadata/properties" xmlns:ns2="4ef62ef1-aeb2-444f-82f4-e9b370b3edca" xmlns:ns3="37d4ea5a-4196-4dff-a56e-620242a7853a" targetNamespace="http://schemas.microsoft.com/office/2006/metadata/properties" ma:root="true" ma:fieldsID="8c86f66106ad7c5e5eb7e4005d3b0c4e" ns2:_="" ns3:_="">
    <xsd:import namespace="4ef62ef1-aeb2-444f-82f4-e9b370b3edca"/>
    <xsd:import namespace="37d4ea5a-4196-4dff-a56e-620242a785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Description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f62ef1-aeb2-444f-82f4-e9b370b3ed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Description" ma:index="10" nillable="true" ma:displayName="Description" ma:description="a short description of the file" ma:format="Dropdown" ma:internalName="Description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d4ea5a-4196-4dff-a56e-620242a7853a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DD9AFEC-7B3C-46B5-9920-D7E5E39571D0}">
  <ds:schemaRefs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37d4ea5a-4196-4dff-a56e-620242a7853a"/>
    <ds:schemaRef ds:uri="4ef62ef1-aeb2-444f-82f4-e9b370b3edca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598FC810-B503-4415-A183-658FCAD5A9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ef62ef1-aeb2-444f-82f4-e9b370b3edca"/>
    <ds:schemaRef ds:uri="37d4ea5a-4196-4dff-a56e-620242a785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CCACB8B-FE6A-4747-A3C0-8EF2E75381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20377</TotalTime>
  <Words>1904</Words>
  <Application>Microsoft Office PowerPoint</Application>
  <PresentationFormat>Affichage à l'écran (16:9)</PresentationFormat>
  <Paragraphs>273</Paragraphs>
  <Slides>21</Slides>
  <Notes>7</Notes>
  <HiddenSlides>0</HiddenSlides>
  <MMClips>0</MMClips>
  <ScaleCrop>false</ScaleCrop>
  <HeadingPairs>
    <vt:vector size="4" baseType="variant">
      <vt:variant>
        <vt:lpstr>Thème</vt:lpstr>
      </vt:variant>
      <vt:variant>
        <vt:i4>4</vt:i4>
      </vt:variant>
      <vt:variant>
        <vt:lpstr>Titres des diapositives</vt:lpstr>
      </vt:variant>
      <vt:variant>
        <vt:i4>21</vt:i4>
      </vt:variant>
    </vt:vector>
  </HeadingPairs>
  <TitlesOfParts>
    <vt:vector size="25" baseType="lpstr">
      <vt:lpstr>Office Theme</vt:lpstr>
      <vt:lpstr>6_Office Theme</vt:lpstr>
      <vt:lpstr>4_Office Theme</vt:lpstr>
      <vt:lpstr>Thème Office</vt:lpstr>
      <vt:lpstr>Diapositive 1</vt:lpstr>
      <vt:lpstr>Diapositive 2</vt:lpstr>
      <vt:lpstr>Diapositive 3</vt:lpstr>
      <vt:lpstr>Diapositive 4</vt:lpstr>
      <vt:lpstr>NIVA’s project methodology</vt:lpstr>
      <vt:lpstr>Diapositive 6</vt:lpstr>
      <vt:lpstr>Carbon indicator Tier 1 : principle</vt:lpstr>
      <vt:lpstr>Diapositive 8</vt:lpstr>
      <vt:lpstr>Diapositive 9</vt:lpstr>
      <vt:lpstr>Diapositive 10</vt:lpstr>
      <vt:lpstr>Carbon indicator Tier 2 : principle</vt:lpstr>
      <vt:lpstr>Carbon indicator Tier 3 : principle</vt:lpstr>
      <vt:lpstr>Diapositive 13</vt:lpstr>
      <vt:lpstr>Diapositive 14</vt:lpstr>
      <vt:lpstr>Diapositive 15</vt:lpstr>
      <vt:lpstr>Plot scale regional estimates for Sunflower</vt:lpstr>
      <vt:lpstr>Limits of the approach</vt:lpstr>
      <vt:lpstr>The AgriCarbon-EO processing chain</vt:lpstr>
      <vt:lpstr>High resolution C budget components with AgriCarbon-EO</vt:lpstr>
      <vt:lpstr>Diapositive 20</vt:lpstr>
      <vt:lpstr>Thanks for your attention  and thanks to our financers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macuser</dc:creator>
  <cp:lastModifiedBy>ceschiae</cp:lastModifiedBy>
  <cp:revision>469</cp:revision>
  <dcterms:created xsi:type="dcterms:W3CDTF">2016-06-28T19:05:33Z</dcterms:created>
  <dcterms:modified xsi:type="dcterms:W3CDTF">2022-03-24T15:13:15Z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0x01010012F3C62544592B4782312A080A5EF99F</vt:lpwstr>
  </property>
</Properties>
</file>