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20" r:id="rId5"/>
    <p:sldMasterId id="2147483732" r:id="rId6"/>
  </p:sldMasterIdLst>
  <p:notesMasterIdLst>
    <p:notesMasterId r:id="rId26"/>
  </p:notesMasterIdLst>
  <p:sldIdLst>
    <p:sldId id="448" r:id="rId7"/>
    <p:sldId id="449" r:id="rId8"/>
    <p:sldId id="450" r:id="rId9"/>
    <p:sldId id="452" r:id="rId10"/>
    <p:sldId id="434" r:id="rId11"/>
    <p:sldId id="438" r:id="rId12"/>
    <p:sldId id="466" r:id="rId13"/>
    <p:sldId id="467" r:id="rId14"/>
    <p:sldId id="437" r:id="rId15"/>
    <p:sldId id="435" r:id="rId16"/>
    <p:sldId id="469" r:id="rId17"/>
    <p:sldId id="436" r:id="rId18"/>
    <p:sldId id="457" r:id="rId19"/>
    <p:sldId id="464" r:id="rId20"/>
    <p:sldId id="471" r:id="rId21"/>
    <p:sldId id="439" r:id="rId22"/>
    <p:sldId id="425" r:id="rId23"/>
    <p:sldId id="459" r:id="rId24"/>
    <p:sldId id="470" r:id="rId25"/>
  </p:sldIdLst>
  <p:sldSz cx="9144000" cy="5143500" type="screen16x9"/>
  <p:notesSz cx="6858000" cy="9144000"/>
  <p:defaultTextStyle>
    <a:defPPr>
      <a:defRPr lang="en-US"/>
    </a:defPPr>
    <a:lvl1pPr marL="0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4571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eschiae" initials="c" lastIdx="9" clrIdx="0"/>
  <p:cmAuthor id="1" name="Dominique Laurent" initials="DL" lastIdx="0" clrIdx="1"/>
  <p:cmAuthor id="2" name="Guillaume Marchand" initials="GM" lastIdx="8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6D1C0"/>
    <a:srgbClr val="299B3B"/>
    <a:srgbClr val="FF7C80"/>
    <a:srgbClr val="F0B69C"/>
    <a:srgbClr val="FF9966"/>
    <a:srgbClr val="4E7F6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9" autoAdjust="0"/>
    <p:restoredTop sz="94671" autoAdjust="0"/>
  </p:normalViewPr>
  <p:slideViewPr>
    <p:cSldViewPr snapToGrid="0" snapToObjects="1">
      <p:cViewPr varScale="1">
        <p:scale>
          <a:sx n="104" d="100"/>
          <a:sy n="104" d="100"/>
        </p:scale>
        <p:origin x="-197" y="-6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33" d="100"/>
          <a:sy n="33" d="100"/>
        </p:scale>
        <p:origin x="-2256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77E42-4B5C-3E41-8D9C-FE70F784CD4F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9C218-C476-8343-B9B5-DEE0746D13E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6253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3584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1FE49E-B8C9-4DDC-8488-840A16E3F853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mtClean="0"/>
              <a:t>A la différence des anciennes missions spatiales…les nouveaux satellites S1&amp;2 lancés en 2015 n’obligent pas à faire un compromis entre résol spatiale et temporelle</a:t>
            </a:r>
          </a:p>
        </p:txBody>
      </p:sp>
      <p:sp>
        <p:nvSpPr>
          <p:cNvPr id="809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9F48D4E3-9659-4FEA-9C9C-E8025147260E}" type="slidenum">
              <a:rPr lang="fr-FR" altLang="fr-FR" smtClean="0">
                <a:solidFill>
                  <a:srgbClr val="000000"/>
                </a:solidFill>
              </a:rPr>
              <a:pPr>
                <a:spcBef>
                  <a:spcPct val="0"/>
                </a:spcBef>
                <a:defRPr/>
              </a:pPr>
              <a:t>3</a:t>
            </a:fld>
            <a:endParaRPr lang="fr-FR" altLang="fr-F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C9C218-C476-8343-B9B5-DEE0746D13E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3178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0AA36960-1234-4A63-88D2-55F3AC8DF38E}" type="slidenum">
              <a:rPr lang="fr-FR" altLang="fr-FR" smtClean="0">
                <a:solidFill>
                  <a:srgbClr val="000000"/>
                </a:solidFill>
              </a:rPr>
              <a:pPr>
                <a:spcBef>
                  <a:spcPct val="0"/>
                </a:spcBef>
                <a:defRPr/>
              </a:pPr>
              <a:t>13</a:t>
            </a:fld>
            <a:endParaRPr lang="fr-FR" altLang="fr-FR" smtClean="0">
              <a:solidFill>
                <a:srgbClr val="000000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Google Shape;110;g821b1fb173_0_21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36867" name="Google Shape;111;g821b1fb173_0_21:notes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E585D-DD91-41A6-85EA-E18FEB0BE69A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72579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2c405331c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2c405331c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1 min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05C2-23B6-456B-B07E-A57FDDE1AEEA}" type="datetime1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9318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0EA6C-3A43-4B19-877A-F87CA97F0228}" type="datetime1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0126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04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04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3F312-6960-4DA8-890B-E4C8323CF8C3}" type="datetime1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5142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9318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0251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0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9860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3451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9325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998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1412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5961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E27AA-DB0C-40D2-BD52-E15E3EBC4CA9}" type="datetime1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02510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5089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0126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04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04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5142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05C2-23B6-456B-B07E-A57FDDE1AEE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9318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E27AA-DB0C-40D2-BD52-E15E3EBC4C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0251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0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20D17-0ED5-45B6-B59E-54C12E1A6AF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9860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7265-AF31-4072-B81A-B646FF3FD6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34513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5B87-8CF9-40E0-97E1-E4413DC2FCE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9325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28FB0-F348-4C83-A953-DF154D58322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9982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9D30C-BE9B-40F4-8A07-7DE73685A4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1412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0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20D17-0ED5-45B6-B59E-54C12E1A6AF0}" type="datetime1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98605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D54D6-DB9A-4F31-9AF3-D93D494BFF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59610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7D6DB-C5D2-42AB-9528-7DE80850AF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50898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0EA6C-3A43-4B19-877A-F87CA97F022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01260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04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04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3F312-6960-4DA8-890B-E4C8323CF8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51420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class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337" y="112225"/>
            <a:ext cx="7662257" cy="666188"/>
          </a:xfr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0484" y="1153392"/>
            <a:ext cx="7260129" cy="300505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C77E12C6-00F3-439F-A2FE-1D2F0A604A8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250459" y="644128"/>
            <a:ext cx="7260128" cy="50926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66" indent="0" algn="ctr">
              <a:buNone/>
              <a:defRPr sz="2000"/>
            </a:lvl2pPr>
            <a:lvl3pPr marL="914333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29" indent="0" algn="ctr">
              <a:buNone/>
              <a:defRPr sz="1600"/>
            </a:lvl6pPr>
            <a:lvl7pPr marL="2742995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6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805516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9;p4"/>
          <p:cNvSpPr txBox="1">
            <a:spLocks noGrp="1"/>
          </p:cNvSpPr>
          <p:nvPr>
            <p:ph type="sldNum" idx="10"/>
          </p:nvPr>
        </p:nvSpPr>
        <p:spPr>
          <a:xfrm>
            <a:off x="8472491" y="4663680"/>
            <a:ext cx="549275" cy="392906"/>
          </a:xfrm>
        </p:spPr>
        <p:txBody>
          <a:bodyPr lIns="91425" tIns="91425" rIns="91425" bIns="91425">
            <a:noAutofit/>
          </a:bodyPr>
          <a:lstStyle>
            <a:lvl1pPr>
              <a:defRPr/>
            </a:lvl1pPr>
          </a:lstStyle>
          <a:p>
            <a:pPr>
              <a:defRPr/>
            </a:pPr>
            <a:fld id="{6ECA8C11-FC18-4BDD-8B6C-0348679E873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7265-AF31-4072-B81A-B646FF3FD65D}" type="datetime1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3451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5B87-8CF9-40E0-97E1-E4413DC2FCE7}" type="datetime1">
              <a:rPr lang="en-US" smtClean="0"/>
              <a:pPr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9325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28FB0-F348-4C83-A953-DF154D583222}" type="datetime1">
              <a:rPr lang="en-US" smtClean="0"/>
              <a:pPr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998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9D30C-BE9B-40F4-8A07-7DE73685A4D7}" type="datetime1">
              <a:rPr lang="en-US" smtClean="0"/>
              <a:pPr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1412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D54D6-DB9A-4F31-9AF3-D93D494BFF81}" type="datetime1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596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7D6DB-C5D2-42AB-9528-7DE80850AF99}" type="datetime1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5089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88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E3163-60E5-45F7-BBB4-DDCA3B2B332C}" type="datetime1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88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88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D8AE2-1441-B047-9293-18A02C616D4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685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16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45716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45716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45716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45716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45716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88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A1300-6612-1C4F-8F9A-CC7EE978DF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88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88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685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16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45716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45716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45716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45716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45716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88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E3163-60E5-45F7-BBB4-DDCA3B2B332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88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88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685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59" r:id="rId13"/>
  </p:sldLayoutIdLst>
  <p:hf hdr="0" ftr="0" dt="0"/>
  <p:txStyles>
    <p:titleStyle>
      <a:lvl1pPr algn="ctr" defTabSz="45716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45716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45716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45716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45716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45716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jpeg"/><Relationship Id="rId5" Type="http://schemas.openxmlformats.org/officeDocument/2006/relationships/hyperlink" Target="https://gitlab.com/nivaeu/uc1b_indicators_tool" TargetMode="Externa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framagit.org/ahmad.albitar/safye_co2.git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12" Type="http://schemas.openxmlformats.org/officeDocument/2006/relationships/image" Target="../media/image48.jpeg"/><Relationship Id="rId17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jpeg"/><Relationship Id="rId4" Type="http://schemas.openxmlformats.org/officeDocument/2006/relationships/image" Target="../media/image6.png"/><Relationship Id="rId9" Type="http://schemas.openxmlformats.org/officeDocument/2006/relationships/image" Target="../media/image45.jpeg"/><Relationship Id="rId14" Type="http://schemas.openxmlformats.org/officeDocument/2006/relationships/image" Target="../media/image5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4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2.png"/><Relationship Id="rId11" Type="http://schemas.openxmlformats.org/officeDocument/2006/relationships/image" Target="../media/image31.jpeg"/><Relationship Id="rId5" Type="http://schemas.openxmlformats.org/officeDocument/2006/relationships/image" Target="../media/image61.png"/><Relationship Id="rId15" Type="http://schemas.openxmlformats.org/officeDocument/2006/relationships/image" Target="../media/image68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0.png"/><Relationship Id="rId3" Type="http://schemas.openxmlformats.org/officeDocument/2006/relationships/image" Target="../media/image69.jpeg"/><Relationship Id="rId7" Type="http://schemas.openxmlformats.org/officeDocument/2006/relationships/hyperlink" Target="mailto:eric.ceschia@inrae.fr" TargetMode="External"/><Relationship Id="rId12" Type="http://schemas.openxmlformats.org/officeDocument/2006/relationships/image" Target="../media/image76.jpeg"/><Relationship Id="rId17" Type="http://schemas.openxmlformats.org/officeDocument/2006/relationships/image" Target="../media/image79.png"/><Relationship Id="rId2" Type="http://schemas.openxmlformats.org/officeDocument/2006/relationships/image" Target="../media/image1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cesbio.cnrs.fr/agricarboneo/" TargetMode="External"/><Relationship Id="rId11" Type="http://schemas.openxmlformats.org/officeDocument/2006/relationships/image" Target="../media/image75.jpeg"/><Relationship Id="rId5" Type="http://schemas.openxmlformats.org/officeDocument/2006/relationships/image" Target="../media/image71.png"/><Relationship Id="rId15" Type="http://schemas.openxmlformats.org/officeDocument/2006/relationships/image" Target="../media/image67.jpeg"/><Relationship Id="rId10" Type="http://schemas.openxmlformats.org/officeDocument/2006/relationships/image" Target="../media/image74.jpeg"/><Relationship Id="rId4" Type="http://schemas.openxmlformats.org/officeDocument/2006/relationships/image" Target="../media/image70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wmf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ZoneTexte 3"/>
          <p:cNvSpPr txBox="1">
            <a:spLocks noChangeArrowheads="1"/>
          </p:cNvSpPr>
          <p:nvPr/>
        </p:nvSpPr>
        <p:spPr bwMode="auto">
          <a:xfrm>
            <a:off x="0" y="4506880"/>
            <a:ext cx="9144000" cy="58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fr-FR" b="1" dirty="0" smtClean="0">
                <a:latin typeface="Calibri" pitchFamily="34" charset="0"/>
              </a:rPr>
              <a:t>Eric </a:t>
            </a:r>
            <a:r>
              <a:rPr lang="fr-FR" b="1" dirty="0" err="1" smtClean="0">
                <a:latin typeface="Calibri" pitchFamily="34" charset="0"/>
              </a:rPr>
              <a:t>Ceschia</a:t>
            </a:r>
            <a:r>
              <a:rPr lang="fr-FR" b="1" dirty="0" smtClean="0">
                <a:latin typeface="Calibri" pitchFamily="34" charset="0"/>
              </a:rPr>
              <a:t> (INRAE)</a:t>
            </a:r>
          </a:p>
          <a:p>
            <a:pPr algn="ctr"/>
            <a:r>
              <a:rPr lang="fr-FR" sz="1400" dirty="0" smtClean="0">
                <a:latin typeface="Calibri" pitchFamily="34" charset="0"/>
              </a:rPr>
              <a:t>A. </a:t>
            </a:r>
            <a:r>
              <a:rPr lang="fr-FR" sz="1400" dirty="0" err="1" smtClean="0">
                <a:latin typeface="Calibri" pitchFamily="34" charset="0"/>
              </a:rPr>
              <a:t>Ihsusta</a:t>
            </a:r>
            <a:r>
              <a:rPr lang="fr-FR" sz="1400" dirty="0" smtClean="0">
                <a:latin typeface="Calibri" pitchFamily="34" charset="0"/>
              </a:rPr>
              <a:t>, G. Pique</a:t>
            </a:r>
            <a:r>
              <a:rPr lang="fr-FR" sz="1400" dirty="0">
                <a:latin typeface="Calibri" pitchFamily="34" charset="0"/>
              </a:rPr>
              <a:t>, </a:t>
            </a:r>
            <a:r>
              <a:rPr lang="fr-FR" sz="1400" dirty="0" smtClean="0">
                <a:latin typeface="Calibri" pitchFamily="34" charset="0"/>
              </a:rPr>
              <a:t>T. </a:t>
            </a:r>
            <a:r>
              <a:rPr lang="fr-FR" sz="1400" dirty="0" err="1" smtClean="0">
                <a:latin typeface="Calibri" pitchFamily="34" charset="0"/>
              </a:rPr>
              <a:t>Wijmer</a:t>
            </a:r>
            <a:r>
              <a:rPr lang="fr-FR" sz="1400" dirty="0">
                <a:latin typeface="Calibri" pitchFamily="34" charset="0"/>
              </a:rPr>
              <a:t>, </a:t>
            </a:r>
            <a:r>
              <a:rPr lang="fr-FR" sz="1400" dirty="0" smtClean="0">
                <a:latin typeface="Calibri" pitchFamily="34" charset="0"/>
              </a:rPr>
              <a:t>R. </a:t>
            </a:r>
            <a:r>
              <a:rPr lang="fr-FR" sz="1400" dirty="0" err="1" smtClean="0">
                <a:latin typeface="Calibri" pitchFamily="34" charset="0"/>
              </a:rPr>
              <a:t>Fieuzal</a:t>
            </a:r>
            <a:r>
              <a:rPr lang="fr-FR" sz="1400" dirty="0">
                <a:latin typeface="Calibri" pitchFamily="34" charset="0"/>
              </a:rPr>
              <a:t>, </a:t>
            </a:r>
            <a:r>
              <a:rPr lang="fr-FR" sz="1400" dirty="0" smtClean="0">
                <a:latin typeface="Calibri" pitchFamily="34" charset="0"/>
              </a:rPr>
              <a:t>A. Al </a:t>
            </a:r>
            <a:r>
              <a:rPr lang="fr-FR" sz="1400" dirty="0" err="1" smtClean="0">
                <a:latin typeface="Calibri" pitchFamily="34" charset="0"/>
              </a:rPr>
              <a:t>Bitar</a:t>
            </a:r>
            <a:r>
              <a:rPr lang="fr-FR" sz="1400" dirty="0">
                <a:latin typeface="Calibri" pitchFamily="34" charset="0"/>
              </a:rPr>
              <a:t>, </a:t>
            </a:r>
            <a:r>
              <a:rPr lang="fr-FR" sz="1400" dirty="0" smtClean="0">
                <a:latin typeface="Calibri" pitchFamily="34" charset="0"/>
              </a:rPr>
              <a:t>L. Arnaud (CESBIO), E. De Laroche (ASP), A. </a:t>
            </a:r>
            <a:r>
              <a:rPr lang="fr-FR" sz="1400" dirty="0" err="1" smtClean="0">
                <a:latin typeface="Calibri" pitchFamily="34" charset="0"/>
              </a:rPr>
              <a:t>Tarko</a:t>
            </a:r>
            <a:r>
              <a:rPr lang="fr-FR" sz="1400" dirty="0" smtClean="0">
                <a:latin typeface="Calibri" pitchFamily="34" charset="0"/>
              </a:rPr>
              <a:t> &amp; D. Laurent (IGN)</a:t>
            </a:r>
            <a:endParaRPr lang="fr-FR" sz="1400" dirty="0">
              <a:latin typeface="Calibri" pitchFamily="34" charset="0"/>
            </a:endParaRPr>
          </a:p>
        </p:txBody>
      </p:sp>
      <p:pic>
        <p:nvPicPr>
          <p:cNvPr id="410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119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4945" y="897733"/>
            <a:ext cx="4105275" cy="215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CNRS, CNES, INRAE, IRD, </a:t>
            </a:r>
            <a:r>
              <a:rPr lang="fr-FR" dirty="0" err="1">
                <a:solidFill>
                  <a:schemeClr val="tx1"/>
                </a:solidFill>
              </a:rPr>
              <a:t>Univ</a:t>
            </a:r>
            <a:r>
              <a:rPr lang="fr-FR" dirty="0">
                <a:solidFill>
                  <a:schemeClr val="tx1"/>
                </a:solidFill>
              </a:rPr>
              <a:t>. Toulouse III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" y="1308289"/>
            <a:ext cx="8877300" cy="1703654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Remote sensing &amp; </a:t>
            </a:r>
            <a:r>
              <a:rPr lang="en-US" dirty="0" err="1" smtClean="0">
                <a:solidFill>
                  <a:schemeClr val="tx1"/>
                </a:solidFill>
              </a:rPr>
              <a:t>modelling</a:t>
            </a:r>
            <a:r>
              <a:rPr lang="en-US" dirty="0" smtClean="0">
                <a:solidFill>
                  <a:schemeClr val="tx1"/>
                </a:solidFill>
              </a:rPr>
              <a:t> to assess C budget components</a:t>
            </a:r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2400" dirty="0" smtClean="0"/>
              <a:t>FACCE-JPI – JPI Climate workshop on the use of emerging science to</a:t>
            </a:r>
            <a:br>
              <a:rPr lang="en-US" sz="2400" dirty="0" smtClean="0"/>
            </a:br>
            <a:r>
              <a:rPr lang="en-US" sz="2400" dirty="0" smtClean="0"/>
              <a:t>improve agricultural GHG inventories for the UNFCCC reporting</a:t>
            </a:r>
          </a:p>
          <a:p>
            <a:endParaRPr lang="en-US" sz="1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PART 3: </a:t>
            </a:r>
            <a:r>
              <a:rPr lang="en-US" sz="2000" dirty="0" smtClean="0"/>
              <a:t> Improving GHG inventories using novel sources of information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Brussels, 20/10/2022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050" name="Picture 2" descr="C:\Users\ludovic.arnaud\Documents\NIVA\presentation9Avril\Diagram-Tier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816"/>
          <a:stretch>
            <a:fillRect/>
          </a:stretch>
        </p:blipFill>
        <p:spPr bwMode="auto">
          <a:xfrm>
            <a:off x="252000" y="515639"/>
            <a:ext cx="8720572" cy="425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762776" y="747092"/>
            <a:ext cx="4583868" cy="30777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1400" b="1" dirty="0" err="1">
                <a:solidFill>
                  <a:srgbClr val="886C3E"/>
                </a:solidFill>
              </a:rPr>
              <a:t>Empirical</a:t>
            </a:r>
            <a:r>
              <a:rPr lang="fr-FR" sz="1400" b="1" dirty="0">
                <a:solidFill>
                  <a:srgbClr val="886C3E"/>
                </a:solidFill>
              </a:rPr>
              <a:t> </a:t>
            </a:r>
            <a:r>
              <a:rPr lang="fr-FR" sz="1400" b="1" dirty="0" err="1" smtClean="0">
                <a:solidFill>
                  <a:srgbClr val="886C3E"/>
                </a:solidFill>
              </a:rPr>
              <a:t>approach</a:t>
            </a:r>
            <a:r>
              <a:rPr lang="fr-FR" sz="1400" b="1" dirty="0" smtClean="0">
                <a:solidFill>
                  <a:srgbClr val="886C3E"/>
                </a:solidFill>
              </a:rPr>
              <a:t> </a:t>
            </a:r>
            <a:r>
              <a:rPr lang="fr-FR" sz="1400" b="1" dirty="0" smtClean="0">
                <a:solidFill>
                  <a:srgbClr val="886C3E"/>
                </a:solidFill>
                <a:sym typeface="Wingdings" pitchFamily="2" charset="2"/>
              </a:rPr>
              <a:t> </a:t>
            </a:r>
            <a:r>
              <a:rPr lang="fr-FR" sz="1400" b="1" dirty="0" err="1" smtClean="0">
                <a:solidFill>
                  <a:srgbClr val="886C3E"/>
                </a:solidFill>
                <a:sym typeface="Wingdings" pitchFamily="2" charset="2"/>
              </a:rPr>
              <a:t>most</a:t>
            </a:r>
            <a:r>
              <a:rPr lang="fr-FR" sz="1400" b="1" dirty="0" smtClean="0">
                <a:solidFill>
                  <a:srgbClr val="886C3E"/>
                </a:solidFill>
                <a:sym typeface="Wingdings" pitchFamily="2" charset="2"/>
              </a:rPr>
              <a:t> </a:t>
            </a:r>
            <a:r>
              <a:rPr lang="fr-FR" sz="1400" b="1" dirty="0" err="1" smtClean="0">
                <a:solidFill>
                  <a:srgbClr val="886C3E"/>
                </a:solidFill>
                <a:sym typeface="Wingdings" pitchFamily="2" charset="2"/>
              </a:rPr>
              <a:t>crop</a:t>
            </a:r>
            <a:r>
              <a:rPr lang="fr-FR" sz="1400" b="1" dirty="0" smtClean="0">
                <a:solidFill>
                  <a:srgbClr val="886C3E"/>
                </a:solidFill>
                <a:sym typeface="Wingdings" pitchFamily="2" charset="2"/>
              </a:rPr>
              <a:t> </a:t>
            </a:r>
            <a:r>
              <a:rPr lang="fr-FR" sz="1400" b="1" dirty="0" err="1" smtClean="0">
                <a:solidFill>
                  <a:srgbClr val="886C3E"/>
                </a:solidFill>
                <a:sym typeface="Wingdings" pitchFamily="2" charset="2"/>
              </a:rPr>
              <a:t>species</a:t>
            </a:r>
            <a:r>
              <a:rPr lang="fr-FR" sz="1400" b="1" dirty="0" smtClean="0">
                <a:solidFill>
                  <a:srgbClr val="886C3E"/>
                </a:solidFill>
                <a:sym typeface="Wingdings" pitchFamily="2" charset="2"/>
              </a:rPr>
              <a:t> </a:t>
            </a:r>
            <a:r>
              <a:rPr lang="fr-FR" sz="1400" b="1" dirty="0" err="1" smtClean="0">
                <a:solidFill>
                  <a:srgbClr val="886C3E"/>
                </a:solidFill>
                <a:sym typeface="Wingdings" pitchFamily="2" charset="2"/>
              </a:rPr>
              <a:t>except</a:t>
            </a:r>
            <a:r>
              <a:rPr lang="fr-FR" sz="1400" b="1" dirty="0" smtClean="0">
                <a:solidFill>
                  <a:srgbClr val="886C3E"/>
                </a:solidFill>
                <a:sym typeface="Wingdings" pitchFamily="2" charset="2"/>
              </a:rPr>
              <a:t> </a:t>
            </a:r>
            <a:r>
              <a:rPr lang="fr-FR" sz="1400" b="1" dirty="0" err="1" smtClean="0">
                <a:solidFill>
                  <a:srgbClr val="886C3E"/>
                </a:solidFill>
                <a:sym typeface="Wingdings" pitchFamily="2" charset="2"/>
              </a:rPr>
              <a:t>rice</a:t>
            </a:r>
            <a:endParaRPr lang="fr-FR" sz="1400" b="1" dirty="0">
              <a:solidFill>
                <a:srgbClr val="886C3E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340916" y="3857625"/>
            <a:ext cx="5631655" cy="738658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>
              <a:buFont typeface="Wingdings"/>
              <a:buChar char="è"/>
            </a:pPr>
            <a:r>
              <a:rPr lang="fr-FR" sz="1400" dirty="0" smtClean="0"/>
              <a:t> For </a:t>
            </a:r>
            <a:r>
              <a:rPr lang="fr-FR" sz="1400" dirty="0" err="1" smtClean="0"/>
              <a:t>our</a:t>
            </a:r>
            <a:r>
              <a:rPr lang="fr-FR" sz="1400" dirty="0" smtClean="0"/>
              <a:t> </a:t>
            </a:r>
            <a:r>
              <a:rPr lang="fr-FR" sz="1400" dirty="0" err="1" smtClean="0"/>
              <a:t>calculations</a:t>
            </a:r>
            <a:r>
              <a:rPr lang="fr-FR" sz="1400" dirty="0" smtClean="0"/>
              <a:t> main limitations </a:t>
            </a:r>
            <a:r>
              <a:rPr lang="fr-FR" sz="1400" dirty="0" err="1" smtClean="0"/>
              <a:t>is</a:t>
            </a:r>
            <a:r>
              <a:rPr lang="fr-FR" sz="1400" dirty="0" smtClean="0"/>
              <a:t> </a:t>
            </a:r>
            <a:r>
              <a:rPr lang="fr-FR" sz="1400" dirty="0" err="1" smtClean="0"/>
              <a:t>access</a:t>
            </a:r>
            <a:r>
              <a:rPr lang="fr-FR" sz="1400" dirty="0" smtClean="0"/>
              <a:t> to </a:t>
            </a:r>
            <a:r>
              <a:rPr lang="fr-FR" sz="1400" dirty="0" err="1" smtClean="0"/>
              <a:t>reliable</a:t>
            </a:r>
            <a:r>
              <a:rPr lang="fr-FR" sz="1400" dirty="0" smtClean="0"/>
              <a:t> </a:t>
            </a:r>
            <a:r>
              <a:rPr lang="fr-FR" sz="1400" dirty="0" err="1" smtClean="0"/>
              <a:t>farmer’s</a:t>
            </a:r>
            <a:r>
              <a:rPr lang="fr-FR" sz="1400" dirty="0" smtClean="0"/>
              <a:t> data</a:t>
            </a:r>
          </a:p>
          <a:p>
            <a:pPr>
              <a:buFont typeface="Wingdings"/>
              <a:buChar char="è"/>
            </a:pPr>
            <a:r>
              <a:rPr lang="fr-FR" sz="1400" dirty="0" smtClean="0"/>
              <a:t> But once the TIER1 </a:t>
            </a:r>
            <a:r>
              <a:rPr lang="fr-FR" sz="1400" dirty="0" err="1" smtClean="0"/>
              <a:t>is</a:t>
            </a:r>
            <a:r>
              <a:rPr lang="fr-FR" sz="1400" dirty="0" smtClean="0"/>
              <a:t> </a:t>
            </a:r>
            <a:r>
              <a:rPr lang="fr-FR" sz="1400" dirty="0" err="1" smtClean="0"/>
              <a:t>produced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</a:t>
            </a:r>
            <a:r>
              <a:rPr lang="fr-FR" sz="1400" dirty="0" err="1" smtClean="0"/>
              <a:t>our</a:t>
            </a:r>
            <a:r>
              <a:rPr lang="fr-FR" sz="1400" dirty="0" smtClean="0"/>
              <a:t> </a:t>
            </a:r>
            <a:r>
              <a:rPr lang="fr-FR" sz="1400" dirty="0" err="1" smtClean="0"/>
              <a:t>tools</a:t>
            </a:r>
            <a:r>
              <a:rPr lang="fr-FR" sz="1400" dirty="0" smtClean="0"/>
              <a:t>, </a:t>
            </a:r>
            <a:r>
              <a:rPr lang="fr-FR" sz="1400" dirty="0" err="1" smtClean="0"/>
              <a:t>farmers</a:t>
            </a:r>
            <a:r>
              <a:rPr lang="fr-FR" sz="1400" dirty="0" smtClean="0"/>
              <a:t>, </a:t>
            </a:r>
            <a:r>
              <a:rPr lang="fr-FR" sz="1400" dirty="0" err="1" smtClean="0"/>
              <a:t>cooperatives</a:t>
            </a:r>
            <a:r>
              <a:rPr lang="fr-FR" sz="1400" dirty="0" smtClean="0"/>
              <a:t>, </a:t>
            </a:r>
            <a:r>
              <a:rPr lang="fr-FR" sz="1400" dirty="0" err="1" smtClean="0"/>
              <a:t>Paying</a:t>
            </a:r>
            <a:r>
              <a:rPr lang="fr-FR" sz="1400" dirty="0" smtClean="0"/>
              <a:t> </a:t>
            </a:r>
            <a:r>
              <a:rPr lang="fr-FR" sz="1400" dirty="0" err="1" smtClean="0"/>
              <a:t>agencies</a:t>
            </a:r>
            <a:r>
              <a:rPr lang="fr-FR" sz="1400" dirty="0" smtClean="0"/>
              <a:t>, </a:t>
            </a:r>
            <a:r>
              <a:rPr lang="fr-FR" sz="1400" dirty="0" err="1" smtClean="0"/>
              <a:t>agrifood</a:t>
            </a:r>
            <a:r>
              <a:rPr lang="fr-FR" sz="1400" dirty="0" smtClean="0"/>
              <a:t> </a:t>
            </a:r>
            <a:r>
              <a:rPr lang="fr-FR" sz="1400" dirty="0" err="1" smtClean="0"/>
              <a:t>companies</a:t>
            </a:r>
            <a:r>
              <a:rPr lang="fr-FR" sz="1400" dirty="0" smtClean="0"/>
              <a:t>…</a:t>
            </a:r>
            <a:r>
              <a:rPr lang="fr-FR" sz="1400" dirty="0" err="1" smtClean="0"/>
              <a:t>can</a:t>
            </a:r>
            <a:r>
              <a:rPr lang="fr-FR" sz="1400" dirty="0" smtClean="0"/>
              <a:t> </a:t>
            </a:r>
            <a:r>
              <a:rPr lang="fr-FR" sz="1400" dirty="0" err="1" smtClean="0"/>
              <a:t>produce</a:t>
            </a:r>
            <a:r>
              <a:rPr lang="fr-FR" sz="1400" dirty="0" smtClean="0"/>
              <a:t> TIER2 </a:t>
            </a:r>
            <a:r>
              <a:rPr lang="fr-FR" sz="1400" dirty="0" err="1" smtClean="0"/>
              <a:t>themselves</a:t>
            </a:r>
            <a:r>
              <a:rPr lang="fr-FR" sz="1400" dirty="0" smtClean="0"/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04877" y="2737665"/>
            <a:ext cx="1466480" cy="369326"/>
          </a:xfrm>
          <a:prstGeom prst="rect">
            <a:avLst/>
          </a:prstGeom>
          <a:solidFill>
            <a:schemeClr val="bg1"/>
          </a:solidFill>
        </p:spPr>
        <p:txBody>
          <a:bodyPr wrap="none" lIns="91434" tIns="45717" rIns="91434" bIns="45717" rtlCol="0">
            <a:spAutoFit/>
          </a:bodyPr>
          <a:lstStyle/>
          <a:p>
            <a:r>
              <a:rPr lang="fr-FR" dirty="0" err="1" smtClean="0"/>
              <a:t>Farmer’s</a:t>
            </a:r>
            <a:r>
              <a:rPr lang="fr-FR" dirty="0" smtClean="0"/>
              <a:t> data</a:t>
            </a:r>
            <a:endParaRPr lang="fr-FR" dirty="0"/>
          </a:p>
        </p:txBody>
      </p:sp>
      <p:sp>
        <p:nvSpPr>
          <p:cNvPr id="15362" name="AutoShape 2" descr="Partenaires | Biogaz d&amp;#39;Oc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3772297" y="515647"/>
            <a:ext cx="5060155" cy="30777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1400" dirty="0" err="1" smtClean="0"/>
              <a:t>Assesses</a:t>
            </a:r>
            <a:r>
              <a:rPr lang="fr-FR" sz="1400" dirty="0" smtClean="0"/>
              <a:t> </a:t>
            </a:r>
            <a:r>
              <a:rPr lang="fr-FR" sz="1400" dirty="0" err="1" smtClean="0"/>
              <a:t>Soil</a:t>
            </a:r>
            <a:r>
              <a:rPr lang="fr-FR" sz="1400" dirty="0" smtClean="0"/>
              <a:t> </a:t>
            </a:r>
            <a:r>
              <a:rPr lang="fr-FR" sz="1400" dirty="0" err="1" smtClean="0"/>
              <a:t>Organic</a:t>
            </a:r>
            <a:r>
              <a:rPr lang="fr-FR" sz="1400" dirty="0" smtClean="0"/>
              <a:t> </a:t>
            </a:r>
            <a:r>
              <a:rPr lang="fr-FR" sz="1400" dirty="0" err="1" smtClean="0"/>
              <a:t>Carbon</a:t>
            </a:r>
            <a:r>
              <a:rPr lang="fr-FR" sz="1400" dirty="0" smtClean="0"/>
              <a:t> stock changes</a:t>
            </a:r>
            <a:endParaRPr lang="fr-FR" sz="1400" dirty="0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xmlns="" id="{38B65B81-E679-774A-8BD0-334FBA13152D}"/>
              </a:ext>
            </a:extLst>
          </p:cNvPr>
          <p:cNvSpPr/>
          <p:nvPr/>
        </p:nvSpPr>
        <p:spPr>
          <a:xfrm>
            <a:off x="1" y="40"/>
            <a:ext cx="1902372" cy="26013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15" name="Title 11">
            <a:extLst>
              <a:ext uri="{FF2B5EF4-FFF2-40B4-BE49-F238E27FC236}">
                <a16:creationId xmlns:a16="http://schemas.microsoft.com/office/drawing/2014/main" xmlns="" id="{23BEF1D1-EC4A-994E-8EF8-53DED3BA5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781" y="4205"/>
            <a:ext cx="6678242" cy="428625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299B3B"/>
                </a:solidFill>
              </a:rPr>
              <a:t>Carbon indicator Tier 2 : principle</a:t>
            </a:r>
          </a:p>
        </p:txBody>
      </p:sp>
      <p:sp>
        <p:nvSpPr>
          <p:cNvPr id="17" name="ZoneTexte 5"/>
          <p:cNvSpPr txBox="1">
            <a:spLocks noChangeArrowheads="1"/>
          </p:cNvSpPr>
          <p:nvPr/>
        </p:nvSpPr>
        <p:spPr bwMode="auto">
          <a:xfrm>
            <a:off x="1835152" y="4894439"/>
            <a:ext cx="5473700" cy="24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en-US" altLang="fr-FR" sz="1000" dirty="0" smtClean="0"/>
              <a:t>FACCE-JPI – JPI Climate workshop , Brussels, 20</a:t>
            </a:r>
            <a:r>
              <a:rPr lang="en-US" altLang="fr-FR" sz="1000" baseline="30000" dirty="0" smtClean="0"/>
              <a:t>th</a:t>
            </a:r>
            <a:r>
              <a:rPr lang="en-US" altLang="fr-FR" sz="1000" dirty="0" smtClean="0"/>
              <a:t> October 2022</a:t>
            </a:r>
            <a:endParaRPr lang="fr-FR" altLang="fr-FR" sz="1000" dirty="0"/>
          </a:p>
        </p:txBody>
      </p:sp>
    </p:spTree>
    <p:extLst>
      <p:ext uri="{BB962C8B-B14F-4D97-AF65-F5344CB8AC3E}">
        <p14:creationId xmlns:p14="http://schemas.microsoft.com/office/powerpoint/2010/main" xmlns="" val="204825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8B65B81-E679-774A-8BD0-334FBA13152D}"/>
              </a:ext>
            </a:extLst>
          </p:cNvPr>
          <p:cNvSpPr/>
          <p:nvPr/>
        </p:nvSpPr>
        <p:spPr>
          <a:xfrm>
            <a:off x="1" y="0"/>
            <a:ext cx="1902372" cy="26013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768DE2-6B64-374A-BD87-F163108C19E6}"/>
              </a:ext>
            </a:extLst>
          </p:cNvPr>
          <p:cNvSpPr txBox="1"/>
          <p:nvPr/>
        </p:nvSpPr>
        <p:spPr>
          <a:xfrm>
            <a:off x="-620110" y="9380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7" name="image13.png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503275" y="1123076"/>
            <a:ext cx="3295125" cy="2700000"/>
          </a:xfrm>
          <a:prstGeom prst="rect">
            <a:avLst/>
          </a:prstGeom>
          <a:ln/>
        </p:spPr>
      </p:pic>
      <p:pic>
        <p:nvPicPr>
          <p:cNvPr id="8" name="image15.png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31200" y="1101644"/>
            <a:ext cx="3307124" cy="2700000"/>
          </a:xfrm>
          <a:prstGeom prst="rect">
            <a:avLst/>
          </a:prstGeom>
          <a:ln/>
        </p:spPr>
      </p:pic>
      <p:sp>
        <p:nvSpPr>
          <p:cNvPr id="9" name="Flèche droite 8"/>
          <p:cNvSpPr/>
          <p:nvPr/>
        </p:nvSpPr>
        <p:spPr>
          <a:xfrm>
            <a:off x="3889051" y="1961201"/>
            <a:ext cx="1400175" cy="4286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3755776" y="1696882"/>
            <a:ext cx="1634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 </a:t>
            </a:r>
            <a:r>
              <a:rPr lang="fr-FR" dirty="0" err="1" smtClean="0"/>
              <a:t>Farmer’s</a:t>
            </a:r>
            <a:r>
              <a:rPr lang="fr-FR" dirty="0" smtClean="0"/>
              <a:t> data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266700" y="4081602"/>
            <a:ext cx="63396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Tested</a:t>
            </a:r>
            <a:r>
              <a:rPr lang="fr-FR" dirty="0" smtClean="0"/>
              <a:t> in South West France </a:t>
            </a:r>
            <a:r>
              <a:rPr lang="fr-FR" dirty="0" err="1" smtClean="0"/>
              <a:t>with</a:t>
            </a:r>
            <a:r>
              <a:rPr lang="fr-FR" dirty="0" smtClean="0"/>
              <a:t> the collaboration of</a:t>
            </a:r>
          </a:p>
          <a:p>
            <a:endParaRPr lang="fr-FR" sz="800" dirty="0" smtClean="0"/>
          </a:p>
          <a:p>
            <a:r>
              <a:rPr lang="fr-FR" dirty="0" err="1" smtClean="0"/>
              <a:t>Tool</a:t>
            </a:r>
            <a:r>
              <a:rPr lang="fr-FR" dirty="0" smtClean="0"/>
              <a:t> </a:t>
            </a:r>
            <a:r>
              <a:rPr lang="fr-FR" dirty="0" err="1" smtClean="0"/>
              <a:t>availlable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: </a:t>
            </a:r>
            <a:r>
              <a:rPr lang="en-GB" dirty="0" smtClean="0">
                <a:hlinkClick r:id="rId5"/>
              </a:rPr>
              <a:t>https://gitlab.com/nivaeu/uc1b_indicators_tool</a:t>
            </a:r>
            <a:endParaRPr lang="fr-FR" dirty="0"/>
          </a:p>
        </p:txBody>
      </p:sp>
      <p:pic>
        <p:nvPicPr>
          <p:cNvPr id="14" name="Picture 4" descr="AGRO D&amp;#39;O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3939" y="4124360"/>
            <a:ext cx="948545" cy="175656"/>
          </a:xfrm>
          <a:prstGeom prst="rect">
            <a:avLst/>
          </a:prstGeom>
          <a:noFill/>
        </p:spPr>
      </p:pic>
      <p:sp>
        <p:nvSpPr>
          <p:cNvPr id="16" name="Title 11">
            <a:extLst>
              <a:ext uri="{FF2B5EF4-FFF2-40B4-BE49-F238E27FC236}">
                <a16:creationId xmlns:a16="http://schemas.microsoft.com/office/drawing/2014/main" xmlns="" id="{23BEF1D1-EC4A-994E-8EF8-53DED3BA5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781" y="4205"/>
            <a:ext cx="6678242" cy="428625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299B3B"/>
                </a:solidFill>
              </a:rPr>
              <a:t>Carbon indicator Tier 2 : principle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436000" y="2236095"/>
            <a:ext cx="13104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C budget (</a:t>
            </a:r>
            <a:r>
              <a:rPr lang="fr-FR" sz="1000" dirty="0" err="1" smtClean="0"/>
              <a:t>tC</a:t>
            </a:r>
            <a:r>
              <a:rPr lang="fr-FR" sz="1000" dirty="0" smtClean="0"/>
              <a:t>/ha)</a:t>
            </a:r>
            <a:endParaRPr lang="fr-FR" sz="1000" dirty="0"/>
          </a:p>
        </p:txBody>
      </p:sp>
      <p:sp>
        <p:nvSpPr>
          <p:cNvPr id="18" name="ZoneTexte 17"/>
          <p:cNvSpPr txBox="1"/>
          <p:nvPr/>
        </p:nvSpPr>
        <p:spPr>
          <a:xfrm>
            <a:off x="69198" y="2215605"/>
            <a:ext cx="115288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00" dirty="0" smtClean="0"/>
              <a:t>NEP (</a:t>
            </a:r>
            <a:r>
              <a:rPr lang="fr-FR" sz="1000" dirty="0" err="1" smtClean="0"/>
              <a:t>tC</a:t>
            </a:r>
            <a:r>
              <a:rPr lang="fr-FR" sz="1000" dirty="0" smtClean="0"/>
              <a:t> of CO</a:t>
            </a:r>
            <a:r>
              <a:rPr lang="fr-FR" sz="1000" baseline="-25000" dirty="0" smtClean="0"/>
              <a:t>2</a:t>
            </a:r>
            <a:r>
              <a:rPr lang="fr-FR" sz="1000" dirty="0" smtClean="0"/>
              <a:t>/ha)</a:t>
            </a:r>
            <a:endParaRPr lang="fr-FR" sz="1000" dirty="0"/>
          </a:p>
        </p:txBody>
      </p:sp>
      <p:sp>
        <p:nvSpPr>
          <p:cNvPr id="19" name="ZoneTexte 18"/>
          <p:cNvSpPr txBox="1"/>
          <p:nvPr/>
        </p:nvSpPr>
        <p:spPr>
          <a:xfrm>
            <a:off x="396000" y="1044044"/>
            <a:ext cx="33071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Net </a:t>
            </a:r>
            <a:r>
              <a:rPr lang="fr-FR" dirty="0" err="1" smtClean="0"/>
              <a:t>annual</a:t>
            </a:r>
            <a:r>
              <a:rPr lang="fr-FR" dirty="0" smtClean="0"/>
              <a:t> CO</a:t>
            </a:r>
            <a:r>
              <a:rPr lang="fr-FR" baseline="-25000" dirty="0" smtClean="0"/>
              <a:t>2</a:t>
            </a:r>
            <a:r>
              <a:rPr lang="fr-FR" dirty="0" smtClean="0"/>
              <a:t> flux </a:t>
            </a:r>
            <a:r>
              <a:rPr lang="fr-FR" dirty="0" err="1" smtClean="0"/>
              <a:t>map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5473200" y="1052444"/>
            <a:ext cx="33071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Annual</a:t>
            </a:r>
            <a:r>
              <a:rPr lang="fr-FR" dirty="0" smtClean="0"/>
              <a:t> C budget </a:t>
            </a:r>
            <a:r>
              <a:rPr lang="fr-FR" dirty="0" err="1" smtClean="0"/>
              <a:t>map</a:t>
            </a:r>
            <a:endParaRPr lang="fr-FR" dirty="0"/>
          </a:p>
        </p:txBody>
      </p:sp>
      <p:sp>
        <p:nvSpPr>
          <p:cNvPr id="21" name="Forme libre 20"/>
          <p:cNvSpPr/>
          <p:nvPr/>
        </p:nvSpPr>
        <p:spPr>
          <a:xfrm>
            <a:off x="1238400" y="1436895"/>
            <a:ext cx="1922400" cy="2059200"/>
          </a:xfrm>
          <a:custGeom>
            <a:avLst/>
            <a:gdLst>
              <a:gd name="connsiteX0" fmla="*/ 1684800 w 1922400"/>
              <a:gd name="connsiteY0" fmla="*/ 64800 h 2059200"/>
              <a:gd name="connsiteX1" fmla="*/ 1548000 w 1922400"/>
              <a:gd name="connsiteY1" fmla="*/ 36000 h 2059200"/>
              <a:gd name="connsiteX2" fmla="*/ 1440000 w 1922400"/>
              <a:gd name="connsiteY2" fmla="*/ 36000 h 2059200"/>
              <a:gd name="connsiteX3" fmla="*/ 1368000 w 1922400"/>
              <a:gd name="connsiteY3" fmla="*/ 43200 h 2059200"/>
              <a:gd name="connsiteX4" fmla="*/ 1260000 w 1922400"/>
              <a:gd name="connsiteY4" fmla="*/ 0 h 2059200"/>
              <a:gd name="connsiteX5" fmla="*/ 1130400 w 1922400"/>
              <a:gd name="connsiteY5" fmla="*/ 14400 h 2059200"/>
              <a:gd name="connsiteX6" fmla="*/ 1130400 w 1922400"/>
              <a:gd name="connsiteY6" fmla="*/ 43200 h 2059200"/>
              <a:gd name="connsiteX7" fmla="*/ 1368000 w 1922400"/>
              <a:gd name="connsiteY7" fmla="*/ 201600 h 2059200"/>
              <a:gd name="connsiteX8" fmla="*/ 1216800 w 1922400"/>
              <a:gd name="connsiteY8" fmla="*/ 324000 h 2059200"/>
              <a:gd name="connsiteX9" fmla="*/ 1137600 w 1922400"/>
              <a:gd name="connsiteY9" fmla="*/ 180000 h 2059200"/>
              <a:gd name="connsiteX10" fmla="*/ 1058400 w 1922400"/>
              <a:gd name="connsiteY10" fmla="*/ 158400 h 2059200"/>
              <a:gd name="connsiteX11" fmla="*/ 856800 w 1922400"/>
              <a:gd name="connsiteY11" fmla="*/ 338400 h 2059200"/>
              <a:gd name="connsiteX12" fmla="*/ 828000 w 1922400"/>
              <a:gd name="connsiteY12" fmla="*/ 568800 h 2059200"/>
              <a:gd name="connsiteX13" fmla="*/ 784800 w 1922400"/>
              <a:gd name="connsiteY13" fmla="*/ 547200 h 2059200"/>
              <a:gd name="connsiteX14" fmla="*/ 720000 w 1922400"/>
              <a:gd name="connsiteY14" fmla="*/ 381600 h 2059200"/>
              <a:gd name="connsiteX15" fmla="*/ 684000 w 1922400"/>
              <a:gd name="connsiteY15" fmla="*/ 432000 h 2059200"/>
              <a:gd name="connsiteX16" fmla="*/ 532800 w 1922400"/>
              <a:gd name="connsiteY16" fmla="*/ 489600 h 2059200"/>
              <a:gd name="connsiteX17" fmla="*/ 374400 w 1922400"/>
              <a:gd name="connsiteY17" fmla="*/ 612000 h 2059200"/>
              <a:gd name="connsiteX18" fmla="*/ 309600 w 1922400"/>
              <a:gd name="connsiteY18" fmla="*/ 849600 h 2059200"/>
              <a:gd name="connsiteX19" fmla="*/ 324000 w 1922400"/>
              <a:gd name="connsiteY19" fmla="*/ 1195200 h 2059200"/>
              <a:gd name="connsiteX20" fmla="*/ 295200 w 1922400"/>
              <a:gd name="connsiteY20" fmla="*/ 1216800 h 2059200"/>
              <a:gd name="connsiteX21" fmla="*/ 446400 w 1922400"/>
              <a:gd name="connsiteY21" fmla="*/ 1389600 h 2059200"/>
              <a:gd name="connsiteX22" fmla="*/ 417600 w 1922400"/>
              <a:gd name="connsiteY22" fmla="*/ 1404000 h 2059200"/>
              <a:gd name="connsiteX23" fmla="*/ 345600 w 1922400"/>
              <a:gd name="connsiteY23" fmla="*/ 1324800 h 2059200"/>
              <a:gd name="connsiteX24" fmla="*/ 252000 w 1922400"/>
              <a:gd name="connsiteY24" fmla="*/ 1454400 h 2059200"/>
              <a:gd name="connsiteX25" fmla="*/ 194400 w 1922400"/>
              <a:gd name="connsiteY25" fmla="*/ 1483200 h 2059200"/>
              <a:gd name="connsiteX26" fmla="*/ 93600 w 1922400"/>
              <a:gd name="connsiteY26" fmla="*/ 1483200 h 2059200"/>
              <a:gd name="connsiteX27" fmla="*/ 0 w 1922400"/>
              <a:gd name="connsiteY27" fmla="*/ 1382400 h 2059200"/>
              <a:gd name="connsiteX28" fmla="*/ 36000 w 1922400"/>
              <a:gd name="connsiteY28" fmla="*/ 1526400 h 2059200"/>
              <a:gd name="connsiteX29" fmla="*/ 122400 w 1922400"/>
              <a:gd name="connsiteY29" fmla="*/ 1879200 h 2059200"/>
              <a:gd name="connsiteX30" fmla="*/ 136800 w 1922400"/>
              <a:gd name="connsiteY30" fmla="*/ 1814400 h 2059200"/>
              <a:gd name="connsiteX31" fmla="*/ 223200 w 1922400"/>
              <a:gd name="connsiteY31" fmla="*/ 1728000 h 2059200"/>
              <a:gd name="connsiteX32" fmla="*/ 331200 w 1922400"/>
              <a:gd name="connsiteY32" fmla="*/ 1641600 h 2059200"/>
              <a:gd name="connsiteX33" fmla="*/ 259200 w 1922400"/>
              <a:gd name="connsiteY33" fmla="*/ 1548000 h 2059200"/>
              <a:gd name="connsiteX34" fmla="*/ 331200 w 1922400"/>
              <a:gd name="connsiteY34" fmla="*/ 1468800 h 2059200"/>
              <a:gd name="connsiteX35" fmla="*/ 360000 w 1922400"/>
              <a:gd name="connsiteY35" fmla="*/ 1497600 h 2059200"/>
              <a:gd name="connsiteX36" fmla="*/ 475200 w 1922400"/>
              <a:gd name="connsiteY36" fmla="*/ 1447200 h 2059200"/>
              <a:gd name="connsiteX37" fmla="*/ 612000 w 1922400"/>
              <a:gd name="connsiteY37" fmla="*/ 1677600 h 2059200"/>
              <a:gd name="connsiteX38" fmla="*/ 561600 w 1922400"/>
              <a:gd name="connsiteY38" fmla="*/ 1771200 h 2059200"/>
              <a:gd name="connsiteX39" fmla="*/ 518400 w 1922400"/>
              <a:gd name="connsiteY39" fmla="*/ 1843200 h 2059200"/>
              <a:gd name="connsiteX40" fmla="*/ 532800 w 1922400"/>
              <a:gd name="connsiteY40" fmla="*/ 1965600 h 2059200"/>
              <a:gd name="connsiteX41" fmla="*/ 741600 w 1922400"/>
              <a:gd name="connsiteY41" fmla="*/ 1785600 h 2059200"/>
              <a:gd name="connsiteX42" fmla="*/ 986400 w 1922400"/>
              <a:gd name="connsiteY42" fmla="*/ 1944000 h 2059200"/>
              <a:gd name="connsiteX43" fmla="*/ 1051200 w 1922400"/>
              <a:gd name="connsiteY43" fmla="*/ 1893600 h 2059200"/>
              <a:gd name="connsiteX44" fmla="*/ 1296000 w 1922400"/>
              <a:gd name="connsiteY44" fmla="*/ 2059200 h 2059200"/>
              <a:gd name="connsiteX45" fmla="*/ 1382400 w 1922400"/>
              <a:gd name="connsiteY45" fmla="*/ 1994400 h 2059200"/>
              <a:gd name="connsiteX46" fmla="*/ 1303200 w 1922400"/>
              <a:gd name="connsiteY46" fmla="*/ 1742400 h 2059200"/>
              <a:gd name="connsiteX47" fmla="*/ 1317600 w 1922400"/>
              <a:gd name="connsiteY47" fmla="*/ 1656000 h 2059200"/>
              <a:gd name="connsiteX48" fmla="*/ 1267200 w 1922400"/>
              <a:gd name="connsiteY48" fmla="*/ 1591200 h 2059200"/>
              <a:gd name="connsiteX49" fmla="*/ 1180800 w 1922400"/>
              <a:gd name="connsiteY49" fmla="*/ 1504800 h 2059200"/>
              <a:gd name="connsiteX50" fmla="*/ 1180800 w 1922400"/>
              <a:gd name="connsiteY50" fmla="*/ 1454400 h 2059200"/>
              <a:gd name="connsiteX51" fmla="*/ 1231200 w 1922400"/>
              <a:gd name="connsiteY51" fmla="*/ 1418400 h 2059200"/>
              <a:gd name="connsiteX52" fmla="*/ 1281600 w 1922400"/>
              <a:gd name="connsiteY52" fmla="*/ 1166400 h 2059200"/>
              <a:gd name="connsiteX53" fmla="*/ 1404000 w 1922400"/>
              <a:gd name="connsiteY53" fmla="*/ 1130400 h 2059200"/>
              <a:gd name="connsiteX54" fmla="*/ 1512000 w 1922400"/>
              <a:gd name="connsiteY54" fmla="*/ 1080000 h 2059200"/>
              <a:gd name="connsiteX55" fmla="*/ 1627200 w 1922400"/>
              <a:gd name="connsiteY55" fmla="*/ 1173600 h 2059200"/>
              <a:gd name="connsiteX56" fmla="*/ 1699200 w 1922400"/>
              <a:gd name="connsiteY56" fmla="*/ 1036800 h 2059200"/>
              <a:gd name="connsiteX57" fmla="*/ 1634400 w 1922400"/>
              <a:gd name="connsiteY57" fmla="*/ 1000800 h 2059200"/>
              <a:gd name="connsiteX58" fmla="*/ 1922400 w 1922400"/>
              <a:gd name="connsiteY58" fmla="*/ 712800 h 2059200"/>
              <a:gd name="connsiteX59" fmla="*/ 1440000 w 1922400"/>
              <a:gd name="connsiteY59" fmla="*/ 511200 h 2059200"/>
              <a:gd name="connsiteX60" fmla="*/ 1684800 w 1922400"/>
              <a:gd name="connsiteY60" fmla="*/ 64800 h 20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922400" h="2059200">
                <a:moveTo>
                  <a:pt x="1684800" y="64800"/>
                </a:moveTo>
                <a:lnTo>
                  <a:pt x="1548000" y="36000"/>
                </a:lnTo>
                <a:lnTo>
                  <a:pt x="1440000" y="36000"/>
                </a:lnTo>
                <a:lnTo>
                  <a:pt x="1368000" y="43200"/>
                </a:lnTo>
                <a:lnTo>
                  <a:pt x="1260000" y="0"/>
                </a:lnTo>
                <a:lnTo>
                  <a:pt x="1130400" y="14400"/>
                </a:lnTo>
                <a:lnTo>
                  <a:pt x="1130400" y="43200"/>
                </a:lnTo>
                <a:lnTo>
                  <a:pt x="1368000" y="201600"/>
                </a:lnTo>
                <a:lnTo>
                  <a:pt x="1216800" y="324000"/>
                </a:lnTo>
                <a:lnTo>
                  <a:pt x="1137600" y="180000"/>
                </a:lnTo>
                <a:lnTo>
                  <a:pt x="1058400" y="158400"/>
                </a:lnTo>
                <a:lnTo>
                  <a:pt x="856800" y="338400"/>
                </a:lnTo>
                <a:lnTo>
                  <a:pt x="828000" y="568800"/>
                </a:lnTo>
                <a:lnTo>
                  <a:pt x="784800" y="547200"/>
                </a:lnTo>
                <a:lnTo>
                  <a:pt x="720000" y="381600"/>
                </a:lnTo>
                <a:lnTo>
                  <a:pt x="684000" y="432000"/>
                </a:lnTo>
                <a:lnTo>
                  <a:pt x="532800" y="489600"/>
                </a:lnTo>
                <a:lnTo>
                  <a:pt x="374400" y="612000"/>
                </a:lnTo>
                <a:lnTo>
                  <a:pt x="309600" y="849600"/>
                </a:lnTo>
                <a:lnTo>
                  <a:pt x="324000" y="1195200"/>
                </a:lnTo>
                <a:lnTo>
                  <a:pt x="295200" y="1216800"/>
                </a:lnTo>
                <a:lnTo>
                  <a:pt x="446400" y="1389600"/>
                </a:lnTo>
                <a:lnTo>
                  <a:pt x="417600" y="1404000"/>
                </a:lnTo>
                <a:lnTo>
                  <a:pt x="345600" y="1324800"/>
                </a:lnTo>
                <a:lnTo>
                  <a:pt x="252000" y="1454400"/>
                </a:lnTo>
                <a:lnTo>
                  <a:pt x="194400" y="1483200"/>
                </a:lnTo>
                <a:lnTo>
                  <a:pt x="93600" y="1483200"/>
                </a:lnTo>
                <a:lnTo>
                  <a:pt x="0" y="1382400"/>
                </a:lnTo>
                <a:lnTo>
                  <a:pt x="36000" y="1526400"/>
                </a:lnTo>
                <a:lnTo>
                  <a:pt x="122400" y="1879200"/>
                </a:lnTo>
                <a:lnTo>
                  <a:pt x="136800" y="1814400"/>
                </a:lnTo>
                <a:lnTo>
                  <a:pt x="223200" y="1728000"/>
                </a:lnTo>
                <a:lnTo>
                  <a:pt x="331200" y="1641600"/>
                </a:lnTo>
                <a:lnTo>
                  <a:pt x="259200" y="1548000"/>
                </a:lnTo>
                <a:lnTo>
                  <a:pt x="331200" y="1468800"/>
                </a:lnTo>
                <a:lnTo>
                  <a:pt x="360000" y="1497600"/>
                </a:lnTo>
                <a:lnTo>
                  <a:pt x="475200" y="1447200"/>
                </a:lnTo>
                <a:lnTo>
                  <a:pt x="612000" y="1677600"/>
                </a:lnTo>
                <a:lnTo>
                  <a:pt x="561600" y="1771200"/>
                </a:lnTo>
                <a:lnTo>
                  <a:pt x="518400" y="1843200"/>
                </a:lnTo>
                <a:lnTo>
                  <a:pt x="532800" y="1965600"/>
                </a:lnTo>
                <a:lnTo>
                  <a:pt x="741600" y="1785600"/>
                </a:lnTo>
                <a:lnTo>
                  <a:pt x="986400" y="1944000"/>
                </a:lnTo>
                <a:lnTo>
                  <a:pt x="1051200" y="1893600"/>
                </a:lnTo>
                <a:lnTo>
                  <a:pt x="1296000" y="2059200"/>
                </a:lnTo>
                <a:lnTo>
                  <a:pt x="1382400" y="1994400"/>
                </a:lnTo>
                <a:lnTo>
                  <a:pt x="1303200" y="1742400"/>
                </a:lnTo>
                <a:lnTo>
                  <a:pt x="1317600" y="1656000"/>
                </a:lnTo>
                <a:lnTo>
                  <a:pt x="1267200" y="1591200"/>
                </a:lnTo>
                <a:lnTo>
                  <a:pt x="1180800" y="1504800"/>
                </a:lnTo>
                <a:lnTo>
                  <a:pt x="1180800" y="1454400"/>
                </a:lnTo>
                <a:lnTo>
                  <a:pt x="1231200" y="1418400"/>
                </a:lnTo>
                <a:lnTo>
                  <a:pt x="1281600" y="1166400"/>
                </a:lnTo>
                <a:lnTo>
                  <a:pt x="1404000" y="1130400"/>
                </a:lnTo>
                <a:lnTo>
                  <a:pt x="1512000" y="1080000"/>
                </a:lnTo>
                <a:lnTo>
                  <a:pt x="1627200" y="1173600"/>
                </a:lnTo>
                <a:lnTo>
                  <a:pt x="1699200" y="1036800"/>
                </a:lnTo>
                <a:lnTo>
                  <a:pt x="1634400" y="1000800"/>
                </a:lnTo>
                <a:lnTo>
                  <a:pt x="1922400" y="712800"/>
                </a:lnTo>
                <a:lnTo>
                  <a:pt x="1440000" y="511200"/>
                </a:lnTo>
                <a:lnTo>
                  <a:pt x="1684800" y="6480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21"/>
          <p:cNvSpPr/>
          <p:nvPr/>
        </p:nvSpPr>
        <p:spPr>
          <a:xfrm>
            <a:off x="6402484" y="1453826"/>
            <a:ext cx="1922400" cy="2059200"/>
          </a:xfrm>
          <a:custGeom>
            <a:avLst/>
            <a:gdLst>
              <a:gd name="connsiteX0" fmla="*/ 1684800 w 1922400"/>
              <a:gd name="connsiteY0" fmla="*/ 64800 h 2059200"/>
              <a:gd name="connsiteX1" fmla="*/ 1548000 w 1922400"/>
              <a:gd name="connsiteY1" fmla="*/ 36000 h 2059200"/>
              <a:gd name="connsiteX2" fmla="*/ 1440000 w 1922400"/>
              <a:gd name="connsiteY2" fmla="*/ 36000 h 2059200"/>
              <a:gd name="connsiteX3" fmla="*/ 1368000 w 1922400"/>
              <a:gd name="connsiteY3" fmla="*/ 43200 h 2059200"/>
              <a:gd name="connsiteX4" fmla="*/ 1260000 w 1922400"/>
              <a:gd name="connsiteY4" fmla="*/ 0 h 2059200"/>
              <a:gd name="connsiteX5" fmla="*/ 1130400 w 1922400"/>
              <a:gd name="connsiteY5" fmla="*/ 14400 h 2059200"/>
              <a:gd name="connsiteX6" fmla="*/ 1130400 w 1922400"/>
              <a:gd name="connsiteY6" fmla="*/ 43200 h 2059200"/>
              <a:gd name="connsiteX7" fmla="*/ 1368000 w 1922400"/>
              <a:gd name="connsiteY7" fmla="*/ 201600 h 2059200"/>
              <a:gd name="connsiteX8" fmla="*/ 1216800 w 1922400"/>
              <a:gd name="connsiteY8" fmla="*/ 324000 h 2059200"/>
              <a:gd name="connsiteX9" fmla="*/ 1137600 w 1922400"/>
              <a:gd name="connsiteY9" fmla="*/ 180000 h 2059200"/>
              <a:gd name="connsiteX10" fmla="*/ 1058400 w 1922400"/>
              <a:gd name="connsiteY10" fmla="*/ 158400 h 2059200"/>
              <a:gd name="connsiteX11" fmla="*/ 856800 w 1922400"/>
              <a:gd name="connsiteY11" fmla="*/ 338400 h 2059200"/>
              <a:gd name="connsiteX12" fmla="*/ 828000 w 1922400"/>
              <a:gd name="connsiteY12" fmla="*/ 568800 h 2059200"/>
              <a:gd name="connsiteX13" fmla="*/ 784800 w 1922400"/>
              <a:gd name="connsiteY13" fmla="*/ 547200 h 2059200"/>
              <a:gd name="connsiteX14" fmla="*/ 720000 w 1922400"/>
              <a:gd name="connsiteY14" fmla="*/ 381600 h 2059200"/>
              <a:gd name="connsiteX15" fmla="*/ 684000 w 1922400"/>
              <a:gd name="connsiteY15" fmla="*/ 432000 h 2059200"/>
              <a:gd name="connsiteX16" fmla="*/ 532800 w 1922400"/>
              <a:gd name="connsiteY16" fmla="*/ 489600 h 2059200"/>
              <a:gd name="connsiteX17" fmla="*/ 374400 w 1922400"/>
              <a:gd name="connsiteY17" fmla="*/ 612000 h 2059200"/>
              <a:gd name="connsiteX18" fmla="*/ 309600 w 1922400"/>
              <a:gd name="connsiteY18" fmla="*/ 849600 h 2059200"/>
              <a:gd name="connsiteX19" fmla="*/ 324000 w 1922400"/>
              <a:gd name="connsiteY19" fmla="*/ 1195200 h 2059200"/>
              <a:gd name="connsiteX20" fmla="*/ 295200 w 1922400"/>
              <a:gd name="connsiteY20" fmla="*/ 1216800 h 2059200"/>
              <a:gd name="connsiteX21" fmla="*/ 446400 w 1922400"/>
              <a:gd name="connsiteY21" fmla="*/ 1389600 h 2059200"/>
              <a:gd name="connsiteX22" fmla="*/ 417600 w 1922400"/>
              <a:gd name="connsiteY22" fmla="*/ 1404000 h 2059200"/>
              <a:gd name="connsiteX23" fmla="*/ 345600 w 1922400"/>
              <a:gd name="connsiteY23" fmla="*/ 1324800 h 2059200"/>
              <a:gd name="connsiteX24" fmla="*/ 252000 w 1922400"/>
              <a:gd name="connsiteY24" fmla="*/ 1454400 h 2059200"/>
              <a:gd name="connsiteX25" fmla="*/ 194400 w 1922400"/>
              <a:gd name="connsiteY25" fmla="*/ 1483200 h 2059200"/>
              <a:gd name="connsiteX26" fmla="*/ 93600 w 1922400"/>
              <a:gd name="connsiteY26" fmla="*/ 1483200 h 2059200"/>
              <a:gd name="connsiteX27" fmla="*/ 0 w 1922400"/>
              <a:gd name="connsiteY27" fmla="*/ 1382400 h 2059200"/>
              <a:gd name="connsiteX28" fmla="*/ 36000 w 1922400"/>
              <a:gd name="connsiteY28" fmla="*/ 1526400 h 2059200"/>
              <a:gd name="connsiteX29" fmla="*/ 122400 w 1922400"/>
              <a:gd name="connsiteY29" fmla="*/ 1879200 h 2059200"/>
              <a:gd name="connsiteX30" fmla="*/ 136800 w 1922400"/>
              <a:gd name="connsiteY30" fmla="*/ 1814400 h 2059200"/>
              <a:gd name="connsiteX31" fmla="*/ 223200 w 1922400"/>
              <a:gd name="connsiteY31" fmla="*/ 1728000 h 2059200"/>
              <a:gd name="connsiteX32" fmla="*/ 331200 w 1922400"/>
              <a:gd name="connsiteY32" fmla="*/ 1641600 h 2059200"/>
              <a:gd name="connsiteX33" fmla="*/ 259200 w 1922400"/>
              <a:gd name="connsiteY33" fmla="*/ 1548000 h 2059200"/>
              <a:gd name="connsiteX34" fmla="*/ 331200 w 1922400"/>
              <a:gd name="connsiteY34" fmla="*/ 1468800 h 2059200"/>
              <a:gd name="connsiteX35" fmla="*/ 360000 w 1922400"/>
              <a:gd name="connsiteY35" fmla="*/ 1497600 h 2059200"/>
              <a:gd name="connsiteX36" fmla="*/ 475200 w 1922400"/>
              <a:gd name="connsiteY36" fmla="*/ 1447200 h 2059200"/>
              <a:gd name="connsiteX37" fmla="*/ 612000 w 1922400"/>
              <a:gd name="connsiteY37" fmla="*/ 1677600 h 2059200"/>
              <a:gd name="connsiteX38" fmla="*/ 561600 w 1922400"/>
              <a:gd name="connsiteY38" fmla="*/ 1771200 h 2059200"/>
              <a:gd name="connsiteX39" fmla="*/ 518400 w 1922400"/>
              <a:gd name="connsiteY39" fmla="*/ 1843200 h 2059200"/>
              <a:gd name="connsiteX40" fmla="*/ 532800 w 1922400"/>
              <a:gd name="connsiteY40" fmla="*/ 1965600 h 2059200"/>
              <a:gd name="connsiteX41" fmla="*/ 741600 w 1922400"/>
              <a:gd name="connsiteY41" fmla="*/ 1785600 h 2059200"/>
              <a:gd name="connsiteX42" fmla="*/ 986400 w 1922400"/>
              <a:gd name="connsiteY42" fmla="*/ 1944000 h 2059200"/>
              <a:gd name="connsiteX43" fmla="*/ 1051200 w 1922400"/>
              <a:gd name="connsiteY43" fmla="*/ 1893600 h 2059200"/>
              <a:gd name="connsiteX44" fmla="*/ 1296000 w 1922400"/>
              <a:gd name="connsiteY44" fmla="*/ 2059200 h 2059200"/>
              <a:gd name="connsiteX45" fmla="*/ 1382400 w 1922400"/>
              <a:gd name="connsiteY45" fmla="*/ 1994400 h 2059200"/>
              <a:gd name="connsiteX46" fmla="*/ 1303200 w 1922400"/>
              <a:gd name="connsiteY46" fmla="*/ 1742400 h 2059200"/>
              <a:gd name="connsiteX47" fmla="*/ 1317600 w 1922400"/>
              <a:gd name="connsiteY47" fmla="*/ 1656000 h 2059200"/>
              <a:gd name="connsiteX48" fmla="*/ 1267200 w 1922400"/>
              <a:gd name="connsiteY48" fmla="*/ 1591200 h 2059200"/>
              <a:gd name="connsiteX49" fmla="*/ 1180800 w 1922400"/>
              <a:gd name="connsiteY49" fmla="*/ 1504800 h 2059200"/>
              <a:gd name="connsiteX50" fmla="*/ 1180800 w 1922400"/>
              <a:gd name="connsiteY50" fmla="*/ 1454400 h 2059200"/>
              <a:gd name="connsiteX51" fmla="*/ 1231200 w 1922400"/>
              <a:gd name="connsiteY51" fmla="*/ 1418400 h 2059200"/>
              <a:gd name="connsiteX52" fmla="*/ 1281600 w 1922400"/>
              <a:gd name="connsiteY52" fmla="*/ 1166400 h 2059200"/>
              <a:gd name="connsiteX53" fmla="*/ 1404000 w 1922400"/>
              <a:gd name="connsiteY53" fmla="*/ 1130400 h 2059200"/>
              <a:gd name="connsiteX54" fmla="*/ 1512000 w 1922400"/>
              <a:gd name="connsiteY54" fmla="*/ 1080000 h 2059200"/>
              <a:gd name="connsiteX55" fmla="*/ 1627200 w 1922400"/>
              <a:gd name="connsiteY55" fmla="*/ 1173600 h 2059200"/>
              <a:gd name="connsiteX56" fmla="*/ 1699200 w 1922400"/>
              <a:gd name="connsiteY56" fmla="*/ 1036800 h 2059200"/>
              <a:gd name="connsiteX57" fmla="*/ 1634400 w 1922400"/>
              <a:gd name="connsiteY57" fmla="*/ 1000800 h 2059200"/>
              <a:gd name="connsiteX58" fmla="*/ 1922400 w 1922400"/>
              <a:gd name="connsiteY58" fmla="*/ 712800 h 2059200"/>
              <a:gd name="connsiteX59" fmla="*/ 1440000 w 1922400"/>
              <a:gd name="connsiteY59" fmla="*/ 511200 h 2059200"/>
              <a:gd name="connsiteX60" fmla="*/ 1684800 w 1922400"/>
              <a:gd name="connsiteY60" fmla="*/ 64800 h 20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922400" h="2059200">
                <a:moveTo>
                  <a:pt x="1684800" y="64800"/>
                </a:moveTo>
                <a:lnTo>
                  <a:pt x="1548000" y="36000"/>
                </a:lnTo>
                <a:lnTo>
                  <a:pt x="1440000" y="36000"/>
                </a:lnTo>
                <a:lnTo>
                  <a:pt x="1368000" y="43200"/>
                </a:lnTo>
                <a:lnTo>
                  <a:pt x="1260000" y="0"/>
                </a:lnTo>
                <a:lnTo>
                  <a:pt x="1130400" y="14400"/>
                </a:lnTo>
                <a:lnTo>
                  <a:pt x="1130400" y="43200"/>
                </a:lnTo>
                <a:lnTo>
                  <a:pt x="1368000" y="201600"/>
                </a:lnTo>
                <a:lnTo>
                  <a:pt x="1216800" y="324000"/>
                </a:lnTo>
                <a:lnTo>
                  <a:pt x="1137600" y="180000"/>
                </a:lnTo>
                <a:lnTo>
                  <a:pt x="1058400" y="158400"/>
                </a:lnTo>
                <a:lnTo>
                  <a:pt x="856800" y="338400"/>
                </a:lnTo>
                <a:lnTo>
                  <a:pt x="828000" y="568800"/>
                </a:lnTo>
                <a:lnTo>
                  <a:pt x="784800" y="547200"/>
                </a:lnTo>
                <a:lnTo>
                  <a:pt x="720000" y="381600"/>
                </a:lnTo>
                <a:lnTo>
                  <a:pt x="684000" y="432000"/>
                </a:lnTo>
                <a:lnTo>
                  <a:pt x="532800" y="489600"/>
                </a:lnTo>
                <a:lnTo>
                  <a:pt x="374400" y="612000"/>
                </a:lnTo>
                <a:lnTo>
                  <a:pt x="309600" y="849600"/>
                </a:lnTo>
                <a:lnTo>
                  <a:pt x="324000" y="1195200"/>
                </a:lnTo>
                <a:lnTo>
                  <a:pt x="295200" y="1216800"/>
                </a:lnTo>
                <a:lnTo>
                  <a:pt x="446400" y="1389600"/>
                </a:lnTo>
                <a:lnTo>
                  <a:pt x="417600" y="1404000"/>
                </a:lnTo>
                <a:lnTo>
                  <a:pt x="345600" y="1324800"/>
                </a:lnTo>
                <a:lnTo>
                  <a:pt x="252000" y="1454400"/>
                </a:lnTo>
                <a:lnTo>
                  <a:pt x="194400" y="1483200"/>
                </a:lnTo>
                <a:lnTo>
                  <a:pt x="93600" y="1483200"/>
                </a:lnTo>
                <a:lnTo>
                  <a:pt x="0" y="1382400"/>
                </a:lnTo>
                <a:lnTo>
                  <a:pt x="36000" y="1526400"/>
                </a:lnTo>
                <a:lnTo>
                  <a:pt x="122400" y="1879200"/>
                </a:lnTo>
                <a:lnTo>
                  <a:pt x="136800" y="1814400"/>
                </a:lnTo>
                <a:lnTo>
                  <a:pt x="223200" y="1728000"/>
                </a:lnTo>
                <a:lnTo>
                  <a:pt x="331200" y="1641600"/>
                </a:lnTo>
                <a:lnTo>
                  <a:pt x="259200" y="1548000"/>
                </a:lnTo>
                <a:lnTo>
                  <a:pt x="331200" y="1468800"/>
                </a:lnTo>
                <a:lnTo>
                  <a:pt x="360000" y="1497600"/>
                </a:lnTo>
                <a:lnTo>
                  <a:pt x="475200" y="1447200"/>
                </a:lnTo>
                <a:lnTo>
                  <a:pt x="612000" y="1677600"/>
                </a:lnTo>
                <a:lnTo>
                  <a:pt x="561600" y="1771200"/>
                </a:lnTo>
                <a:lnTo>
                  <a:pt x="518400" y="1843200"/>
                </a:lnTo>
                <a:lnTo>
                  <a:pt x="532800" y="1965600"/>
                </a:lnTo>
                <a:lnTo>
                  <a:pt x="741600" y="1785600"/>
                </a:lnTo>
                <a:lnTo>
                  <a:pt x="986400" y="1944000"/>
                </a:lnTo>
                <a:lnTo>
                  <a:pt x="1051200" y="1893600"/>
                </a:lnTo>
                <a:lnTo>
                  <a:pt x="1296000" y="2059200"/>
                </a:lnTo>
                <a:lnTo>
                  <a:pt x="1382400" y="1994400"/>
                </a:lnTo>
                <a:lnTo>
                  <a:pt x="1303200" y="1742400"/>
                </a:lnTo>
                <a:lnTo>
                  <a:pt x="1317600" y="1656000"/>
                </a:lnTo>
                <a:lnTo>
                  <a:pt x="1267200" y="1591200"/>
                </a:lnTo>
                <a:lnTo>
                  <a:pt x="1180800" y="1504800"/>
                </a:lnTo>
                <a:lnTo>
                  <a:pt x="1180800" y="1454400"/>
                </a:lnTo>
                <a:lnTo>
                  <a:pt x="1231200" y="1418400"/>
                </a:lnTo>
                <a:lnTo>
                  <a:pt x="1281600" y="1166400"/>
                </a:lnTo>
                <a:lnTo>
                  <a:pt x="1404000" y="1130400"/>
                </a:lnTo>
                <a:lnTo>
                  <a:pt x="1512000" y="1080000"/>
                </a:lnTo>
                <a:lnTo>
                  <a:pt x="1627200" y="1173600"/>
                </a:lnTo>
                <a:lnTo>
                  <a:pt x="1699200" y="1036800"/>
                </a:lnTo>
                <a:lnTo>
                  <a:pt x="1634400" y="1000800"/>
                </a:lnTo>
                <a:lnTo>
                  <a:pt x="1922400" y="712800"/>
                </a:lnTo>
                <a:lnTo>
                  <a:pt x="1440000" y="511200"/>
                </a:lnTo>
                <a:lnTo>
                  <a:pt x="1684800" y="6480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4853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074" name="Picture 2" descr="C:\Users\ludovic.arnaud\Documents\NIVA\presentation9Avril\Diagram-Tier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874"/>
          <a:stretch>
            <a:fillRect/>
          </a:stretch>
        </p:blipFill>
        <p:spPr bwMode="auto">
          <a:xfrm>
            <a:off x="252000" y="518405"/>
            <a:ext cx="8685097" cy="424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959895" y="682956"/>
            <a:ext cx="5977202" cy="369326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b="1" dirty="0" err="1">
                <a:solidFill>
                  <a:srgbClr val="299B3B"/>
                </a:solidFill>
              </a:rPr>
              <a:t>Modelling</a:t>
            </a:r>
            <a:r>
              <a:rPr lang="fr-FR" b="1" dirty="0">
                <a:solidFill>
                  <a:srgbClr val="299B3B"/>
                </a:solidFill>
              </a:rPr>
              <a:t> </a:t>
            </a:r>
            <a:r>
              <a:rPr lang="fr-FR" b="1" dirty="0" err="1" smtClean="0">
                <a:solidFill>
                  <a:srgbClr val="299B3B"/>
                </a:solidFill>
              </a:rPr>
              <a:t>approach</a:t>
            </a:r>
            <a:r>
              <a:rPr lang="fr-FR" b="1" dirty="0" smtClean="0">
                <a:solidFill>
                  <a:srgbClr val="299B3B"/>
                </a:solidFill>
              </a:rPr>
              <a:t> </a:t>
            </a:r>
            <a:r>
              <a:rPr lang="fr-FR" b="1" dirty="0" smtClean="0">
                <a:solidFill>
                  <a:srgbClr val="299B3B"/>
                </a:solidFill>
                <a:sym typeface="Wingdings" pitchFamily="2" charset="2"/>
              </a:rPr>
              <a:t> </a:t>
            </a:r>
            <a:r>
              <a:rPr lang="fr-FR" b="1" dirty="0" err="1" smtClean="0">
                <a:solidFill>
                  <a:srgbClr val="299B3B"/>
                </a:solidFill>
                <a:sym typeface="Wingdings" pitchFamily="2" charset="2"/>
              </a:rPr>
              <a:t>wheat</a:t>
            </a:r>
            <a:r>
              <a:rPr lang="fr-FR" b="1" dirty="0" smtClean="0">
                <a:solidFill>
                  <a:srgbClr val="299B3B"/>
                </a:solidFill>
                <a:sym typeface="Wingdings" pitchFamily="2" charset="2"/>
              </a:rPr>
              <a:t>, </a:t>
            </a:r>
            <a:r>
              <a:rPr lang="fr-FR" b="1" dirty="0" err="1" smtClean="0">
                <a:solidFill>
                  <a:srgbClr val="299B3B"/>
                </a:solidFill>
                <a:sym typeface="Wingdings" pitchFamily="2" charset="2"/>
              </a:rPr>
              <a:t>maize</a:t>
            </a:r>
            <a:r>
              <a:rPr lang="fr-FR" b="1" dirty="0" smtClean="0">
                <a:solidFill>
                  <a:srgbClr val="299B3B"/>
                </a:solidFill>
                <a:sym typeface="Wingdings" pitchFamily="2" charset="2"/>
              </a:rPr>
              <a:t>, </a:t>
            </a:r>
            <a:r>
              <a:rPr lang="fr-FR" b="1" dirty="0" err="1" smtClean="0">
                <a:solidFill>
                  <a:srgbClr val="299B3B"/>
                </a:solidFill>
                <a:sym typeface="Wingdings" pitchFamily="2" charset="2"/>
              </a:rPr>
              <a:t>sunflower</a:t>
            </a:r>
            <a:r>
              <a:rPr lang="fr-FR" b="1" dirty="0" smtClean="0">
                <a:solidFill>
                  <a:srgbClr val="299B3B"/>
                </a:solidFill>
                <a:sym typeface="Wingdings" pitchFamily="2" charset="2"/>
              </a:rPr>
              <a:t>, </a:t>
            </a:r>
            <a:r>
              <a:rPr lang="fr-FR" b="1" dirty="0" err="1" smtClean="0">
                <a:solidFill>
                  <a:srgbClr val="299B3B"/>
                </a:solidFill>
                <a:sym typeface="Wingdings" pitchFamily="2" charset="2"/>
              </a:rPr>
              <a:t>cover</a:t>
            </a:r>
            <a:r>
              <a:rPr lang="fr-FR" b="1" dirty="0" smtClean="0">
                <a:solidFill>
                  <a:srgbClr val="299B3B"/>
                </a:solidFill>
                <a:sym typeface="Wingdings" pitchFamily="2" charset="2"/>
              </a:rPr>
              <a:t> </a:t>
            </a:r>
            <a:r>
              <a:rPr lang="fr-FR" b="1" dirty="0" err="1" smtClean="0">
                <a:solidFill>
                  <a:srgbClr val="299B3B"/>
                </a:solidFill>
                <a:sym typeface="Wingdings" pitchFamily="2" charset="2"/>
              </a:rPr>
              <a:t>crops</a:t>
            </a:r>
            <a:endParaRPr lang="fr-FR" b="1" dirty="0">
              <a:solidFill>
                <a:srgbClr val="299B3B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4879" y="4707475"/>
            <a:ext cx="7400925" cy="43116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GB" sz="1600" b="1" dirty="0"/>
              <a:t>CO</a:t>
            </a:r>
            <a:r>
              <a:rPr lang="en-GB" sz="1600" b="1" baseline="-25000" dirty="0"/>
              <a:t>2</a:t>
            </a:r>
            <a:r>
              <a:rPr lang="en-GB" sz="1600" b="1" dirty="0"/>
              <a:t> flux are calculated by the </a:t>
            </a:r>
            <a:r>
              <a:rPr lang="en-GB" sz="1600" b="1" dirty="0" smtClean="0"/>
              <a:t>model </a:t>
            </a:r>
            <a:r>
              <a:rPr lang="en-GB" sz="1600" dirty="0"/>
              <a:t>that is calibrated  by </a:t>
            </a:r>
            <a:r>
              <a:rPr lang="en-GB" sz="1600" dirty="0" smtClean="0"/>
              <a:t>Leaf Area Index </a:t>
            </a:r>
            <a:r>
              <a:rPr lang="en-GB" sz="1600" dirty="0"/>
              <a:t>derived from the Sentinel-2 data, farmer’s data are used to finalise the C budget calculation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120457" y="1521331"/>
            <a:ext cx="1689040" cy="276993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sz="1200" dirty="0" smtClean="0"/>
              <a:t>Pique et al. (2020 a &amp; b)</a:t>
            </a:r>
            <a:endParaRPr lang="fr-FR" sz="1200" dirty="0"/>
          </a:p>
        </p:txBody>
      </p:sp>
      <p:sp>
        <p:nvSpPr>
          <p:cNvPr id="8" name="ZoneTexte 7"/>
          <p:cNvSpPr txBox="1"/>
          <p:nvPr/>
        </p:nvSpPr>
        <p:spPr>
          <a:xfrm>
            <a:off x="6172429" y="3471472"/>
            <a:ext cx="2174045" cy="307771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sz="1400" dirty="0" smtClean="0"/>
              <a:t>+ </a:t>
            </a:r>
            <a:r>
              <a:rPr lang="fr-FR" sz="1400" dirty="0" err="1" smtClean="0"/>
              <a:t>yield</a:t>
            </a:r>
            <a:r>
              <a:rPr lang="fr-FR" sz="1400" dirty="0" smtClean="0"/>
              <a:t>, </a:t>
            </a:r>
            <a:r>
              <a:rPr lang="fr-FR" sz="1400" dirty="0" err="1" smtClean="0"/>
              <a:t>biomass</a:t>
            </a:r>
            <a:r>
              <a:rPr lang="fr-FR" sz="1400" dirty="0" smtClean="0"/>
              <a:t>, CO</a:t>
            </a:r>
            <a:r>
              <a:rPr lang="fr-FR" sz="1400" baseline="-25000" dirty="0" smtClean="0"/>
              <a:t>2</a:t>
            </a:r>
            <a:r>
              <a:rPr lang="fr-FR" sz="1400" dirty="0" smtClean="0"/>
              <a:t> fluxes</a:t>
            </a:r>
            <a:endParaRPr lang="fr-FR" sz="1400" dirty="0"/>
          </a:p>
        </p:txBody>
      </p:sp>
      <p:sp>
        <p:nvSpPr>
          <p:cNvPr id="9" name="ZoneTexte 8"/>
          <p:cNvSpPr txBox="1"/>
          <p:nvPr/>
        </p:nvSpPr>
        <p:spPr>
          <a:xfrm>
            <a:off x="2515264" y="2847589"/>
            <a:ext cx="473194" cy="369326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dirty="0" smtClean="0"/>
              <a:t>LAI</a:t>
            </a:r>
            <a:endParaRPr lang="fr-FR" dirty="0"/>
          </a:p>
        </p:txBody>
      </p:sp>
      <p:pic>
        <p:nvPicPr>
          <p:cNvPr id="10" name="Image 9" descr="logo_cesbio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799" y="1485569"/>
            <a:ext cx="570855" cy="32546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25711" y="1776724"/>
            <a:ext cx="613169" cy="369326"/>
          </a:xfrm>
          <a:prstGeom prst="rect">
            <a:avLst/>
          </a:prstGeom>
          <a:solidFill>
            <a:srgbClr val="92D050"/>
          </a:solidFill>
        </p:spPr>
        <p:txBody>
          <a:bodyPr wrap="none" lIns="91434" tIns="45717" rIns="91434" bIns="45717" rtlCol="0">
            <a:spAutoFit/>
          </a:bodyPr>
          <a:lstStyle/>
          <a:p>
            <a:r>
              <a:rPr lang="fr-FR" b="1" dirty="0" smtClean="0"/>
              <a:t>IACS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5864190" y="3807232"/>
            <a:ext cx="2981325" cy="738658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1400" b="1" dirty="0" smtClean="0"/>
              <a:t>Large set of validation data</a:t>
            </a:r>
            <a:r>
              <a:rPr lang="fr-FR" sz="1400" dirty="0" smtClean="0"/>
              <a:t>: </a:t>
            </a:r>
            <a:r>
              <a:rPr lang="fr-FR" sz="1400" dirty="0" err="1" smtClean="0"/>
              <a:t>e.g</a:t>
            </a:r>
            <a:r>
              <a:rPr lang="fr-FR" sz="1400" dirty="0" smtClean="0"/>
              <a:t>. </a:t>
            </a:r>
            <a:r>
              <a:rPr lang="fr-FR" sz="1400" dirty="0" err="1" smtClean="0"/>
              <a:t>from</a:t>
            </a:r>
            <a:r>
              <a:rPr lang="fr-FR" sz="1400" dirty="0" smtClean="0"/>
              <a:t> ICOS flux </a:t>
            </a:r>
            <a:r>
              <a:rPr lang="fr-FR" sz="1400" dirty="0" err="1" smtClean="0"/>
              <a:t>tower</a:t>
            </a:r>
            <a:r>
              <a:rPr lang="fr-FR" sz="1400" dirty="0" smtClean="0"/>
              <a:t> network, Spatial </a:t>
            </a:r>
            <a:r>
              <a:rPr lang="fr-FR" sz="1400" dirty="0" err="1" smtClean="0"/>
              <a:t>Regional</a:t>
            </a:r>
            <a:r>
              <a:rPr lang="fr-FR" sz="1400" dirty="0" smtClean="0"/>
              <a:t> </a:t>
            </a:r>
            <a:r>
              <a:rPr lang="fr-FR" sz="1400" dirty="0" err="1" smtClean="0"/>
              <a:t>Observatory</a:t>
            </a:r>
            <a:r>
              <a:rPr lang="fr-FR" sz="1400" dirty="0" smtClean="0"/>
              <a:t>…</a:t>
            </a:r>
            <a:endParaRPr lang="fr-FR" sz="1400" dirty="0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xmlns="" id="{38B65B81-E679-774A-8BD0-334FBA13152D}"/>
              </a:ext>
            </a:extLst>
          </p:cNvPr>
          <p:cNvSpPr/>
          <p:nvPr/>
        </p:nvSpPr>
        <p:spPr>
          <a:xfrm>
            <a:off x="1" y="40"/>
            <a:ext cx="1902372" cy="26013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15" name="Title 11">
            <a:extLst>
              <a:ext uri="{FF2B5EF4-FFF2-40B4-BE49-F238E27FC236}">
                <a16:creationId xmlns:a16="http://schemas.microsoft.com/office/drawing/2014/main" xmlns="" id="{23BEF1D1-EC4A-994E-8EF8-53DED3BA5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781" y="4205"/>
            <a:ext cx="6678242" cy="428625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299B3B"/>
                </a:solidFill>
              </a:rPr>
              <a:t>Carbon indicator Tier 3 : principle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120457" y="1051200"/>
            <a:ext cx="3247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hlinkClick r:id="rId4"/>
              </a:rPr>
              <a:t>https://framagit.org/ahmad.albitar/safye_co2.git</a:t>
            </a:r>
            <a:endParaRPr lang="fr-FR" sz="1200" dirty="0" smtClean="0"/>
          </a:p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xmlns="" val="159693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9" descr="P101000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79521" y="3928777"/>
            <a:ext cx="1140257" cy="641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95241" name="Line 47"/>
          <p:cNvSpPr>
            <a:spLocks noChangeShapeType="1"/>
          </p:cNvSpPr>
          <p:nvPr/>
        </p:nvSpPr>
        <p:spPr bwMode="auto">
          <a:xfrm>
            <a:off x="5202238" y="2950369"/>
            <a:ext cx="0" cy="215504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5253" name="ZoneTexte 61"/>
          <p:cNvSpPr txBox="1">
            <a:spLocks noChangeArrowheads="1"/>
          </p:cNvSpPr>
          <p:nvPr/>
        </p:nvSpPr>
        <p:spPr bwMode="auto">
          <a:xfrm>
            <a:off x="4038922" y="542478"/>
            <a:ext cx="2167898" cy="30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>
              <a:defRPr/>
            </a:pPr>
            <a:r>
              <a:rPr lang="fr-FR" sz="1400" dirty="0" err="1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Copernicus</a:t>
            </a:r>
            <a:r>
              <a:rPr lang="fr-FR" sz="140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 HR LAI </a:t>
            </a:r>
            <a:r>
              <a:rPr lang="fr-FR" sz="1400" dirty="0" err="1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product</a:t>
            </a:r>
            <a:r>
              <a:rPr lang="fr-FR" sz="140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endParaRPr lang="fr-FR" sz="14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50184" name="Picture 9" descr="C:\Documents and Settings\claveriem\Mes documents\ScreenShot\ScreenShot_2012-01-18_10-14-4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05025" y="2245522"/>
            <a:ext cx="865188" cy="60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88"/>
          <p:cNvGrpSpPr>
            <a:grpSpLocks/>
          </p:cNvGrpSpPr>
          <p:nvPr/>
        </p:nvGrpSpPr>
        <p:grpSpPr bwMode="auto">
          <a:xfrm>
            <a:off x="676805" y="611983"/>
            <a:ext cx="2378849" cy="815817"/>
            <a:chOff x="-48568" y="2060848"/>
            <a:chExt cx="2735158" cy="1086196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385565" y="2098252"/>
              <a:ext cx="1301025" cy="898699"/>
              <a:chOff x="903" y="856"/>
              <a:chExt cx="1971" cy="1568"/>
            </a:xfrm>
          </p:grpSpPr>
          <p:grpSp>
            <p:nvGrpSpPr>
              <p:cNvPr id="5" name="Group 12"/>
              <p:cNvGrpSpPr>
                <a:grpSpLocks/>
              </p:cNvGrpSpPr>
              <p:nvPr/>
            </p:nvGrpSpPr>
            <p:grpSpPr bwMode="auto">
              <a:xfrm>
                <a:off x="903" y="856"/>
                <a:ext cx="1971" cy="1214"/>
                <a:chOff x="501" y="154"/>
                <a:chExt cx="2815" cy="1734"/>
              </a:xfrm>
            </p:grpSpPr>
            <p:pic>
              <p:nvPicPr>
                <p:cNvPr id="50245" name="Picture 13" descr="NDVI_1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501" y="154"/>
                  <a:ext cx="1914" cy="1734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95293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555" y="171"/>
                  <a:ext cx="2761" cy="1021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fr-FR" sz="1400" b="1" dirty="0">
                      <a:solidFill>
                        <a:srgbClr val="000000"/>
                      </a:solidFill>
                      <a:latin typeface="Calibri" pitchFamily="34" charset="0"/>
                      <a:ea typeface="ＭＳ Ｐゴシック" pitchFamily="34" charset="-128"/>
                    </a:rPr>
                    <a:t>29 Juin 2006</a:t>
                  </a:r>
                </a:p>
              </p:txBody>
            </p:sp>
          </p:grpSp>
          <p:pic>
            <p:nvPicPr>
              <p:cNvPr id="50243" name="Picture 16" descr="NDVI_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130" y="1038"/>
                <a:ext cx="1340" cy="1214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50244" name="Picture 19" descr="NDVI_3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357" y="1219"/>
                <a:ext cx="1335" cy="1205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</p:pic>
        </p:grpSp>
        <p:sp>
          <p:nvSpPr>
            <p:cNvPr id="95284" name="Line 21"/>
            <p:cNvSpPr>
              <a:spLocks noChangeShapeType="1"/>
            </p:cNvSpPr>
            <p:nvPr/>
          </p:nvSpPr>
          <p:spPr bwMode="auto">
            <a:xfrm flipH="1" flipV="1">
              <a:off x="972355" y="2420695"/>
              <a:ext cx="719250" cy="575436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5285" name="Line 23"/>
            <p:cNvSpPr>
              <a:spLocks noChangeShapeType="1"/>
            </p:cNvSpPr>
            <p:nvPr/>
          </p:nvSpPr>
          <p:spPr bwMode="auto">
            <a:xfrm flipH="1">
              <a:off x="858037" y="2349359"/>
              <a:ext cx="833568" cy="90358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5286" name="Line 24"/>
            <p:cNvSpPr>
              <a:spLocks noChangeShapeType="1"/>
            </p:cNvSpPr>
            <p:nvPr/>
          </p:nvSpPr>
          <p:spPr bwMode="auto">
            <a:xfrm flipH="1">
              <a:off x="927898" y="2132184"/>
              <a:ext cx="476325" cy="307534"/>
            </a:xfrm>
            <a:prstGeom prst="line">
              <a:avLst/>
            </a:prstGeom>
            <a:noFill/>
            <a:ln w="19050">
              <a:solidFill>
                <a:srgbClr val="FF9933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5287" name="ZoneTexte 83"/>
            <p:cNvSpPr txBox="1">
              <a:spLocks noChangeArrowheads="1"/>
            </p:cNvSpPr>
            <p:nvPr/>
          </p:nvSpPr>
          <p:spPr bwMode="auto">
            <a:xfrm>
              <a:off x="-48568" y="2655307"/>
              <a:ext cx="1104388" cy="491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900" dirty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</a:rPr>
                <a:t>Spot, </a:t>
              </a:r>
              <a:r>
                <a:rPr lang="fr-FR" sz="900" dirty="0" err="1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</a:rPr>
                <a:t>Landsat</a:t>
              </a:r>
              <a:r>
                <a:rPr lang="fr-FR" sz="900" dirty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</a:rPr>
                <a:t>, </a:t>
              </a:r>
            </a:p>
            <a:p>
              <a:pPr>
                <a:defRPr/>
              </a:pPr>
              <a:r>
                <a:rPr lang="fr-FR" sz="900" dirty="0" err="1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</a:rPr>
                <a:t>Sentinel</a:t>
              </a:r>
              <a:r>
                <a:rPr lang="fr-FR" sz="900" dirty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</a:rPr>
                <a:t> 2</a:t>
              </a:r>
            </a:p>
          </p:txBody>
        </p:sp>
        <p:pic>
          <p:nvPicPr>
            <p:cNvPr id="50241" name="Picture 6" descr="Afficher l'image d'origine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-36512" y="2060848"/>
              <a:ext cx="1012341" cy="56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e 104"/>
          <p:cNvGrpSpPr>
            <a:grpSpLocks/>
          </p:cNvGrpSpPr>
          <p:nvPr/>
        </p:nvGrpSpPr>
        <p:grpSpPr bwMode="auto">
          <a:xfrm>
            <a:off x="7927088" y="3314701"/>
            <a:ext cx="647700" cy="469106"/>
            <a:chOff x="66675" y="3141663"/>
            <a:chExt cx="2786063" cy="2425700"/>
          </a:xfrm>
        </p:grpSpPr>
        <p:pic>
          <p:nvPicPr>
            <p:cNvPr id="106" name="Picture 5" descr="D:\AMANDA\Manip2011\Photos\All\DSC01624.JP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55444" y="3141663"/>
              <a:ext cx="2185147" cy="1637655"/>
            </a:xfrm>
            <a:prstGeom prst="rect">
              <a:avLst/>
            </a:prstGeom>
            <a:noFill/>
            <a:ln w="28575" cap="sq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38100" dir="2700000" algn="tl" rotWithShape="0">
                <a:srgbClr val="000000">
                  <a:alpha val="42998"/>
                </a:srgbClr>
              </a:outerShdw>
            </a:effectLst>
            <a:extLst>
              <a:ext uri="{909E8E84-426E-40dd-AFC4-6F175D3DCCD1}"/>
            </a:extLst>
          </p:spPr>
        </p:pic>
        <p:pic>
          <p:nvPicPr>
            <p:cNvPr id="50234" name="Image 25" descr="ALIMENTAIRE-BALANCE2-JDC-MP.png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071563" y="4424363"/>
              <a:ext cx="1781175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235" name="Image 27" descr="l_secateur_felco_8.png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6002513">
              <a:off x="26193" y="4310857"/>
              <a:ext cx="830263" cy="74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e 23"/>
          <p:cNvGrpSpPr>
            <a:grpSpLocks/>
          </p:cNvGrpSpPr>
          <p:nvPr/>
        </p:nvGrpSpPr>
        <p:grpSpPr bwMode="auto">
          <a:xfrm>
            <a:off x="6978656" y="3269207"/>
            <a:ext cx="688975" cy="489824"/>
            <a:chOff x="4286248" y="5493994"/>
            <a:chExt cx="1144093" cy="1149692"/>
          </a:xfrm>
        </p:grpSpPr>
        <p:pic>
          <p:nvPicPr>
            <p:cNvPr id="50231" name="Image 20" descr="cartoon-farmer-holding-wooden-board-19704154.jpg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286248" y="5500702"/>
              <a:ext cx="1140346" cy="1142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1" name="CaixaDeTexto 16"/>
            <p:cNvSpPr txBox="1">
              <a:spLocks noChangeArrowheads="1"/>
            </p:cNvSpPr>
            <p:nvPr/>
          </p:nvSpPr>
          <p:spPr bwMode="auto">
            <a:xfrm rot="751567">
              <a:off x="4676400" y="5493994"/>
              <a:ext cx="753941" cy="577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00" dirty="0">
                  <a:solidFill>
                    <a:srgbClr val="000000"/>
                  </a:solidFill>
                  <a:latin typeface="Calibri" pitchFamily="34" charset="0"/>
                  <a:ea typeface="ＭＳ Ｐゴシック" pitchFamily="34" charset="-128"/>
                  <a:cs typeface="Arial" charset="0"/>
                </a:rPr>
                <a:t>Yield</a:t>
              </a:r>
            </a:p>
          </p:txBody>
        </p:sp>
      </p:grpSp>
      <p:sp>
        <p:nvSpPr>
          <p:cNvPr id="95265" name="Text Box 44"/>
          <p:cNvSpPr txBox="1">
            <a:spLocks noChangeArrowheads="1"/>
          </p:cNvSpPr>
          <p:nvPr/>
        </p:nvSpPr>
        <p:spPr bwMode="auto">
          <a:xfrm>
            <a:off x="4337050" y="2222899"/>
            <a:ext cx="1728788" cy="72327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b="1" dirty="0" smtClean="0">
                <a:solidFill>
                  <a:srgbClr val="FF9933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SAFY-</a:t>
            </a:r>
            <a:r>
              <a:rPr lang="fr-FR" b="1" dirty="0" smtClean="0">
                <a:solidFill>
                  <a:srgbClr val="00B05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CO</a:t>
            </a:r>
            <a:r>
              <a:rPr lang="fr-FR" b="1" baseline="-25000" dirty="0" smtClean="0">
                <a:solidFill>
                  <a:srgbClr val="00B050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2</a:t>
            </a:r>
            <a:endParaRPr lang="fr-FR" b="1" baseline="-25000" dirty="0">
              <a:solidFill>
                <a:srgbClr val="00B050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endParaRPr lang="fr-FR" sz="1100" b="1" baseline="-25000" dirty="0">
              <a:latin typeface="Calibri" pitchFamily="34" charset="0"/>
              <a:ea typeface="ＭＳ Ｐゴシック" pitchFamily="34" charset="-128"/>
            </a:endParaRPr>
          </a:p>
          <a:p>
            <a:pPr algn="ctr">
              <a:defRPr/>
            </a:pPr>
            <a:r>
              <a:rPr lang="fr-FR" sz="12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(Pique et al. 2020a et b)</a:t>
            </a:r>
          </a:p>
        </p:txBody>
      </p:sp>
      <p:sp>
        <p:nvSpPr>
          <p:cNvPr id="95266" name="Rectangle 1"/>
          <p:cNvSpPr>
            <a:spLocks noChangeArrowheads="1"/>
          </p:cNvSpPr>
          <p:nvPr/>
        </p:nvSpPr>
        <p:spPr bwMode="auto">
          <a:xfrm>
            <a:off x="6699368" y="2914024"/>
            <a:ext cx="1889825" cy="316706"/>
          </a:xfrm>
          <a:prstGeom prst="rect">
            <a:avLst/>
          </a:prstGeom>
          <a:solidFill>
            <a:srgbClr val="DBEEF4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8" tIns="45719" rIns="91438" bIns="45719" anchor="ctr"/>
          <a:lstStyle/>
          <a:p>
            <a:pPr algn="ctr">
              <a:defRPr/>
            </a:pPr>
            <a:r>
              <a:rPr lang="fr-FR" sz="1200" b="1" dirty="0" err="1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Biomass</a:t>
            </a:r>
            <a:r>
              <a:rPr lang="fr-FR" sz="1200" b="1" dirty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 &amp; </a:t>
            </a:r>
            <a:r>
              <a:rPr lang="fr-FR" sz="1200" b="1" dirty="0" err="1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yield</a:t>
            </a:r>
            <a:r>
              <a:rPr lang="fr-FR" sz="1200" b="1" dirty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 data</a:t>
            </a:r>
          </a:p>
        </p:txBody>
      </p:sp>
      <p:sp>
        <p:nvSpPr>
          <p:cNvPr id="109" name="Titre 7"/>
          <p:cNvSpPr txBox="1">
            <a:spLocks/>
          </p:cNvSpPr>
          <p:nvPr/>
        </p:nvSpPr>
        <p:spPr bwMode="auto">
          <a:xfrm>
            <a:off x="1504802" y="1360"/>
            <a:ext cx="7172281" cy="5393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38" tIns="45719" rIns="91438" bIns="45719" anchor="ctr"/>
          <a:lstStyle/>
          <a:p>
            <a:pPr algn="ctr" defTabSz="457189">
              <a:lnSpc>
                <a:spcPct val="90000"/>
              </a:lnSpc>
              <a:defRPr/>
            </a:pPr>
            <a:r>
              <a:rPr lang="fr-FR" sz="3200" dirty="0" err="1">
                <a:solidFill>
                  <a:srgbClr val="299B3B"/>
                </a:solidFill>
                <a:latin typeface="+mj-lt"/>
                <a:ea typeface="+mj-ea"/>
                <a:cs typeface="+mj-cs"/>
              </a:rPr>
              <a:t>Modelling</a:t>
            </a:r>
            <a:r>
              <a:rPr lang="fr-FR" sz="3200" dirty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200" dirty="0" err="1">
                <a:solidFill>
                  <a:srgbClr val="299B3B"/>
                </a:solidFill>
                <a:latin typeface="+mj-lt"/>
                <a:ea typeface="+mj-ea"/>
                <a:cs typeface="+mj-cs"/>
              </a:rPr>
              <a:t>approach</a:t>
            </a:r>
            <a:r>
              <a:rPr lang="fr-FR" sz="3200" dirty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200" dirty="0" err="1">
                <a:solidFill>
                  <a:srgbClr val="299B3B"/>
                </a:solidFill>
                <a:latin typeface="+mj-lt"/>
                <a:ea typeface="+mj-ea"/>
                <a:cs typeface="+mj-cs"/>
              </a:rPr>
              <a:t>with</a:t>
            </a:r>
            <a:r>
              <a:rPr lang="fr-FR" sz="3200" dirty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 SAFYE-CO2</a:t>
            </a:r>
          </a:p>
        </p:txBody>
      </p:sp>
      <p:pic>
        <p:nvPicPr>
          <p:cNvPr id="50195" name="Picture 17" descr="cesbio_tsp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20915" y="4283776"/>
            <a:ext cx="719137" cy="31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77" name="Text Box 40"/>
          <p:cNvSpPr txBox="1">
            <a:spLocks noChangeArrowheads="1"/>
          </p:cNvSpPr>
          <p:nvPr/>
        </p:nvSpPr>
        <p:spPr bwMode="auto">
          <a:xfrm>
            <a:off x="3132139" y="2279544"/>
            <a:ext cx="1236662" cy="307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400" b="1" dirty="0" err="1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Crop</a:t>
            </a:r>
            <a:r>
              <a:rPr lang="fr-FR" sz="14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fr-FR" sz="1400" b="1" dirty="0" err="1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param</a:t>
            </a:r>
            <a:endParaRPr lang="fr-FR" sz="1400" b="1" dirty="0">
              <a:solidFill>
                <a:schemeClr val="accent3">
                  <a:lumMod val="50000"/>
                </a:schemeClr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50198" name="Picture 7" descr="LaiPixel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804025" y="920356"/>
            <a:ext cx="2351088" cy="132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" name="Text Box 54"/>
          <p:cNvSpPr txBox="1">
            <a:spLocks noChangeArrowheads="1"/>
          </p:cNvSpPr>
          <p:nvPr/>
        </p:nvSpPr>
        <p:spPr bwMode="auto">
          <a:xfrm>
            <a:off x="1428755" y="3918255"/>
            <a:ext cx="2117725" cy="677106"/>
          </a:xfrm>
          <a:prstGeom prst="rect">
            <a:avLst/>
          </a:prstGeom>
          <a:solidFill>
            <a:schemeClr val="bg1"/>
          </a:solidFill>
          <a:ln w="9525">
            <a:solidFill>
              <a:srgbClr val="7F7F7F"/>
            </a:solidFill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defRPr/>
            </a:pPr>
            <a:r>
              <a:rPr lang="fr-FR" sz="1400" b="1" dirty="0" smtClean="0">
                <a:latin typeface="Calibri" pitchFamily="34" charset="0"/>
                <a:ea typeface="ＭＳ Ｐゴシック" pitchFamily="34" charset="-128"/>
              </a:rPr>
              <a:t>Flux </a:t>
            </a:r>
            <a:r>
              <a:rPr lang="fr-FR" sz="1400" b="1" dirty="0" err="1" smtClean="0">
                <a:latin typeface="Calibri" pitchFamily="34" charset="0"/>
                <a:ea typeface="ＭＳ Ｐゴシック" pitchFamily="34" charset="-128"/>
              </a:rPr>
              <a:t>tower</a:t>
            </a:r>
            <a:r>
              <a:rPr lang="fr-FR" sz="1400" b="1" dirty="0" smtClean="0">
                <a:latin typeface="Calibri" pitchFamily="34" charset="0"/>
                <a:ea typeface="ＭＳ Ｐゴシック" pitchFamily="34" charset="-128"/>
              </a:rPr>
              <a:t> network</a:t>
            </a:r>
            <a:endParaRPr lang="fr-FR" sz="1400" b="1" dirty="0">
              <a:latin typeface="Calibri" pitchFamily="34" charset="0"/>
              <a:ea typeface="ＭＳ Ｐゴシック" pitchFamily="34" charset="-128"/>
            </a:endParaRPr>
          </a:p>
          <a:p>
            <a:pPr algn="ctr">
              <a:defRPr/>
            </a:pPr>
            <a:endParaRPr lang="fr-FR" sz="1000" b="1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  <a:p>
            <a:pPr algn="ctr">
              <a:defRPr/>
            </a:pPr>
            <a:endParaRPr lang="fr-FR" sz="1400" b="1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50200" name="Picture 2" descr="Afficher l'image d'origine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543414" y="4265919"/>
            <a:ext cx="1192262" cy="310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7" name="Line 42"/>
          <p:cNvSpPr>
            <a:spLocks noChangeShapeType="1"/>
          </p:cNvSpPr>
          <p:nvPr/>
        </p:nvSpPr>
        <p:spPr bwMode="auto">
          <a:xfrm flipV="1">
            <a:off x="2987676" y="2622950"/>
            <a:ext cx="1252538" cy="58459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5238" name="Line 43"/>
          <p:cNvSpPr>
            <a:spLocks noChangeShapeType="1"/>
          </p:cNvSpPr>
          <p:nvPr/>
        </p:nvSpPr>
        <p:spPr bwMode="auto">
          <a:xfrm>
            <a:off x="2978156" y="2547938"/>
            <a:ext cx="1268413" cy="0"/>
          </a:xfrm>
          <a:prstGeom prst="line">
            <a:avLst/>
          </a:pr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50204" name="Picture 97" descr="Résultat de recherche d'images pour &quot;fluxnet&quot;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024188" y="4236153"/>
            <a:ext cx="468312" cy="34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205" name="Picture 17" descr="cesbio_tsp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1635" y="58960"/>
            <a:ext cx="719139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" name="Image 106"/>
          <p:cNvPicPr>
            <a:picLocks noChangeAspect="1"/>
          </p:cNvPicPr>
          <p:nvPr/>
        </p:nvPicPr>
        <p:blipFill rotWithShape="1">
          <a:blip r:embed="rId17"/>
          <a:srcRect l="7525" r="16268"/>
          <a:stretch/>
        </p:blipFill>
        <p:spPr>
          <a:xfrm>
            <a:off x="3994150" y="979884"/>
            <a:ext cx="2257425" cy="833438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54401" y="573883"/>
            <a:ext cx="2504714" cy="917972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0208" name="Text Box 40"/>
          <p:cNvSpPr txBox="1">
            <a:spLocks noChangeArrowheads="1"/>
          </p:cNvSpPr>
          <p:nvPr/>
        </p:nvSpPr>
        <p:spPr bwMode="auto">
          <a:xfrm rot="20158008">
            <a:off x="2952750" y="2698854"/>
            <a:ext cx="1079500" cy="30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fr-FR" altLang="fr-FR" sz="1400" dirty="0" err="1" smtClean="0">
                <a:latin typeface="Calibri" pitchFamily="34" charset="0"/>
                <a:cs typeface="Calibri" pitchFamily="34" charset="0"/>
              </a:rPr>
              <a:t>Rg,T</a:t>
            </a:r>
            <a:r>
              <a:rPr lang="fr-FR" altLang="fr-FR" sz="1400" dirty="0" smtClean="0">
                <a:latin typeface="Calibri" pitchFamily="34" charset="0"/>
                <a:cs typeface="Calibri" pitchFamily="34" charset="0"/>
              </a:rPr>
              <a:t>°C</a:t>
            </a:r>
            <a:endParaRPr lang="fr-FR" altLang="fr-FR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5" name="Virage 114"/>
          <p:cNvSpPr/>
          <p:nvPr/>
        </p:nvSpPr>
        <p:spPr>
          <a:xfrm rot="5400000" flipV="1">
            <a:off x="3277993" y="1562695"/>
            <a:ext cx="856059" cy="509588"/>
          </a:xfrm>
          <a:prstGeom prst="bentArrow">
            <a:avLst>
              <a:gd name="adj1" fmla="val 8666"/>
              <a:gd name="adj2" fmla="val 11943"/>
              <a:gd name="adj3" fmla="val 19824"/>
              <a:gd name="adj4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92" name="Line 48"/>
          <p:cNvSpPr>
            <a:spLocks noChangeShapeType="1"/>
          </p:cNvSpPr>
          <p:nvPr/>
        </p:nvSpPr>
        <p:spPr bwMode="auto">
          <a:xfrm>
            <a:off x="6083301" y="2547938"/>
            <a:ext cx="1081088" cy="0"/>
          </a:xfrm>
          <a:prstGeom prst="line">
            <a:avLst/>
          </a:pr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3" name="Text Box 50"/>
          <p:cNvSpPr txBox="1">
            <a:spLocks noChangeArrowheads="1"/>
          </p:cNvSpPr>
          <p:nvPr/>
        </p:nvSpPr>
        <p:spPr bwMode="auto">
          <a:xfrm>
            <a:off x="7191376" y="2426495"/>
            <a:ext cx="1701800" cy="33855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fr-FR" altLang="fr-FR" sz="1600" dirty="0" err="1" smtClean="0">
                <a:solidFill>
                  <a:srgbClr val="E46C0A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Leaf</a:t>
            </a:r>
            <a:r>
              <a:rPr lang="fr-FR" altLang="fr-FR" sz="1600" dirty="0" smtClean="0">
                <a:solidFill>
                  <a:srgbClr val="E46C0A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Area </a:t>
            </a:r>
            <a:r>
              <a:rPr lang="fr-FR" altLang="fr-FR" sz="1600" dirty="0">
                <a:solidFill>
                  <a:srgbClr val="E46C0A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Index</a:t>
            </a:r>
            <a:endParaRPr lang="fr-FR" altLang="fr-FR" sz="1600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7885113" y="2139553"/>
            <a:ext cx="0" cy="270272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239" name="Line 45"/>
          <p:cNvSpPr>
            <a:spLocks noChangeShapeType="1"/>
          </p:cNvSpPr>
          <p:nvPr/>
        </p:nvSpPr>
        <p:spPr bwMode="auto">
          <a:xfrm flipH="1">
            <a:off x="6264280" y="1407319"/>
            <a:ext cx="936625" cy="0"/>
          </a:xfrm>
          <a:prstGeom prst="line">
            <a:avLst/>
          </a:pr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7" name="Virage 96"/>
          <p:cNvSpPr/>
          <p:nvPr/>
        </p:nvSpPr>
        <p:spPr>
          <a:xfrm rot="5400000">
            <a:off x="5398895" y="-1537295"/>
            <a:ext cx="217885" cy="4897437"/>
          </a:xfrm>
          <a:prstGeom prst="bentArrow">
            <a:avLst>
              <a:gd name="adj1" fmla="val 11449"/>
              <a:gd name="adj2" fmla="val 17229"/>
              <a:gd name="adj3" fmla="val 41568"/>
              <a:gd name="adj4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100" name="ZoneTexte 64"/>
          <p:cNvSpPr txBox="1">
            <a:spLocks noChangeArrowheads="1"/>
          </p:cNvSpPr>
          <p:nvPr/>
        </p:nvSpPr>
        <p:spPr bwMode="auto">
          <a:xfrm>
            <a:off x="1052519" y="2344344"/>
            <a:ext cx="992187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just">
              <a:defRPr/>
            </a:pPr>
            <a:r>
              <a:rPr lang="fr-FR" sz="1200" b="1" dirty="0" err="1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Crop</a:t>
            </a:r>
            <a:r>
              <a:rPr lang="fr-FR" sz="12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 </a:t>
            </a:r>
          </a:p>
          <a:p>
            <a:pPr algn="just">
              <a:defRPr/>
            </a:pPr>
            <a:r>
              <a:rPr lang="fr-FR" sz="1200" b="1" dirty="0" err="1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Maps</a:t>
            </a:r>
            <a:r>
              <a:rPr lang="fr-FR" sz="12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 (LPIS)</a:t>
            </a:r>
          </a:p>
        </p:txBody>
      </p:sp>
      <p:sp>
        <p:nvSpPr>
          <p:cNvPr id="102" name="ZoneTexte 71"/>
          <p:cNvSpPr txBox="1">
            <a:spLocks noChangeArrowheads="1"/>
          </p:cNvSpPr>
          <p:nvPr/>
        </p:nvSpPr>
        <p:spPr bwMode="auto">
          <a:xfrm>
            <a:off x="913393" y="3016306"/>
            <a:ext cx="1093787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defRPr/>
            </a:pPr>
            <a:r>
              <a:rPr lang="fr-FR" sz="1200" b="1" dirty="0" err="1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Climatic</a:t>
            </a:r>
            <a:r>
              <a:rPr lang="fr-FR" sz="12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 data (</a:t>
            </a:r>
            <a:r>
              <a:rPr lang="fr-FR" sz="1200" b="1" dirty="0" err="1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e.g</a:t>
            </a:r>
            <a:r>
              <a:rPr lang="fr-FR" sz="12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. </a:t>
            </a:r>
            <a:r>
              <a:rPr lang="fr-FR" sz="12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ERA-5</a:t>
            </a:r>
            <a:r>
              <a:rPr lang="fr-FR" sz="12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)</a:t>
            </a:r>
          </a:p>
        </p:txBody>
      </p:sp>
      <p:sp>
        <p:nvSpPr>
          <p:cNvPr id="95" name="Text Box 46"/>
          <p:cNvSpPr txBox="1">
            <a:spLocks noChangeArrowheads="1"/>
          </p:cNvSpPr>
          <p:nvPr/>
        </p:nvSpPr>
        <p:spPr bwMode="auto">
          <a:xfrm>
            <a:off x="3994150" y="1810941"/>
            <a:ext cx="2257425" cy="400108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Calibration of </a:t>
            </a:r>
            <a:r>
              <a:rPr lang="fr-FR" sz="1000" b="1" dirty="0" err="1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phenological</a:t>
            </a:r>
            <a:r>
              <a:rPr lang="fr-FR" sz="1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fr-FR" sz="1000" b="1" dirty="0" err="1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parameters</a:t>
            </a:r>
            <a:r>
              <a:rPr lang="fr-FR" sz="1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 &amp; light-use </a:t>
            </a:r>
            <a:r>
              <a:rPr lang="fr-FR" sz="1000" b="1" dirty="0" err="1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efficiency</a:t>
            </a:r>
            <a:r>
              <a:rPr lang="fr-FR" sz="1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fr-FR" sz="1000" b="1" dirty="0" err="1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parameter</a:t>
            </a:r>
            <a:endParaRPr lang="fr-FR" sz="1000" b="1" dirty="0">
              <a:solidFill>
                <a:schemeClr val="accent3">
                  <a:lumMod val="50000"/>
                </a:schemeClr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99" name="Line 47"/>
          <p:cNvSpPr>
            <a:spLocks noChangeShapeType="1"/>
          </p:cNvSpPr>
          <p:nvPr/>
        </p:nvSpPr>
        <p:spPr bwMode="auto">
          <a:xfrm>
            <a:off x="5219700" y="3663219"/>
            <a:ext cx="0" cy="215503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5245" name="Text Box 51"/>
          <p:cNvSpPr txBox="1">
            <a:spLocks noChangeArrowheads="1"/>
          </p:cNvSpPr>
          <p:nvPr/>
        </p:nvSpPr>
        <p:spPr bwMode="auto">
          <a:xfrm>
            <a:off x="4337050" y="3164682"/>
            <a:ext cx="1728788" cy="523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defRPr/>
            </a:pPr>
            <a:r>
              <a:rPr lang="fr-FR" sz="1400" dirty="0" err="1">
                <a:solidFill>
                  <a:srgbClr val="E46C0A"/>
                </a:solidFill>
                <a:latin typeface="Calibri" pitchFamily="34" charset="0"/>
                <a:ea typeface="ＭＳ Ｐゴシック" pitchFamily="34" charset="-128"/>
              </a:rPr>
              <a:t>Biomass</a:t>
            </a:r>
            <a:r>
              <a:rPr lang="fr-FR" sz="1400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,</a:t>
            </a:r>
          </a:p>
          <a:p>
            <a:pPr algn="ctr">
              <a:defRPr/>
            </a:pPr>
            <a:r>
              <a:rPr lang="fr-FR" sz="1400" dirty="0" err="1" smtClean="0">
                <a:solidFill>
                  <a:srgbClr val="E46C0A"/>
                </a:solidFill>
                <a:latin typeface="Calibri" pitchFamily="34" charset="0"/>
                <a:ea typeface="ＭＳ Ｐゴシック" pitchFamily="34" charset="-128"/>
              </a:rPr>
              <a:t>Yield</a:t>
            </a:r>
            <a:endParaRPr lang="fr-FR" sz="14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04" name="Line 47"/>
          <p:cNvSpPr>
            <a:spLocks noChangeShapeType="1"/>
          </p:cNvSpPr>
          <p:nvPr/>
        </p:nvSpPr>
        <p:spPr bwMode="auto">
          <a:xfrm>
            <a:off x="5219700" y="4138612"/>
            <a:ext cx="0" cy="215504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5" name="Line 42"/>
          <p:cNvSpPr>
            <a:spLocks noChangeShapeType="1"/>
          </p:cNvSpPr>
          <p:nvPr/>
        </p:nvSpPr>
        <p:spPr bwMode="auto">
          <a:xfrm flipH="1" flipV="1">
            <a:off x="5219700" y="4569621"/>
            <a:ext cx="0" cy="2166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4284663" y="4786313"/>
            <a:ext cx="1943100" cy="33855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lIns="91438" tIns="45719" rIns="91438" bIns="45719">
            <a:spAutoFit/>
          </a:bodyPr>
          <a:lstStyle/>
          <a:p>
            <a:pPr>
              <a:defRPr/>
            </a:pPr>
            <a:r>
              <a:rPr lang="fr-FR" sz="1600" dirty="0" err="1">
                <a:latin typeface="+mj-lt"/>
                <a:cs typeface="Arial" charset="0"/>
              </a:rPr>
              <a:t>Farmer’s</a:t>
            </a:r>
            <a:r>
              <a:rPr lang="fr-FR" sz="1600" dirty="0">
                <a:latin typeface="+mj-lt"/>
                <a:cs typeface="Arial" charset="0"/>
              </a:rPr>
              <a:t> data (FMIS)</a:t>
            </a:r>
          </a:p>
        </p:txBody>
      </p:sp>
      <p:sp>
        <p:nvSpPr>
          <p:cNvPr id="114" name="Line 48"/>
          <p:cNvSpPr>
            <a:spLocks noChangeShapeType="1"/>
          </p:cNvSpPr>
          <p:nvPr/>
        </p:nvSpPr>
        <p:spPr bwMode="auto">
          <a:xfrm>
            <a:off x="6084894" y="3489722"/>
            <a:ext cx="5746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6" name="Line 48"/>
          <p:cNvSpPr>
            <a:spLocks noChangeShapeType="1"/>
          </p:cNvSpPr>
          <p:nvPr/>
        </p:nvSpPr>
        <p:spPr bwMode="auto">
          <a:xfrm flipH="1">
            <a:off x="3563938" y="4030266"/>
            <a:ext cx="647700" cy="1688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7" name="ZoneTexte 116"/>
          <p:cNvSpPr txBox="1">
            <a:spLocks noChangeArrowheads="1"/>
          </p:cNvSpPr>
          <p:nvPr/>
        </p:nvSpPr>
        <p:spPr bwMode="auto">
          <a:xfrm>
            <a:off x="870775" y="4837704"/>
            <a:ext cx="3369444" cy="27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fr-FR" sz="1200" b="1" dirty="0" smtClean="0">
                <a:solidFill>
                  <a:srgbClr val="00B050"/>
                </a:solidFill>
              </a:rPr>
              <a:t>Few </a:t>
            </a:r>
            <a:r>
              <a:rPr lang="fr-FR" sz="1200" b="1" dirty="0" err="1">
                <a:solidFill>
                  <a:srgbClr val="00B050"/>
                </a:solidFill>
              </a:rPr>
              <a:t>farmer’s</a:t>
            </a:r>
            <a:r>
              <a:rPr lang="fr-FR" sz="1200" b="1" dirty="0">
                <a:solidFill>
                  <a:srgbClr val="00B050"/>
                </a:solidFill>
              </a:rPr>
              <a:t> data </a:t>
            </a:r>
            <a:r>
              <a:rPr lang="fr-FR" sz="1200" b="1" dirty="0" err="1">
                <a:solidFill>
                  <a:srgbClr val="00B050"/>
                </a:solidFill>
              </a:rPr>
              <a:t>needed</a:t>
            </a:r>
            <a:r>
              <a:rPr lang="fr-FR" sz="1200" b="1" dirty="0">
                <a:solidFill>
                  <a:srgbClr val="00B050"/>
                </a:solidFill>
              </a:rPr>
              <a:t> to </a:t>
            </a:r>
            <a:r>
              <a:rPr lang="fr-FR" sz="1200" b="1" dirty="0" err="1">
                <a:solidFill>
                  <a:srgbClr val="00B050"/>
                </a:solidFill>
              </a:rPr>
              <a:t>calculate</a:t>
            </a:r>
            <a:r>
              <a:rPr lang="fr-FR" sz="1200" b="1" dirty="0">
                <a:solidFill>
                  <a:srgbClr val="00B050"/>
                </a:solidFill>
              </a:rPr>
              <a:t> C budget</a:t>
            </a:r>
          </a:p>
        </p:txBody>
      </p:sp>
      <p:pic>
        <p:nvPicPr>
          <p:cNvPr id="119" name="Picture 3" descr="D:\AMANDA\These\SPATIAL\outputs_zoom_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614713" y="4047150"/>
            <a:ext cx="1968500" cy="86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" name="ZoneTexte 119"/>
          <p:cNvSpPr txBox="1"/>
          <p:nvPr/>
        </p:nvSpPr>
        <p:spPr>
          <a:xfrm>
            <a:off x="8287094" y="4214290"/>
            <a:ext cx="1081087" cy="430885"/>
          </a:xfrm>
          <a:prstGeom prst="rect">
            <a:avLst/>
          </a:prstGeom>
          <a:noFill/>
        </p:spPr>
        <p:txBody>
          <a:bodyPr lIns="91438" tIns="45719" rIns="91438" bIns="45719">
            <a:spAutoFit/>
          </a:bodyPr>
          <a:lstStyle/>
          <a:p>
            <a:pPr>
              <a:defRPr/>
            </a:pPr>
            <a:r>
              <a:rPr lang="fr-FR" sz="1100" dirty="0" smtClean="0">
                <a:solidFill>
                  <a:prstClr val="black"/>
                </a:solidFill>
                <a:ea typeface="ＭＳ Ｐゴシック" pitchFamily="34" charset="-128"/>
              </a:rPr>
              <a:t>C budget for </a:t>
            </a:r>
            <a:r>
              <a:rPr lang="fr-FR" sz="1100" dirty="0" err="1" smtClean="0">
                <a:solidFill>
                  <a:prstClr val="black"/>
                </a:solidFill>
                <a:ea typeface="ＭＳ Ｐゴシック" pitchFamily="34" charset="-128"/>
              </a:rPr>
              <a:t>wheat</a:t>
            </a:r>
            <a:r>
              <a:rPr lang="fr-FR" sz="1100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fr-FR" sz="1100" dirty="0" err="1" smtClean="0">
                <a:solidFill>
                  <a:prstClr val="black"/>
                </a:solidFill>
                <a:ea typeface="ＭＳ Ｐゴシック" pitchFamily="34" charset="-128"/>
              </a:rPr>
              <a:t>gC.m</a:t>
            </a:r>
            <a:r>
              <a:rPr lang="fr-FR" sz="1100" baseline="30000" dirty="0" smtClean="0">
                <a:solidFill>
                  <a:prstClr val="black"/>
                </a:solidFill>
                <a:ea typeface="ＭＳ Ｐゴシック" pitchFamily="34" charset="-128"/>
              </a:rPr>
              <a:t>-2</a:t>
            </a:r>
            <a:r>
              <a:rPr lang="fr-FR" sz="1100" dirty="0">
                <a:solidFill>
                  <a:prstClr val="black"/>
                </a:solidFill>
                <a:ea typeface="ＭＳ Ｐゴシック" pitchFamily="34" charset="-128"/>
              </a:rPr>
              <a:t>)</a:t>
            </a:r>
          </a:p>
        </p:txBody>
      </p:sp>
      <p:sp>
        <p:nvSpPr>
          <p:cNvPr id="123" name="Line 48"/>
          <p:cNvSpPr>
            <a:spLocks noChangeShapeType="1"/>
          </p:cNvSpPr>
          <p:nvPr/>
        </p:nvSpPr>
        <p:spPr bwMode="auto">
          <a:xfrm>
            <a:off x="6084894" y="4462463"/>
            <a:ext cx="5746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pPr>
              <a:defRPr/>
            </a:pPr>
            <a:endParaRPr lang="fr-FR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8" name="Text Box 53"/>
          <p:cNvSpPr txBox="1">
            <a:spLocks noChangeArrowheads="1"/>
          </p:cNvSpPr>
          <p:nvPr/>
        </p:nvSpPr>
        <p:spPr bwMode="auto">
          <a:xfrm>
            <a:off x="4284663" y="4341021"/>
            <a:ext cx="1871662" cy="307775"/>
          </a:xfrm>
          <a:prstGeom prst="rect">
            <a:avLst/>
          </a:prstGeom>
          <a:solidFill>
            <a:schemeClr val="bg1"/>
          </a:solidFill>
          <a:ln w="28575" cmpd="sng" algn="ctr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defRPr/>
            </a:pPr>
            <a:r>
              <a:rPr lang="fr-FR" sz="1400" kern="1000" dirty="0">
                <a:solidFill>
                  <a:srgbClr val="00B050"/>
                </a:solidFill>
                <a:latin typeface="Arial" charset="0"/>
                <a:ea typeface="ＭＳ Ｐゴシック" pitchFamily="34" charset="-128"/>
                <a:cs typeface="Arial" charset="0"/>
              </a:rPr>
              <a:t> C</a:t>
            </a:r>
            <a:r>
              <a:rPr lang="fr-FR" sz="1400" kern="1000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charset="0"/>
              </a:rPr>
              <a:t> </a:t>
            </a:r>
            <a:r>
              <a:rPr lang="fr-FR" sz="1400" kern="1000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charset="0"/>
              </a:rPr>
              <a:t>budgets</a:t>
            </a:r>
            <a:endParaRPr lang="fr-FR" sz="1400" kern="1000" dirty="0">
              <a:solidFill>
                <a:prstClr val="black"/>
              </a:solidFill>
              <a:latin typeface="Calibri"/>
              <a:ea typeface="ＭＳ Ｐゴシック" pitchFamily="34" charset="-128"/>
              <a:cs typeface="Arial" charset="0"/>
            </a:endParaRPr>
          </a:p>
        </p:txBody>
      </p:sp>
      <p:sp>
        <p:nvSpPr>
          <p:cNvPr id="166965" name="Text Box 53"/>
          <p:cNvSpPr txBox="1">
            <a:spLocks noChangeArrowheads="1"/>
          </p:cNvSpPr>
          <p:nvPr/>
        </p:nvSpPr>
        <p:spPr bwMode="auto">
          <a:xfrm>
            <a:off x="4265613" y="3878721"/>
            <a:ext cx="1871662" cy="307775"/>
          </a:xfrm>
          <a:prstGeom prst="rect">
            <a:avLst/>
          </a:prstGeom>
          <a:solidFill>
            <a:schemeClr val="bg1"/>
          </a:solidFill>
          <a:ln w="28575" cmpd="sng" algn="ctr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>
              <a:defRPr/>
            </a:pPr>
            <a:r>
              <a:rPr lang="fr-FR" sz="1400" kern="1000" dirty="0">
                <a:solidFill>
                  <a:srgbClr val="00B050"/>
                </a:solidFill>
                <a:latin typeface="Arial" charset="0"/>
                <a:ea typeface="ＭＳ Ｐゴシック" pitchFamily="34" charset="-128"/>
                <a:cs typeface="Arial" charset="0"/>
              </a:rPr>
              <a:t>CO</a:t>
            </a:r>
            <a:r>
              <a:rPr lang="fr-FR" sz="1400" kern="1000" baseline="-25000" dirty="0">
                <a:solidFill>
                  <a:srgbClr val="00B050"/>
                </a:solidFill>
                <a:latin typeface="Arial" charset="0"/>
                <a:ea typeface="ＭＳ Ｐゴシック" pitchFamily="34" charset="-128"/>
                <a:cs typeface="Arial" charset="0"/>
              </a:rPr>
              <a:t>2</a:t>
            </a:r>
            <a:r>
              <a:rPr lang="fr-FR" sz="1400" kern="1000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charset="0"/>
              </a:rPr>
              <a:t> </a:t>
            </a:r>
            <a:r>
              <a:rPr lang="fr-FR" sz="1400" kern="1000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charset="0"/>
              </a:rPr>
              <a:t>fluxes</a:t>
            </a:r>
            <a:endParaRPr lang="fr-FR" sz="1400" kern="1000" dirty="0">
              <a:solidFill>
                <a:prstClr val="black"/>
              </a:solidFill>
              <a:latin typeface="Calibri"/>
              <a:ea typeface="ＭＳ Ｐゴシック" pitchFamily="34" charset="-128"/>
              <a:cs typeface="Arial" charset="0"/>
            </a:endParaRPr>
          </a:p>
        </p:txBody>
      </p:sp>
      <p:pic>
        <p:nvPicPr>
          <p:cNvPr id="72" name="Picture 2" descr="D:\NIVA\WP2\UC1b-Agro_env_monitoring\Workshop_05-02-2020\pics\weather-map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429" y="2971706"/>
            <a:ext cx="922627" cy="54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17" grpId="0"/>
      <p:bldP spid="117" grpId="1"/>
      <p:bldP spid="120" grpId="0"/>
      <p:bldP spid="1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oneTexte 3"/>
          <p:cNvSpPr txBox="1">
            <a:spLocks noChangeArrowheads="1"/>
          </p:cNvSpPr>
          <p:nvPr/>
        </p:nvSpPr>
        <p:spPr bwMode="auto">
          <a:xfrm>
            <a:off x="1714503" y="721520"/>
            <a:ext cx="6049963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fr-FR">
              <a:latin typeface="Calibri" pitchFamily="34" charset="0"/>
            </a:endParaRPr>
          </a:p>
          <a:p>
            <a:pPr algn="ctr"/>
            <a:endParaRPr lang="fr-FR">
              <a:latin typeface="Calibri" pitchFamily="34" charset="0"/>
            </a:endParaRPr>
          </a:p>
          <a:p>
            <a:endParaRPr lang="fr-FR">
              <a:latin typeface="Calibri" pitchFamily="34" charset="0"/>
            </a:endParaRPr>
          </a:p>
          <a:p>
            <a:endParaRPr lang="fr-FR">
              <a:latin typeface="Calibri" pitchFamily="34" charset="0"/>
            </a:endParaRPr>
          </a:p>
          <a:p>
            <a:endParaRPr lang="fr-FR">
              <a:latin typeface="Calibri" pitchFamily="34" charset="0"/>
            </a:endParaRPr>
          </a:p>
          <a:p>
            <a:endParaRPr lang="fr-FR">
              <a:latin typeface="Calibri" pitchFamily="34" charset="0"/>
            </a:endParaRPr>
          </a:p>
          <a:p>
            <a:endParaRPr lang="fr-FR">
              <a:latin typeface="Calibri" pitchFamily="34" charset="0"/>
            </a:endParaRPr>
          </a:p>
          <a:p>
            <a:r>
              <a:rPr lang="fr-FR">
                <a:latin typeface="Calibri" pitchFamily="34" charset="0"/>
              </a:rPr>
              <a:t> </a:t>
            </a:r>
          </a:p>
          <a:p>
            <a:endParaRPr lang="fr-FR">
              <a:latin typeface="Calibri" pitchFamily="34" charset="0"/>
            </a:endParaRPr>
          </a:p>
        </p:txBody>
      </p:sp>
      <p:pic>
        <p:nvPicPr>
          <p:cNvPr id="53251" name="Imag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066" y="983636"/>
            <a:ext cx="9024937" cy="1999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ZoneTexte 2"/>
          <p:cNvSpPr txBox="1">
            <a:spLocks noChangeArrowheads="1"/>
          </p:cNvSpPr>
          <p:nvPr/>
        </p:nvSpPr>
        <p:spPr bwMode="auto">
          <a:xfrm>
            <a:off x="119067" y="3464447"/>
            <a:ext cx="447453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dirty="0">
                <a:latin typeface="Calibri" pitchFamily="34" charset="0"/>
              </a:rPr>
              <a:t>Plot </a:t>
            </a:r>
            <a:r>
              <a:rPr lang="fr-FR" dirty="0" err="1">
                <a:latin typeface="Calibri" pitchFamily="34" charset="0"/>
              </a:rPr>
              <a:t>scale</a:t>
            </a:r>
            <a:r>
              <a:rPr lang="fr-FR" dirty="0">
                <a:latin typeface="Calibri" pitchFamily="34" charset="0"/>
              </a:rPr>
              <a:t> simulations </a:t>
            </a:r>
            <a:r>
              <a:rPr lang="fr-FR" dirty="0" smtClean="0">
                <a:latin typeface="Calibri" pitchFamily="34" charset="0"/>
                <a:sym typeface="Wingdings" pitchFamily="2" charset="2"/>
              </a:rPr>
              <a:t> </a:t>
            </a:r>
            <a:r>
              <a:rPr lang="fr-FR" dirty="0" err="1" smtClean="0">
                <a:latin typeface="Calibri" pitchFamily="34" charset="0"/>
              </a:rPr>
              <a:t>Analysis</a:t>
            </a:r>
            <a:r>
              <a:rPr lang="fr-FR" dirty="0" smtClean="0">
                <a:latin typeface="Calibri" pitchFamily="34" charset="0"/>
              </a:rPr>
              <a:t> </a:t>
            </a:r>
            <a:r>
              <a:rPr lang="fr-FR" dirty="0">
                <a:latin typeface="Calibri" pitchFamily="34" charset="0"/>
              </a:rPr>
              <a:t>of </a:t>
            </a:r>
            <a:r>
              <a:rPr lang="fr-FR" dirty="0" err="1" smtClean="0">
                <a:latin typeface="Calibri" pitchFamily="34" charset="0"/>
              </a:rPr>
              <a:t>spatio</a:t>
            </a:r>
            <a:r>
              <a:rPr lang="fr-FR" dirty="0" smtClean="0">
                <a:latin typeface="Calibri" pitchFamily="34" charset="0"/>
              </a:rPr>
              <a:t> -temporal </a:t>
            </a:r>
            <a:r>
              <a:rPr lang="fr-FR" dirty="0" err="1">
                <a:latin typeface="Calibri" pitchFamily="34" charset="0"/>
              </a:rPr>
              <a:t>variability</a:t>
            </a:r>
            <a:r>
              <a:rPr lang="fr-FR" dirty="0">
                <a:latin typeface="Calibri" pitchFamily="34" charset="0"/>
              </a:rPr>
              <a:t> of the components of the </a:t>
            </a:r>
            <a:r>
              <a:rPr lang="fr-FR" dirty="0" err="1">
                <a:latin typeface="Calibri" pitchFamily="34" charset="0"/>
              </a:rPr>
              <a:t>carbon</a:t>
            </a:r>
            <a:r>
              <a:rPr lang="fr-FR" dirty="0">
                <a:latin typeface="Calibri" pitchFamily="34" charset="0"/>
              </a:rPr>
              <a:t> </a:t>
            </a:r>
            <a:r>
              <a:rPr lang="fr-FR" dirty="0" smtClean="0">
                <a:latin typeface="Calibri" pitchFamily="34" charset="0"/>
              </a:rPr>
              <a:t>budget</a:t>
            </a:r>
            <a:endParaRPr lang="fr-FR" dirty="0">
              <a:latin typeface="Calibri" pitchFamily="34" charset="0"/>
            </a:endParaRPr>
          </a:p>
        </p:txBody>
      </p:sp>
      <p:sp>
        <p:nvSpPr>
          <p:cNvPr id="53253" name="ZoneTexte 6"/>
          <p:cNvSpPr txBox="1">
            <a:spLocks noChangeArrowheads="1"/>
          </p:cNvSpPr>
          <p:nvPr/>
        </p:nvSpPr>
        <p:spPr bwMode="auto">
          <a:xfrm>
            <a:off x="5365751" y="630985"/>
            <a:ext cx="37419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>
                <a:latin typeface="Calibri" pitchFamily="34" charset="0"/>
              </a:rPr>
              <a:t>Pique et al (2020b) in </a:t>
            </a:r>
            <a:r>
              <a:rPr lang="fr-FR" dirty="0" err="1">
                <a:latin typeface="Calibri" pitchFamily="34" charset="0"/>
              </a:rPr>
              <a:t>Remote</a:t>
            </a:r>
            <a:r>
              <a:rPr lang="fr-FR" dirty="0">
                <a:latin typeface="Calibri" pitchFamily="34" charset="0"/>
              </a:rPr>
              <a:t> </a:t>
            </a:r>
            <a:r>
              <a:rPr lang="fr-FR" dirty="0" err="1">
                <a:latin typeface="Calibri" pitchFamily="34" charset="0"/>
              </a:rPr>
              <a:t>Sensing</a:t>
            </a:r>
            <a:endParaRPr lang="fr-FR" dirty="0">
              <a:latin typeface="Calibri" pitchFamily="34" charset="0"/>
            </a:endParaRPr>
          </a:p>
        </p:txBody>
      </p:sp>
      <p:sp>
        <p:nvSpPr>
          <p:cNvPr id="53254" name="ZoneTexte 7"/>
          <p:cNvSpPr txBox="1">
            <a:spLocks noChangeArrowheads="1"/>
          </p:cNvSpPr>
          <p:nvPr/>
        </p:nvSpPr>
        <p:spPr bwMode="auto">
          <a:xfrm>
            <a:off x="636588" y="2927925"/>
            <a:ext cx="7488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/>
              <a:t>Net CO</a:t>
            </a:r>
            <a:r>
              <a:rPr lang="fr-FR" baseline="-25000" dirty="0"/>
              <a:t>2</a:t>
            </a:r>
            <a:r>
              <a:rPr lang="fr-FR" dirty="0"/>
              <a:t> flux	</a:t>
            </a:r>
            <a:r>
              <a:rPr lang="fr-FR" dirty="0" smtClean="0"/>
              <a:t>		</a:t>
            </a:r>
            <a:r>
              <a:rPr lang="fr-FR" dirty="0"/>
              <a:t>	    C </a:t>
            </a:r>
            <a:r>
              <a:rPr lang="fr-FR" dirty="0" err="1"/>
              <a:t>harvested</a:t>
            </a:r>
            <a:r>
              <a:rPr lang="fr-FR" dirty="0"/>
              <a:t>		         </a:t>
            </a:r>
            <a:r>
              <a:rPr lang="fr-FR" dirty="0" smtClean="0"/>
              <a:t>			C </a:t>
            </a:r>
            <a:r>
              <a:rPr lang="fr-FR" dirty="0"/>
              <a:t>budget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413147"/>
          </a:xfrm>
          <a:solidFill>
            <a:schemeClr val="bg1"/>
          </a:solidFill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200" dirty="0" err="1" smtClean="0">
                <a:solidFill>
                  <a:srgbClr val="299B3B"/>
                </a:solidFill>
              </a:rPr>
              <a:t>Plot scale regional estimates for Sunflower</a:t>
            </a:r>
          </a:p>
        </p:txBody>
      </p:sp>
      <p:pic>
        <p:nvPicPr>
          <p:cNvPr id="12" name="Picture 17" descr="cesbio_ts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635" y="58960"/>
            <a:ext cx="719139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5"/>
          <p:cNvSpPr txBox="1">
            <a:spLocks noChangeArrowheads="1"/>
          </p:cNvSpPr>
          <p:nvPr/>
        </p:nvSpPr>
        <p:spPr bwMode="auto">
          <a:xfrm>
            <a:off x="1835152" y="4894439"/>
            <a:ext cx="5473700" cy="24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en-US" altLang="fr-FR" sz="1000" dirty="0" smtClean="0"/>
              <a:t>FACCE-JPI – JPI Climate workshop , Brussels, 20</a:t>
            </a:r>
            <a:r>
              <a:rPr lang="en-US" altLang="fr-FR" sz="1000" baseline="30000" dirty="0" smtClean="0"/>
              <a:t>th</a:t>
            </a:r>
            <a:r>
              <a:rPr lang="en-US" altLang="fr-FR" sz="1000" dirty="0" smtClean="0"/>
              <a:t> October 2022</a:t>
            </a:r>
            <a:endParaRPr lang="fr-FR" altLang="fr-FR" sz="1000" dirty="0"/>
          </a:p>
        </p:txBody>
      </p:sp>
      <p:pic>
        <p:nvPicPr>
          <p:cNvPr id="14" name="Image 4"/>
          <p:cNvPicPr>
            <a:picLocks noChangeAspect="1" noChangeArrowheads="1"/>
          </p:cNvPicPr>
          <p:nvPr/>
        </p:nvPicPr>
        <p:blipFill>
          <a:blip r:embed="rId4"/>
          <a:srcRect l="48892"/>
          <a:stretch>
            <a:fillRect/>
          </a:stretch>
        </p:blipFill>
        <p:spPr bwMode="auto">
          <a:xfrm>
            <a:off x="4713266" y="3377926"/>
            <a:ext cx="2203550" cy="14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6782893" y="3615163"/>
            <a:ext cx="23757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 err="1" smtClean="0"/>
              <a:t>Effect</a:t>
            </a:r>
            <a:r>
              <a:rPr lang="fr-FR" sz="1400" dirty="0" smtClean="0"/>
              <a:t> of </a:t>
            </a:r>
            <a:r>
              <a:rPr lang="fr-FR" sz="1400" dirty="0" err="1" smtClean="0"/>
              <a:t>summer</a:t>
            </a:r>
            <a:r>
              <a:rPr lang="fr-FR" sz="1400" dirty="0" smtClean="0"/>
              <a:t> </a:t>
            </a:r>
            <a:r>
              <a:rPr lang="fr-FR" sz="1400" dirty="0" err="1" smtClean="0"/>
              <a:t>cover</a:t>
            </a:r>
            <a:r>
              <a:rPr lang="fr-FR" sz="1400" dirty="0" smtClean="0"/>
              <a:t> </a:t>
            </a:r>
            <a:r>
              <a:rPr lang="fr-FR" sz="1400" dirty="0" err="1" smtClean="0"/>
              <a:t>crops</a:t>
            </a:r>
            <a:r>
              <a:rPr lang="fr-FR" sz="1400" dirty="0" smtClean="0"/>
              <a:t>/</a:t>
            </a:r>
            <a:r>
              <a:rPr lang="fr-FR" sz="1400" dirty="0" err="1" smtClean="0"/>
              <a:t>weeds</a:t>
            </a:r>
            <a:r>
              <a:rPr lang="fr-FR" sz="1400" dirty="0" smtClean="0"/>
              <a:t> on the C budget components </a:t>
            </a:r>
            <a:r>
              <a:rPr lang="fr-FR" sz="1400" dirty="0" smtClean="0">
                <a:sym typeface="Wingdings" pitchFamily="2" charset="2"/>
              </a:rPr>
              <a:t> </a:t>
            </a:r>
            <a:r>
              <a:rPr lang="fr-FR" sz="1400" dirty="0" err="1" smtClean="0">
                <a:sym typeface="Wingdings" pitchFamily="2" charset="2"/>
              </a:rPr>
              <a:t>only</a:t>
            </a:r>
            <a:r>
              <a:rPr lang="fr-FR" sz="1400" dirty="0" smtClean="0">
                <a:sym typeface="Wingdings" pitchFamily="2" charset="2"/>
              </a:rPr>
              <a:t> satellite </a:t>
            </a:r>
            <a:r>
              <a:rPr lang="fr-FR" sz="1400" dirty="0" err="1" smtClean="0">
                <a:sym typeface="Wingdings" pitchFamily="2" charset="2"/>
              </a:rPr>
              <a:t>based</a:t>
            </a:r>
            <a:r>
              <a:rPr lang="fr-FR" sz="1400" dirty="0" smtClean="0">
                <a:sym typeface="Wingdings" pitchFamily="2" charset="2"/>
              </a:rPr>
              <a:t> </a:t>
            </a:r>
            <a:r>
              <a:rPr lang="fr-FR" sz="1400" dirty="0" err="1" smtClean="0">
                <a:sym typeface="Wingdings" pitchFamily="2" charset="2"/>
              </a:rPr>
              <a:t>approach</a:t>
            </a:r>
            <a:r>
              <a:rPr lang="fr-FR" sz="1400" dirty="0" smtClean="0">
                <a:sym typeface="Wingdings" pitchFamily="2" charset="2"/>
              </a:rPr>
              <a:t> </a:t>
            </a:r>
            <a:r>
              <a:rPr lang="fr-FR" sz="1400" dirty="0" err="1" smtClean="0">
                <a:sym typeface="Wingdings" pitchFamily="2" charset="2"/>
              </a:rPr>
              <a:t>allows</a:t>
            </a:r>
            <a:r>
              <a:rPr lang="fr-FR" sz="1400" dirty="0" smtClean="0">
                <a:sym typeface="Wingdings" pitchFamily="2" charset="2"/>
              </a:rPr>
              <a:t> to </a:t>
            </a:r>
            <a:r>
              <a:rPr lang="fr-FR" sz="1400" dirty="0" err="1" smtClean="0">
                <a:sym typeface="Wingdings" pitchFamily="2" charset="2"/>
              </a:rPr>
              <a:t>account</a:t>
            </a:r>
            <a:r>
              <a:rPr lang="fr-FR" sz="1400" dirty="0" smtClean="0">
                <a:sym typeface="Wingdings" pitchFamily="2" charset="2"/>
              </a:rPr>
              <a:t> for </a:t>
            </a:r>
            <a:r>
              <a:rPr lang="fr-FR" sz="1400" dirty="0" err="1" smtClean="0">
                <a:sym typeface="Wingdings" pitchFamily="2" charset="2"/>
              </a:rPr>
              <a:t>that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à coins arrondis 17"/>
          <p:cNvSpPr/>
          <p:nvPr/>
        </p:nvSpPr>
        <p:spPr>
          <a:xfrm>
            <a:off x="3050845" y="4317125"/>
            <a:ext cx="1332416" cy="252000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FFC000"/>
                </a:solidFill>
              </a:ln>
              <a:noFill/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3716133" y="3992024"/>
            <a:ext cx="0" cy="310587"/>
          </a:xfrm>
          <a:prstGeom prst="straightConnector1">
            <a:avLst/>
          </a:prstGeom>
          <a:ln w="31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519113"/>
          </a:xfrm>
          <a:solidFill>
            <a:schemeClr val="bg1"/>
          </a:solidFill>
        </p:spPr>
        <p:txBody>
          <a:bodyPr anchor="ctr">
            <a:noAutofit/>
          </a:bodyPr>
          <a:lstStyle/>
          <a:p>
            <a:pPr eaLnBrk="1" fontAlgn="auto" hangingPunct="1">
              <a:lnSpc>
                <a:spcPct val="90000"/>
              </a:lnSpc>
              <a:defRPr/>
            </a:pPr>
            <a:r>
              <a:rPr lang="fr" sz="3200" dirty="0" smtClean="0">
                <a:solidFill>
                  <a:srgbClr val="299B3B"/>
                </a:solidFill>
              </a:rPr>
              <a:t>The AgriCarbon-EO processing chain</a:t>
            </a:r>
            <a:endParaRPr lang="en-GB" sz="3200" dirty="0" err="1" smtClean="0">
              <a:solidFill>
                <a:srgbClr val="299B3B"/>
              </a:solidFill>
            </a:endParaRPr>
          </a:p>
        </p:txBody>
      </p:sp>
      <p:pic>
        <p:nvPicPr>
          <p:cNvPr id="18438" name="Picture 2"/>
          <p:cNvPicPr>
            <a:picLocks noChangeAspect="1" noChangeArrowheads="1"/>
          </p:cNvPicPr>
          <p:nvPr/>
        </p:nvPicPr>
        <p:blipFill>
          <a:blip r:embed="rId3"/>
          <a:srcRect l="11012" t="10872" r="35913" b="2829"/>
          <a:stretch>
            <a:fillRect/>
          </a:stretch>
        </p:blipFill>
        <p:spPr bwMode="auto">
          <a:xfrm>
            <a:off x="1836000" y="1287480"/>
            <a:ext cx="3852000" cy="279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0" y="4604435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0070C0"/>
                </a:solidFill>
                <a:ea typeface="Calibri"/>
                <a:cs typeface="Calibri"/>
                <a:sym typeface="Calibri"/>
              </a:rPr>
              <a:t>A scalable solution for large scale/high resolution cropland carbon budget monitoring compliant with recommendations by the CIRCASA initiative (Smith et al. 2020) and the voluntary C market standards</a:t>
            </a:r>
            <a:endParaRPr lang="fr-FR" sz="1400" dirty="0">
              <a:solidFill>
                <a:srgbClr val="0070C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050845" y="4313612"/>
            <a:ext cx="1435008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chemeClr val="tx1"/>
                </a:solidFill>
              </a:rPr>
              <a:t>Soil</a:t>
            </a:r>
            <a:r>
              <a:rPr lang="fr-FR" sz="1200" dirty="0" smtClean="0">
                <a:solidFill>
                  <a:schemeClr val="tx1"/>
                </a:solidFill>
              </a:rPr>
              <a:t> model (AMG) </a:t>
            </a:r>
            <a:r>
              <a:rPr lang="fr-FR" sz="800" dirty="0" smtClean="0">
                <a:solidFill>
                  <a:schemeClr val="tx1"/>
                </a:solidFill>
              </a:rPr>
              <a:t>(4)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274090" y="3910285"/>
            <a:ext cx="98135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b="1" dirty="0" err="1" smtClean="0"/>
              <a:t>Clivot</a:t>
            </a:r>
            <a:r>
              <a:rPr lang="fr-FR" sz="700" b="1" dirty="0" smtClean="0"/>
              <a:t> et al. (2019) (4)</a:t>
            </a:r>
            <a:endParaRPr lang="fr-FR" sz="700" b="1" dirty="0"/>
          </a:p>
        </p:txBody>
      </p:sp>
      <p:pic>
        <p:nvPicPr>
          <p:cNvPr id="12" name="Picture 17" descr="cesbio_t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1635" y="58960"/>
            <a:ext cx="719139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242048" y="1049334"/>
            <a:ext cx="950976" cy="3405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437" name="ZoneTexte 5"/>
          <p:cNvSpPr txBox="1">
            <a:spLocks noChangeArrowheads="1"/>
          </p:cNvSpPr>
          <p:nvPr/>
        </p:nvSpPr>
        <p:spPr bwMode="auto">
          <a:xfrm>
            <a:off x="6781195" y="2926084"/>
            <a:ext cx="10368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050" dirty="0" err="1" smtClean="0"/>
              <a:t>PhD</a:t>
            </a:r>
            <a:endParaRPr lang="fr-FR" sz="1050" dirty="0"/>
          </a:p>
        </p:txBody>
      </p:sp>
      <p:sp>
        <p:nvSpPr>
          <p:cNvPr id="14" name="ZoneTexte 5"/>
          <p:cNvSpPr txBox="1">
            <a:spLocks noChangeArrowheads="1"/>
          </p:cNvSpPr>
          <p:nvPr/>
        </p:nvSpPr>
        <p:spPr bwMode="auto">
          <a:xfrm>
            <a:off x="6677570" y="3656369"/>
            <a:ext cx="10368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050" dirty="0" err="1" smtClean="0"/>
              <a:t>PhD</a:t>
            </a:r>
            <a:endParaRPr lang="fr-FR" sz="1050" dirty="0"/>
          </a:p>
        </p:txBody>
      </p:sp>
      <p:sp>
        <p:nvSpPr>
          <p:cNvPr id="18436" name="ZoneTexte 21"/>
          <p:cNvSpPr txBox="1">
            <a:spLocks noChangeArrowheads="1"/>
          </p:cNvSpPr>
          <p:nvPr/>
        </p:nvSpPr>
        <p:spPr bwMode="auto">
          <a:xfrm>
            <a:off x="250828" y="588914"/>
            <a:ext cx="87487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dirty="0"/>
              <a:t>An end to end </a:t>
            </a:r>
            <a:r>
              <a:rPr lang="fr-FR" sz="1400" dirty="0" err="1"/>
              <a:t>processing</a:t>
            </a:r>
            <a:r>
              <a:rPr lang="fr-FR" sz="1400" dirty="0"/>
              <a:t> </a:t>
            </a:r>
            <a:r>
              <a:rPr lang="fr-FR" sz="1400" dirty="0" err="1"/>
              <a:t>chain</a:t>
            </a:r>
            <a:r>
              <a:rPr lang="fr-FR" sz="1400" dirty="0"/>
              <a:t> </a:t>
            </a:r>
            <a:r>
              <a:rPr lang="fr-FR" sz="1400" dirty="0" err="1"/>
              <a:t>adapted</a:t>
            </a:r>
            <a:r>
              <a:rPr lang="fr-FR" sz="1400" dirty="0"/>
              <a:t> to large </a:t>
            </a:r>
            <a:r>
              <a:rPr lang="fr-FR" sz="1400" dirty="0" err="1" smtClean="0"/>
              <a:t>scale</a:t>
            </a:r>
            <a:r>
              <a:rPr lang="fr-FR" sz="1400" dirty="0" smtClean="0"/>
              <a:t>/</a:t>
            </a:r>
            <a:r>
              <a:rPr lang="fr-FR" sz="1400" dirty="0" err="1" smtClean="0"/>
              <a:t>high</a:t>
            </a:r>
            <a:r>
              <a:rPr lang="fr-FR" sz="1400" dirty="0" smtClean="0"/>
              <a:t> </a:t>
            </a:r>
            <a:r>
              <a:rPr lang="fr-FR" sz="1400" dirty="0" err="1" smtClean="0"/>
              <a:t>resolution</a:t>
            </a:r>
            <a:r>
              <a:rPr lang="fr-FR" sz="1400" dirty="0" smtClean="0"/>
              <a:t> (10m) </a:t>
            </a:r>
            <a:r>
              <a:rPr lang="fr-FR" sz="1400" dirty="0"/>
              <a:t>applications: </a:t>
            </a:r>
            <a:r>
              <a:rPr lang="fr-FR" sz="1400" dirty="0" err="1"/>
              <a:t>parallelized</a:t>
            </a:r>
            <a:r>
              <a:rPr lang="fr-FR" sz="1400" dirty="0"/>
              <a:t> </a:t>
            </a:r>
            <a:r>
              <a:rPr lang="fr-FR" sz="1400" dirty="0" err="1"/>
              <a:t>bayesian</a:t>
            </a:r>
            <a:r>
              <a:rPr lang="fr-FR" sz="1400" dirty="0"/>
              <a:t> inversion </a:t>
            </a:r>
            <a:r>
              <a:rPr lang="fr-FR" sz="1400" dirty="0" err="1"/>
              <a:t>approach</a:t>
            </a:r>
            <a:r>
              <a:rPr lang="fr-FR" sz="1400" dirty="0"/>
              <a:t> </a:t>
            </a:r>
            <a:r>
              <a:rPr lang="fr-FR" sz="1400" dirty="0">
                <a:sym typeface="Wingdings" pitchFamily="2" charset="2"/>
              </a:rPr>
              <a:t> </a:t>
            </a:r>
            <a:r>
              <a:rPr lang="fr-FR" sz="1400" dirty="0" err="1">
                <a:sym typeface="Wingdings" pitchFamily="2" charset="2"/>
              </a:rPr>
              <a:t>uncertainty</a:t>
            </a:r>
            <a:r>
              <a:rPr lang="fr-FR" sz="1400" dirty="0">
                <a:sym typeface="Wingdings" pitchFamily="2" charset="2"/>
              </a:rPr>
              <a:t> </a:t>
            </a:r>
            <a:r>
              <a:rPr lang="fr-FR" sz="1400" dirty="0" err="1">
                <a:sym typeface="Wingdings" pitchFamily="2" charset="2"/>
              </a:rPr>
              <a:t>analysis</a:t>
            </a:r>
            <a:r>
              <a:rPr lang="fr-FR" sz="1400" dirty="0">
                <a:sym typeface="Wingdings" pitchFamily="2" charset="2"/>
              </a:rPr>
              <a:t>, </a:t>
            </a:r>
            <a:r>
              <a:rPr lang="fr-FR" sz="1400" dirty="0"/>
              <a:t>super </a:t>
            </a:r>
            <a:r>
              <a:rPr lang="fr-FR" sz="1400" dirty="0" smtClean="0"/>
              <a:t>computers…(</a:t>
            </a:r>
            <a:r>
              <a:rPr lang="fr-FR" sz="1400" dirty="0" err="1" smtClean="0"/>
              <a:t>Wijmer</a:t>
            </a:r>
            <a:r>
              <a:rPr lang="fr-FR" sz="1400" dirty="0" smtClean="0"/>
              <a:t> </a:t>
            </a:r>
            <a:r>
              <a:rPr lang="fr-FR" sz="1400" dirty="0"/>
              <a:t>et al. </a:t>
            </a:r>
            <a:r>
              <a:rPr lang="fr-FR" sz="1400" dirty="0" err="1" smtClean="0"/>
              <a:t>submitted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2008800" y="1129080"/>
            <a:ext cx="90916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Sentinel</a:t>
            </a:r>
            <a:r>
              <a:rPr lang="fr-FR" sz="1400" dirty="0" smtClean="0"/>
              <a:t> 2</a:t>
            </a:r>
            <a:endParaRPr lang="fr-FR" sz="1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3298800" y="1115880"/>
            <a:ext cx="7665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   ERA5  </a:t>
            </a:r>
            <a:endParaRPr lang="fr-FR" sz="1400" dirty="0"/>
          </a:p>
        </p:txBody>
      </p:sp>
      <p:sp>
        <p:nvSpPr>
          <p:cNvPr id="19" name="ZoneTexte 18"/>
          <p:cNvSpPr txBox="1"/>
          <p:nvPr/>
        </p:nvSpPr>
        <p:spPr>
          <a:xfrm>
            <a:off x="4581600" y="1124280"/>
            <a:ext cx="79861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Soilgrids</a:t>
            </a:r>
            <a:endParaRPr lang="fr-FR" sz="1400" dirty="0"/>
          </a:p>
        </p:txBody>
      </p:sp>
      <p:cxnSp>
        <p:nvCxnSpPr>
          <p:cNvPr id="21" name="Connecteur droit 20"/>
          <p:cNvCxnSpPr/>
          <p:nvPr/>
        </p:nvCxnSpPr>
        <p:spPr>
          <a:xfrm>
            <a:off x="4932000" y="3276000"/>
            <a:ext cx="0" cy="1224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>
            <a:off x="4383261" y="4443686"/>
            <a:ext cx="548739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4932000" y="4050611"/>
            <a:ext cx="0" cy="3930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/>
          <a:srcRect t="79241" r="78886" b="2829"/>
          <a:stretch>
            <a:fillRect/>
          </a:stretch>
        </p:blipFill>
        <p:spPr bwMode="auto">
          <a:xfrm>
            <a:off x="5818800" y="3910285"/>
            <a:ext cx="1532400" cy="5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/>
          <a:srcRect l="63773" t="13985" b="2829"/>
          <a:stretch>
            <a:fillRect/>
          </a:stretch>
        </p:blipFill>
        <p:spPr bwMode="auto">
          <a:xfrm>
            <a:off x="5927448" y="1213454"/>
            <a:ext cx="2629200" cy="269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1440000" y="3398400"/>
            <a:ext cx="1058400" cy="7746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/>
          <a:srcRect l="11935" t="15758" r="72239" b="75577"/>
          <a:stretch>
            <a:fillRect/>
          </a:stretch>
        </p:blipFill>
        <p:spPr bwMode="auto">
          <a:xfrm>
            <a:off x="536174" y="1434168"/>
            <a:ext cx="1148626" cy="28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ZoneTexte 26"/>
          <p:cNvSpPr txBox="1"/>
          <p:nvPr/>
        </p:nvSpPr>
        <p:spPr>
          <a:xfrm>
            <a:off x="559640" y="1133591"/>
            <a:ext cx="109773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Activity</a:t>
            </a:r>
            <a:r>
              <a:rPr lang="fr-FR" sz="1400" dirty="0" smtClean="0"/>
              <a:t> data</a:t>
            </a:r>
            <a:endParaRPr lang="fr-FR" sz="1400" dirty="0"/>
          </a:p>
        </p:txBody>
      </p:sp>
      <p:sp>
        <p:nvSpPr>
          <p:cNvPr id="28" name="Rectangle 27"/>
          <p:cNvSpPr/>
          <p:nvPr/>
        </p:nvSpPr>
        <p:spPr>
          <a:xfrm>
            <a:off x="381600" y="1828800"/>
            <a:ext cx="1353600" cy="424800"/>
          </a:xfrm>
          <a:prstGeom prst="rect">
            <a:avLst/>
          </a:prstGeom>
          <a:solidFill>
            <a:srgbClr val="F6D1C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432000" y="1839090"/>
            <a:ext cx="1305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Straw</a:t>
            </a:r>
            <a:r>
              <a:rPr lang="fr-FR" sz="1000" dirty="0" smtClean="0"/>
              <a:t> management</a:t>
            </a:r>
          </a:p>
          <a:p>
            <a:r>
              <a:rPr lang="fr-FR" sz="1000" dirty="0" err="1" smtClean="0"/>
              <a:t>Organic</a:t>
            </a:r>
            <a:r>
              <a:rPr lang="fr-FR" sz="1000" dirty="0" smtClean="0"/>
              <a:t> </a:t>
            </a:r>
            <a:r>
              <a:rPr lang="fr-FR" sz="1000" dirty="0" err="1" smtClean="0"/>
              <a:t>amendments</a:t>
            </a:r>
            <a:endParaRPr lang="fr-FR" sz="1000" dirty="0"/>
          </a:p>
        </p:txBody>
      </p:sp>
      <p:cxnSp>
        <p:nvCxnSpPr>
          <p:cNvPr id="30" name="Connecteur droit avec flèche 29"/>
          <p:cNvCxnSpPr/>
          <p:nvPr/>
        </p:nvCxnSpPr>
        <p:spPr>
          <a:xfrm>
            <a:off x="1080000" y="4414886"/>
            <a:ext cx="1928062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1072800" y="2253600"/>
            <a:ext cx="0" cy="216128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2766000" y="4021811"/>
            <a:ext cx="1896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Crop</a:t>
            </a:r>
            <a:r>
              <a:rPr lang="fr-FR" sz="1200" dirty="0" smtClean="0"/>
              <a:t> </a:t>
            </a:r>
            <a:r>
              <a:rPr lang="fr-FR" sz="1200" dirty="0" err="1" smtClean="0"/>
              <a:t>residues</a:t>
            </a:r>
            <a:r>
              <a:rPr lang="fr-FR" sz="1200" dirty="0" smtClean="0"/>
              <a:t> + </a:t>
            </a:r>
            <a:r>
              <a:rPr lang="fr-FR" sz="1200" dirty="0" err="1" smtClean="0"/>
              <a:t>uncertainty</a:t>
            </a:r>
            <a:endParaRPr lang="fr-FR" sz="1200" dirty="0"/>
          </a:p>
        </p:txBody>
      </p:sp>
      <p:cxnSp>
        <p:nvCxnSpPr>
          <p:cNvPr id="38" name="Connecteur droit 37"/>
          <p:cNvCxnSpPr/>
          <p:nvPr/>
        </p:nvCxnSpPr>
        <p:spPr>
          <a:xfrm>
            <a:off x="1080000" y="1706400"/>
            <a:ext cx="0" cy="1224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1727052" y="3167567"/>
            <a:ext cx="1010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LAI </a:t>
            </a:r>
          </a:p>
          <a:p>
            <a:r>
              <a:rPr lang="fr-FR" sz="1200" dirty="0" smtClean="0"/>
              <a:t>+ </a:t>
            </a:r>
            <a:r>
              <a:rPr lang="fr-FR" sz="1200" dirty="0" err="1" smtClean="0"/>
              <a:t>uncertainty</a:t>
            </a:r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B04BF84E-87D9-44F4-AA24-825D16CC5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608" y="-124869"/>
            <a:ext cx="7431118" cy="666188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299B3B"/>
                </a:solidFill>
              </a:rPr>
              <a:t>High resolution C budget components with </a:t>
            </a:r>
            <a:r>
              <a:rPr lang="en-US" sz="2400" dirty="0" err="1" smtClean="0">
                <a:solidFill>
                  <a:srgbClr val="299B3B"/>
                </a:solidFill>
              </a:rPr>
              <a:t>AgriCarbon</a:t>
            </a:r>
            <a:r>
              <a:rPr lang="en-US" sz="2400" dirty="0" smtClean="0">
                <a:solidFill>
                  <a:srgbClr val="299B3B"/>
                </a:solidFill>
              </a:rPr>
              <a:t>-EO</a:t>
            </a:r>
            <a:endParaRPr lang="fr-FR" sz="2400" dirty="0">
              <a:solidFill>
                <a:srgbClr val="299B3B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8214" y="4289626"/>
            <a:ext cx="177072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fr-FR"/>
          </a:p>
        </p:txBody>
      </p:sp>
      <p:pic>
        <p:nvPicPr>
          <p:cNvPr id="7" name="Image 14" descr="C:\Users\ceschiae\AppData\Local\Temp\GraphiqueCollé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850" y="1071276"/>
            <a:ext cx="3743326" cy="266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5299" y="1087056"/>
            <a:ext cx="1558026" cy="110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41850" y="605719"/>
            <a:ext cx="3716660" cy="461659"/>
          </a:xfrm>
          <a:prstGeom prst="rect">
            <a:avLst/>
          </a:prstGeom>
          <a:noFill/>
        </p:spPr>
        <p:txBody>
          <a:bodyPr wrap="square" lIns="91434" tIns="45717" rIns="91434" bIns="45717">
            <a:spAutoFit/>
          </a:bodyPr>
          <a:lstStyle/>
          <a:p>
            <a:pPr>
              <a:defRPr/>
            </a:pPr>
            <a:r>
              <a:rPr lang="fr-FR" sz="1200" dirty="0"/>
              <a:t>Net </a:t>
            </a:r>
            <a:r>
              <a:rPr lang="fr-FR" sz="1200" dirty="0" err="1"/>
              <a:t>annual</a:t>
            </a:r>
            <a:r>
              <a:rPr lang="fr-FR" sz="1200" dirty="0"/>
              <a:t> CO</a:t>
            </a:r>
            <a:r>
              <a:rPr lang="fr-FR" sz="1200" baseline="-25000" dirty="0"/>
              <a:t>2</a:t>
            </a:r>
            <a:r>
              <a:rPr lang="fr-FR" sz="1200" dirty="0"/>
              <a:t> fluxes </a:t>
            </a:r>
            <a:r>
              <a:rPr lang="fr-FR" sz="1200" dirty="0" smtClean="0"/>
              <a:t>for 2018 </a:t>
            </a:r>
            <a:r>
              <a:rPr lang="fr-FR" sz="1200" dirty="0" err="1"/>
              <a:t>straw</a:t>
            </a:r>
            <a:r>
              <a:rPr lang="fr-FR" sz="1200" dirty="0"/>
              <a:t> </a:t>
            </a:r>
            <a:r>
              <a:rPr lang="fr-FR" sz="1200" dirty="0" err="1" smtClean="0"/>
              <a:t>cereals</a:t>
            </a:r>
            <a:r>
              <a:rPr lang="fr-FR" sz="1200" dirty="0" smtClean="0"/>
              <a:t>  </a:t>
            </a:r>
            <a:r>
              <a:rPr lang="fr-FR" sz="1200" dirty="0"/>
              <a:t>in South West </a:t>
            </a:r>
            <a:r>
              <a:rPr lang="fr-FR" sz="1200" dirty="0" smtClean="0"/>
              <a:t>France (10 m </a:t>
            </a:r>
            <a:r>
              <a:rPr lang="fr-FR" sz="1200" dirty="0" err="1" smtClean="0"/>
              <a:t>resolution</a:t>
            </a:r>
            <a:r>
              <a:rPr lang="fr-FR" sz="1200" dirty="0" smtClean="0"/>
              <a:t>) </a:t>
            </a:r>
            <a:r>
              <a:rPr lang="fr-FR" sz="1200" dirty="0" smtClean="0">
                <a:sym typeface="Wingdings" pitchFamily="2" charset="2"/>
              </a:rPr>
              <a:t> </a:t>
            </a:r>
            <a:r>
              <a:rPr lang="fr-FR" sz="1200" b="1" dirty="0" smtClean="0">
                <a:sym typeface="Wingdings" pitchFamily="2" charset="2"/>
              </a:rPr>
              <a:t>4h of </a:t>
            </a:r>
            <a:r>
              <a:rPr lang="fr-FR" sz="1200" b="1" dirty="0" err="1" smtClean="0">
                <a:sym typeface="Wingdings" pitchFamily="2" charset="2"/>
              </a:rPr>
              <a:t>computing</a:t>
            </a:r>
            <a:endParaRPr lang="fr-FR" sz="1200" b="1" dirty="0"/>
          </a:p>
        </p:txBody>
      </p:sp>
      <p:pic>
        <p:nvPicPr>
          <p:cNvPr id="10" name="Image 19" descr="bilan_carbone2017-2018g_m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65600" y="2839029"/>
            <a:ext cx="3157974" cy="185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20" descr="bilan_carbone2017-2018g_m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58692" y="2896629"/>
            <a:ext cx="478669" cy="491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5601599" y="2321652"/>
            <a:ext cx="3071761" cy="600158"/>
          </a:xfrm>
          <a:prstGeom prst="rect">
            <a:avLst/>
          </a:prstGeom>
          <a:noFill/>
        </p:spPr>
        <p:txBody>
          <a:bodyPr wrap="square" lIns="91434" tIns="45717" rIns="91434" bIns="45717">
            <a:spAutoFit/>
          </a:bodyPr>
          <a:lstStyle/>
          <a:p>
            <a:pPr algn="ctr">
              <a:defRPr/>
            </a:pPr>
            <a:r>
              <a:rPr lang="fr-FR" sz="1100" dirty="0"/>
              <a:t>10m </a:t>
            </a:r>
            <a:r>
              <a:rPr lang="fr-FR" sz="1100" dirty="0" err="1"/>
              <a:t>resolution</a:t>
            </a:r>
            <a:r>
              <a:rPr lang="fr-FR" sz="1100" dirty="0"/>
              <a:t> C budget </a:t>
            </a:r>
            <a:r>
              <a:rPr lang="fr-FR" sz="1100" dirty="0" err="1"/>
              <a:t>map</a:t>
            </a:r>
            <a:r>
              <a:rPr lang="fr-FR" sz="1100" dirty="0"/>
              <a:t> for cover </a:t>
            </a:r>
            <a:r>
              <a:rPr lang="fr-FR" sz="1100" dirty="0" err="1"/>
              <a:t>crop</a:t>
            </a:r>
            <a:r>
              <a:rPr lang="fr-FR" sz="1100" dirty="0"/>
              <a:t>/</a:t>
            </a:r>
            <a:r>
              <a:rPr lang="fr-FR" sz="1100" dirty="0" err="1"/>
              <a:t>maize</a:t>
            </a:r>
            <a:r>
              <a:rPr lang="fr-FR" sz="1100" dirty="0"/>
              <a:t>/</a:t>
            </a:r>
            <a:r>
              <a:rPr lang="fr-FR" sz="1100" dirty="0" err="1"/>
              <a:t>wheat</a:t>
            </a:r>
            <a:r>
              <a:rPr lang="fr-FR" sz="1100" dirty="0"/>
              <a:t> </a:t>
            </a:r>
            <a:r>
              <a:rPr lang="fr-FR" sz="1100" dirty="0" err="1"/>
              <a:t>crop</a:t>
            </a:r>
            <a:r>
              <a:rPr lang="fr-FR" sz="1100" dirty="0"/>
              <a:t> </a:t>
            </a:r>
            <a:r>
              <a:rPr lang="fr-FR" sz="1100" dirty="0" smtClean="0"/>
              <a:t>rotations (Villeneuve </a:t>
            </a:r>
            <a:r>
              <a:rPr lang="fr-FR" sz="1100" dirty="0" err="1" smtClean="0"/>
              <a:t>farm</a:t>
            </a:r>
            <a:r>
              <a:rPr lang="fr-FR" sz="1100" dirty="0" smtClean="0"/>
              <a:t>, France )</a:t>
            </a:r>
            <a:endParaRPr lang="fr-FR" sz="1100" dirty="0"/>
          </a:p>
        </p:txBody>
      </p:sp>
      <p:sp>
        <p:nvSpPr>
          <p:cNvPr id="13" name="Rectangle 12"/>
          <p:cNvSpPr/>
          <p:nvPr/>
        </p:nvSpPr>
        <p:spPr>
          <a:xfrm>
            <a:off x="1000306" y="1936856"/>
            <a:ext cx="13692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cxnSp>
        <p:nvCxnSpPr>
          <p:cNvPr id="14" name="Connecteur droit 13"/>
          <p:cNvCxnSpPr>
            <a:cxnSpLocks/>
          </p:cNvCxnSpPr>
          <p:nvPr/>
        </p:nvCxnSpPr>
        <p:spPr>
          <a:xfrm flipV="1">
            <a:off x="1000326" y="1087056"/>
            <a:ext cx="1224973" cy="8498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>
            <a:cxnSpLocks/>
            <a:stCxn id="13" idx="2"/>
          </p:cNvCxnSpPr>
          <p:nvPr/>
        </p:nvCxnSpPr>
        <p:spPr>
          <a:xfrm>
            <a:off x="1068766" y="2013056"/>
            <a:ext cx="1156533" cy="18143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893152" y="3765658"/>
            <a:ext cx="1997201" cy="276993"/>
          </a:xfrm>
          <a:prstGeom prst="rect">
            <a:avLst/>
          </a:prstGeom>
          <a:noFill/>
        </p:spPr>
        <p:txBody>
          <a:bodyPr wrap="none" lIns="91434" tIns="45717" rIns="91434" bIns="45717">
            <a:spAutoFit/>
          </a:bodyPr>
          <a:lstStyle/>
          <a:p>
            <a:pPr>
              <a:defRPr/>
            </a:pPr>
            <a:r>
              <a:rPr lang="fr-FR" sz="1200" dirty="0" err="1">
                <a:solidFill>
                  <a:prstClr val="black"/>
                </a:solidFill>
                <a:latin typeface="Calibri"/>
              </a:rPr>
              <a:t>Whole</a:t>
            </a:r>
            <a:r>
              <a:rPr lang="fr-FR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200" dirty="0" err="1" smtClean="0">
                <a:solidFill>
                  <a:prstClr val="black"/>
                </a:solidFill>
                <a:latin typeface="Calibri"/>
              </a:rPr>
              <a:t>Sentinel</a:t>
            </a:r>
            <a:r>
              <a:rPr lang="fr-FR" sz="1200" dirty="0" smtClean="0">
                <a:solidFill>
                  <a:prstClr val="black"/>
                </a:solidFill>
                <a:latin typeface="Calibri"/>
              </a:rPr>
              <a:t> 2 </a:t>
            </a:r>
            <a:r>
              <a:rPr lang="fr-FR" sz="1200" dirty="0" err="1" smtClean="0">
                <a:solidFill>
                  <a:prstClr val="black"/>
                </a:solidFill>
                <a:latin typeface="Calibri"/>
              </a:rPr>
              <a:t>Tile</a:t>
            </a:r>
            <a:r>
              <a:rPr lang="fr-FR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200" dirty="0">
                <a:solidFill>
                  <a:prstClr val="black"/>
                </a:solidFill>
                <a:latin typeface="Calibri"/>
              </a:rPr>
              <a:t>(31TCJ)</a:t>
            </a:r>
          </a:p>
        </p:txBody>
      </p:sp>
      <p:pic>
        <p:nvPicPr>
          <p:cNvPr id="18" name="Image 30" descr="mean_sims_DAM_2017-201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73994" y="956076"/>
            <a:ext cx="1745456" cy="103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4830193" y="679796"/>
            <a:ext cx="4127136" cy="307771"/>
          </a:xfrm>
          <a:prstGeom prst="rect">
            <a:avLst/>
          </a:prstGeom>
          <a:noFill/>
        </p:spPr>
        <p:txBody>
          <a:bodyPr wrap="square" lIns="91434" tIns="45717" rIns="91434" bIns="45717">
            <a:spAutoFit/>
          </a:bodyPr>
          <a:lstStyle/>
          <a:p>
            <a:pPr>
              <a:defRPr/>
            </a:pPr>
            <a:r>
              <a:rPr lang="fr-FR" sz="1400" dirty="0"/>
              <a:t>Cover </a:t>
            </a:r>
            <a:r>
              <a:rPr lang="fr-FR" sz="1400" dirty="0" err="1"/>
              <a:t>crop</a:t>
            </a:r>
            <a:r>
              <a:rPr lang="fr-FR" sz="1400" dirty="0"/>
              <a:t> </a:t>
            </a:r>
            <a:r>
              <a:rPr lang="fr-FR" sz="1400" dirty="0" err="1"/>
              <a:t>biomass</a:t>
            </a:r>
            <a:r>
              <a:rPr lang="fr-FR" sz="1400" dirty="0"/>
              <a:t> </a:t>
            </a:r>
            <a:r>
              <a:rPr lang="fr-FR" sz="1400" dirty="0">
                <a:latin typeface="Calibri"/>
                <a:sym typeface="Wingdings" pitchFamily="2" charset="2"/>
              </a:rPr>
              <a:t>	</a:t>
            </a:r>
            <a:r>
              <a:rPr lang="fr-FR" sz="1400" dirty="0" smtClean="0">
                <a:latin typeface="Calibri"/>
                <a:sym typeface="Wingdings" pitchFamily="2" charset="2"/>
              </a:rPr>
              <a:t>          </a:t>
            </a:r>
            <a:r>
              <a:rPr lang="fr-FR" sz="1400" dirty="0" err="1" smtClean="0">
                <a:sym typeface="Wingdings" pitchFamily="2" charset="2"/>
              </a:rPr>
              <a:t>Uncertainty</a:t>
            </a:r>
            <a:r>
              <a:rPr lang="fr-FR" sz="1400" dirty="0" smtClean="0">
                <a:sym typeface="Wingdings" pitchFamily="2" charset="2"/>
              </a:rPr>
              <a:t> </a:t>
            </a:r>
            <a:r>
              <a:rPr lang="fr-FR" sz="1400" dirty="0" err="1">
                <a:sym typeface="Wingdings" pitchFamily="2" charset="2"/>
              </a:rPr>
              <a:t>map</a:t>
            </a:r>
            <a:endParaRPr lang="fr-FR" sz="1400" dirty="0"/>
          </a:p>
        </p:txBody>
      </p:sp>
      <p:pic>
        <p:nvPicPr>
          <p:cNvPr id="20" name="Image 23" descr="C:\Users\ceschiae\AppData\Local\Temp\AgriCarbon-EO_wheat_2017_NE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854231" y="2351325"/>
            <a:ext cx="6858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ZoneTexte 21"/>
          <p:cNvSpPr txBox="1"/>
          <p:nvPr/>
        </p:nvSpPr>
        <p:spPr>
          <a:xfrm>
            <a:off x="8160940" y="3373126"/>
            <a:ext cx="476400" cy="230826"/>
          </a:xfrm>
          <a:prstGeom prst="rect">
            <a:avLst/>
          </a:prstGeom>
          <a:solidFill>
            <a:schemeClr val="bg1"/>
          </a:solidFill>
        </p:spPr>
        <p:txBody>
          <a:bodyPr wrap="none" lIns="91434" tIns="45717" rIns="91434" bIns="45717" rtlCol="0">
            <a:spAutoFit/>
          </a:bodyPr>
          <a:lstStyle/>
          <a:p>
            <a:r>
              <a:rPr lang="fr-FR" sz="900" dirty="0" err="1"/>
              <a:t>gC</a:t>
            </a:r>
            <a:r>
              <a:rPr lang="fr-FR" sz="900" dirty="0"/>
              <a:t>/m</a:t>
            </a:r>
            <a:r>
              <a:rPr lang="fr-FR" sz="900" baseline="30000" dirty="0"/>
              <a:t>2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3775031" y="2119508"/>
            <a:ext cx="1107634" cy="338548"/>
          </a:xfrm>
          <a:prstGeom prst="rect">
            <a:avLst/>
          </a:prstGeom>
          <a:solidFill>
            <a:schemeClr val="bg1"/>
          </a:solidFill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800" b="1" dirty="0"/>
              <a:t>Net </a:t>
            </a:r>
            <a:r>
              <a:rPr lang="fr-FR" sz="800" b="1" dirty="0" err="1"/>
              <a:t>annual</a:t>
            </a:r>
            <a:r>
              <a:rPr lang="fr-FR" sz="800" b="1" dirty="0"/>
              <a:t> CO</a:t>
            </a:r>
            <a:r>
              <a:rPr lang="fr-FR" sz="800" b="1" baseline="-25000" dirty="0"/>
              <a:t>2</a:t>
            </a:r>
            <a:r>
              <a:rPr lang="fr-FR" sz="800" b="1" dirty="0"/>
              <a:t> flux </a:t>
            </a:r>
            <a:r>
              <a:rPr lang="fr-FR" sz="800" b="1" dirty="0" smtClean="0"/>
              <a:t>(</a:t>
            </a:r>
            <a:r>
              <a:rPr lang="fr-FR" sz="800" b="1" dirty="0" err="1"/>
              <a:t>gC</a:t>
            </a:r>
            <a:r>
              <a:rPr lang="fr-FR" sz="800" b="1" dirty="0"/>
              <a:t>-CO</a:t>
            </a:r>
            <a:r>
              <a:rPr lang="fr-FR" sz="800" b="1" baseline="-25000" dirty="0"/>
              <a:t>2</a:t>
            </a:r>
            <a:r>
              <a:rPr lang="fr-FR" sz="800" b="1" dirty="0"/>
              <a:t>/m</a:t>
            </a:r>
            <a:r>
              <a:rPr lang="fr-FR" sz="800" b="1" baseline="30000" dirty="0"/>
              <a:t>2</a:t>
            </a:r>
            <a:r>
              <a:rPr lang="fr-FR" sz="800" b="1" dirty="0"/>
              <a:t>/</a:t>
            </a:r>
            <a:r>
              <a:rPr lang="fr-FR" sz="800" b="1" dirty="0" err="1"/>
              <a:t>yr</a:t>
            </a:r>
            <a:r>
              <a:rPr lang="fr-FR" sz="800" b="1" dirty="0"/>
              <a:t>)</a:t>
            </a:r>
          </a:p>
        </p:txBody>
      </p:sp>
      <p:pic>
        <p:nvPicPr>
          <p:cNvPr id="25" name="Image 24" descr="mean_sims_DAM_2017-2018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6304840" y="903827"/>
            <a:ext cx="651052" cy="1003109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6270518" y="920554"/>
            <a:ext cx="752117" cy="276993"/>
          </a:xfrm>
          <a:prstGeom prst="rect">
            <a:avLst/>
          </a:prstGeom>
          <a:solidFill>
            <a:schemeClr val="bg1"/>
          </a:solidFill>
        </p:spPr>
        <p:txBody>
          <a:bodyPr wrap="none" lIns="91434" tIns="45717" rIns="91434" bIns="45717" rtlCol="0">
            <a:spAutoFit/>
          </a:bodyPr>
          <a:lstStyle/>
          <a:p>
            <a:r>
              <a:rPr lang="fr-FR" sz="1200" dirty="0"/>
              <a:t>g DM/m</a:t>
            </a:r>
            <a:r>
              <a:rPr lang="fr-FR" sz="1200" baseline="30000" dirty="0"/>
              <a:t>2</a:t>
            </a:r>
          </a:p>
        </p:txBody>
      </p:sp>
      <p:pic>
        <p:nvPicPr>
          <p:cNvPr id="26" name="Image 25" descr="std_sims_DAM_2017-2018.png">
            <a:extLst>
              <a:ext uri="{FF2B5EF4-FFF2-40B4-BE49-F238E27FC236}">
                <a16:creationId xmlns:a16="http://schemas.microsoft.com/office/drawing/2014/main" xmlns="" id="{4F62BEBA-CDCE-453A-8DDD-A0AF9D33C6F6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6993511" y="929624"/>
            <a:ext cx="1879662" cy="114967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5DF3878-4B64-4B3F-82E2-286B0078EEFF}"/>
              </a:ext>
            </a:extLst>
          </p:cNvPr>
          <p:cNvSpPr/>
          <p:nvPr/>
        </p:nvSpPr>
        <p:spPr>
          <a:xfrm>
            <a:off x="804757" y="4069511"/>
            <a:ext cx="1591734" cy="54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630232" y="4056168"/>
            <a:ext cx="3078844" cy="58476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1600" dirty="0" smtClean="0">
                <a:solidFill>
                  <a:srgbClr val="299B3B"/>
                </a:solidFill>
              </a:rPr>
              <a:t>CO</a:t>
            </a:r>
            <a:r>
              <a:rPr lang="fr-FR" sz="1600" baseline="-25000" dirty="0" smtClean="0">
                <a:solidFill>
                  <a:srgbClr val="299B3B"/>
                </a:solidFill>
              </a:rPr>
              <a:t>2</a:t>
            </a:r>
            <a:r>
              <a:rPr lang="fr-FR" sz="1600" dirty="0" smtClean="0">
                <a:solidFill>
                  <a:srgbClr val="299B3B"/>
                </a:solidFill>
              </a:rPr>
              <a:t> fixation / </a:t>
            </a:r>
            <a:r>
              <a:rPr lang="fr-FR" sz="1600" dirty="0" err="1" smtClean="0">
                <a:solidFill>
                  <a:srgbClr val="299B3B"/>
                </a:solidFill>
              </a:rPr>
              <a:t>soil</a:t>
            </a:r>
            <a:r>
              <a:rPr lang="fr-FR" sz="1600" dirty="0" smtClean="0">
                <a:solidFill>
                  <a:srgbClr val="299B3B"/>
                </a:solidFill>
              </a:rPr>
              <a:t> C </a:t>
            </a:r>
            <a:r>
              <a:rPr lang="fr-FR" sz="1600" dirty="0" err="1" smtClean="0">
                <a:solidFill>
                  <a:srgbClr val="299B3B"/>
                </a:solidFill>
              </a:rPr>
              <a:t>storage</a:t>
            </a:r>
            <a:endParaRPr lang="fr-FR" sz="1600" dirty="0" smtClean="0">
              <a:solidFill>
                <a:srgbClr val="299B3B"/>
              </a:solidFill>
            </a:endParaRPr>
          </a:p>
          <a:p>
            <a:r>
              <a:rPr lang="fr-FR" sz="1600" dirty="0" smtClean="0">
                <a:solidFill>
                  <a:srgbClr val="FF0000"/>
                </a:solidFill>
              </a:rPr>
              <a:t>CO</a:t>
            </a:r>
            <a:r>
              <a:rPr lang="fr-FR" sz="1600" baseline="-25000" dirty="0" smtClean="0">
                <a:solidFill>
                  <a:srgbClr val="FF0000"/>
                </a:solidFill>
              </a:rPr>
              <a:t>2 </a:t>
            </a:r>
            <a:r>
              <a:rPr lang="fr-FR" sz="1600" dirty="0" err="1" smtClean="0">
                <a:solidFill>
                  <a:srgbClr val="FF0000"/>
                </a:solidFill>
              </a:rPr>
              <a:t>losses</a:t>
            </a:r>
            <a:r>
              <a:rPr lang="fr-FR" sz="1600" dirty="0" smtClean="0">
                <a:solidFill>
                  <a:srgbClr val="FF0000"/>
                </a:solidFill>
              </a:rPr>
              <a:t> / </a:t>
            </a:r>
            <a:r>
              <a:rPr lang="fr-FR" sz="1600" dirty="0" err="1" smtClean="0">
                <a:solidFill>
                  <a:srgbClr val="FF0000"/>
                </a:solidFill>
              </a:rPr>
              <a:t>soil</a:t>
            </a:r>
            <a:r>
              <a:rPr lang="fr-FR" sz="1600" dirty="0" smtClean="0">
                <a:solidFill>
                  <a:srgbClr val="FF0000"/>
                </a:solidFill>
              </a:rPr>
              <a:t> C </a:t>
            </a:r>
            <a:r>
              <a:rPr lang="fr-FR" sz="1600" dirty="0" err="1" smtClean="0">
                <a:solidFill>
                  <a:srgbClr val="FF0000"/>
                </a:solidFill>
              </a:rPr>
              <a:t>losses</a:t>
            </a:r>
            <a:endParaRPr lang="fr-FR" sz="1600" dirty="0">
              <a:solidFill>
                <a:srgbClr val="FF0000"/>
              </a:solidFill>
            </a:endParaRPr>
          </a:p>
        </p:txBody>
      </p:sp>
      <p:pic>
        <p:nvPicPr>
          <p:cNvPr id="37" name="Image 20" descr="smile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04435" y="4153586"/>
            <a:ext cx="251520" cy="19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Image 22" descr="sad_smiley_face_sticker-p217774899544360571qjcl_400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82424" y="4391798"/>
            <a:ext cx="305326" cy="22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ZoneTexte 39"/>
          <p:cNvSpPr txBox="1"/>
          <p:nvPr/>
        </p:nvSpPr>
        <p:spPr>
          <a:xfrm>
            <a:off x="4945994" y="4710123"/>
            <a:ext cx="4182135" cy="40010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1000" dirty="0" err="1" smtClean="0"/>
              <a:t>Collab</a:t>
            </a:r>
            <a:r>
              <a:rPr lang="fr-FR" sz="1000" dirty="0" smtClean="0"/>
              <a:t>. </a:t>
            </a:r>
            <a:r>
              <a:rPr lang="fr-FR" sz="1000" dirty="0" err="1" smtClean="0"/>
              <a:t>with</a:t>
            </a:r>
            <a:r>
              <a:rPr lang="fr-FR" sz="1000" dirty="0" smtClean="0"/>
              <a:t> the </a:t>
            </a:r>
            <a:r>
              <a:rPr lang="fr-FR" sz="1000" dirty="0" err="1" smtClean="0"/>
              <a:t>Nataïs</a:t>
            </a:r>
            <a:r>
              <a:rPr lang="fr-FR" sz="1000" dirty="0" smtClean="0"/>
              <a:t> </a:t>
            </a:r>
            <a:r>
              <a:rPr lang="fr-FR" sz="1000" dirty="0" err="1" smtClean="0"/>
              <a:t>company</a:t>
            </a:r>
            <a:r>
              <a:rPr lang="fr-FR" sz="1000" dirty="0" smtClean="0"/>
              <a:t> (Naturellement popcorn </a:t>
            </a:r>
            <a:r>
              <a:rPr lang="fr-FR" sz="1000" dirty="0" err="1" smtClean="0"/>
              <a:t>project</a:t>
            </a:r>
            <a:r>
              <a:rPr lang="fr-FR" sz="1000" dirty="0" smtClean="0"/>
              <a:t>) </a:t>
            </a:r>
            <a:r>
              <a:rPr lang="fr-FR" sz="1000" dirty="0" smtClean="0">
                <a:sym typeface="Wingdings" pitchFamily="2" charset="2"/>
              </a:rPr>
              <a:t> </a:t>
            </a:r>
            <a:r>
              <a:rPr lang="fr-FR" sz="1000" dirty="0" err="1" smtClean="0">
                <a:sym typeface="Wingdings" pitchFamily="2" charset="2"/>
              </a:rPr>
              <a:t>farmers</a:t>
            </a:r>
            <a:r>
              <a:rPr lang="fr-FR" sz="1000" dirty="0" smtClean="0">
                <a:sym typeface="Wingdings" pitchFamily="2" charset="2"/>
              </a:rPr>
              <a:t> </a:t>
            </a:r>
            <a:r>
              <a:rPr lang="fr-FR" sz="1000" dirty="0" err="1" smtClean="0">
                <a:sym typeface="Wingdings" pitchFamily="2" charset="2"/>
              </a:rPr>
              <a:t>get</a:t>
            </a:r>
            <a:r>
              <a:rPr lang="fr-FR" sz="1000" dirty="0" smtClean="0">
                <a:sym typeface="Wingdings" pitchFamily="2" charset="2"/>
              </a:rPr>
              <a:t> a bonus </a:t>
            </a:r>
            <a:r>
              <a:rPr lang="fr-FR" sz="1000" dirty="0" err="1" smtClean="0">
                <a:sym typeface="Wingdings" pitchFamily="2" charset="2"/>
              </a:rPr>
              <a:t>according</a:t>
            </a:r>
            <a:r>
              <a:rPr lang="fr-FR" sz="1000" dirty="0" smtClean="0">
                <a:sym typeface="Wingdings" pitchFamily="2" charset="2"/>
              </a:rPr>
              <a:t> to the C </a:t>
            </a:r>
            <a:r>
              <a:rPr lang="fr-FR" sz="1000" dirty="0" err="1" smtClean="0">
                <a:sym typeface="Wingdings" pitchFamily="2" charset="2"/>
              </a:rPr>
              <a:t>they</a:t>
            </a:r>
            <a:r>
              <a:rPr lang="fr-FR" sz="1000" dirty="0" smtClean="0">
                <a:sym typeface="Wingdings" pitchFamily="2" charset="2"/>
              </a:rPr>
              <a:t> store in the </a:t>
            </a:r>
            <a:r>
              <a:rPr lang="fr-FR" sz="1000" dirty="0" err="1" smtClean="0">
                <a:sym typeface="Wingdings" pitchFamily="2" charset="2"/>
              </a:rPr>
              <a:t>soil</a:t>
            </a:r>
            <a:r>
              <a:rPr lang="fr-FR" sz="1000" dirty="0" smtClean="0">
                <a:sym typeface="Wingdings" pitchFamily="2" charset="2"/>
              </a:rPr>
              <a:t> </a:t>
            </a:r>
            <a:r>
              <a:rPr lang="fr-FR" sz="1000" dirty="0" err="1" smtClean="0">
                <a:sym typeface="Wingdings" pitchFamily="2" charset="2"/>
              </a:rPr>
              <a:t>with</a:t>
            </a:r>
            <a:r>
              <a:rPr lang="fr-FR" sz="1000" dirty="0" smtClean="0">
                <a:sym typeface="Wingdings" pitchFamily="2" charset="2"/>
              </a:rPr>
              <a:t> </a:t>
            </a:r>
            <a:r>
              <a:rPr lang="fr-FR" sz="1000" dirty="0" err="1" smtClean="0">
                <a:sym typeface="Wingdings" pitchFamily="2" charset="2"/>
              </a:rPr>
              <a:t>cover</a:t>
            </a:r>
            <a:r>
              <a:rPr lang="fr-FR" sz="1000" dirty="0" smtClean="0">
                <a:sym typeface="Wingdings" pitchFamily="2" charset="2"/>
              </a:rPr>
              <a:t> </a:t>
            </a:r>
            <a:r>
              <a:rPr lang="fr-FR" sz="1000" dirty="0" err="1" smtClean="0">
                <a:sym typeface="Wingdings" pitchFamily="2" charset="2"/>
              </a:rPr>
              <a:t>crops</a:t>
            </a:r>
            <a:endParaRPr lang="fr-FR" sz="1000" dirty="0"/>
          </a:p>
        </p:txBody>
      </p:sp>
      <p:pic>
        <p:nvPicPr>
          <p:cNvPr id="31" name="Picture 17" descr="cesbio_tsp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1635" y="58960"/>
            <a:ext cx="719139" cy="35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6" descr="EIT Climate-KIC soutient la reprise verte européenne avec 4 millions EUR  pour les start-ups affectées par le COVID-1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134" y="4650099"/>
            <a:ext cx="935099" cy="4903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s://www.mieuxvivre-votreargent.fr/assets/uploads/2022/02/bpi-951x480-1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257431" y="4411615"/>
            <a:ext cx="594768" cy="300231"/>
          </a:xfrm>
          <a:prstGeom prst="rect">
            <a:avLst/>
          </a:prstGeom>
          <a:noFill/>
        </p:spPr>
      </p:pic>
      <p:sp>
        <p:nvSpPr>
          <p:cNvPr id="35" name="Flèche droite 34"/>
          <p:cNvSpPr/>
          <p:nvPr/>
        </p:nvSpPr>
        <p:spPr>
          <a:xfrm>
            <a:off x="3919031" y="3448800"/>
            <a:ext cx="1538569" cy="453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ZoneTexte 38"/>
          <p:cNvSpPr txBox="1"/>
          <p:nvPr/>
        </p:nvSpPr>
        <p:spPr>
          <a:xfrm>
            <a:off x="3849734" y="3481578"/>
            <a:ext cx="160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 </a:t>
            </a:r>
            <a:r>
              <a:rPr lang="fr-FR" dirty="0" err="1" smtClean="0"/>
              <a:t>farmer’s</a:t>
            </a:r>
            <a:r>
              <a:rPr lang="fr-FR" dirty="0" smtClean="0"/>
              <a:t> data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67690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9768DE2-6B64-374A-BD87-F163108C19E6}"/>
              </a:ext>
            </a:extLst>
          </p:cNvPr>
          <p:cNvSpPr txBox="1"/>
          <p:nvPr/>
        </p:nvSpPr>
        <p:spPr>
          <a:xfrm>
            <a:off x="-620092" y="938049"/>
            <a:ext cx="184718" cy="369326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itle 11">
            <a:extLst>
              <a:ext uri="{FF2B5EF4-FFF2-40B4-BE49-F238E27FC236}">
                <a16:creationId xmlns="" xmlns:a16="http://schemas.microsoft.com/office/drawing/2014/main" id="{23BEF1D1-EC4A-994E-8EF8-53DED3BA58F5}"/>
              </a:ext>
            </a:extLst>
          </p:cNvPr>
          <p:cNvSpPr txBox="1">
            <a:spLocks/>
          </p:cNvSpPr>
          <p:nvPr/>
        </p:nvSpPr>
        <p:spPr>
          <a:xfrm>
            <a:off x="3402888" y="-1601"/>
            <a:ext cx="3502747" cy="428625"/>
          </a:xfrm>
          <a:prstGeom prst="rect">
            <a:avLst/>
          </a:prstGeom>
        </p:spPr>
        <p:txBody>
          <a:bodyPr vert="horz" lIns="91434" tIns="45717" rIns="91434" bIns="45717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rgbClr val="299B3B"/>
                </a:solidFill>
              </a:rPr>
              <a:t>Conclusions</a:t>
            </a:r>
            <a:endParaRPr lang="en-US" sz="3200" dirty="0">
              <a:solidFill>
                <a:srgbClr val="299B3B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-86472" y="359487"/>
            <a:ext cx="8645836" cy="1015620"/>
          </a:xfrm>
          <a:prstGeom prst="rect">
            <a:avLst/>
          </a:prstGeom>
          <a:noFill/>
          <a:ln>
            <a:noFill/>
          </a:ln>
        </p:spPr>
        <p:txBody>
          <a:bodyPr wrap="square" lIns="91419" tIns="91419" rIns="91419" bIns="91419" rtlCol="0" anchor="t" anchorCtr="0">
            <a:spAutoFit/>
          </a:bodyPr>
          <a:lstStyle/>
          <a:p>
            <a:pPr marL="139691" algn="just">
              <a:buFont typeface="Wingdings" pitchFamily="2" charset="2"/>
              <a:buChar char="Ø"/>
            </a:pPr>
            <a:r>
              <a:rPr lang="en-US" dirty="0" smtClean="0">
                <a:solidFill>
                  <a:srgbClr val="2F2F26"/>
                </a:solidFill>
              </a:rPr>
              <a:t> B</a:t>
            </a:r>
            <a:r>
              <a:rPr lang="en-GB" dirty="0" err="1" smtClean="0">
                <a:solidFill>
                  <a:srgbClr val="2F2F26"/>
                </a:solidFill>
              </a:rPr>
              <a:t>ased</a:t>
            </a:r>
            <a:r>
              <a:rPr lang="en-GB" dirty="0" smtClean="0">
                <a:solidFill>
                  <a:srgbClr val="2F2F26"/>
                </a:solidFill>
              </a:rPr>
              <a:t> on (mainly) open data &amp; tools,</a:t>
            </a:r>
            <a:r>
              <a:rPr lang="en-US" dirty="0" smtClean="0">
                <a:solidFill>
                  <a:srgbClr val="2F2F26"/>
                </a:solidFill>
              </a:rPr>
              <a:t> C indicators were produced with 3 levels of complexity at pixel/plot scale over large territories but with a similar conceptual approach (i.e. C budget);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51167" y="1286397"/>
            <a:ext cx="7970433" cy="677066"/>
          </a:xfrm>
          <a:prstGeom prst="rect">
            <a:avLst/>
          </a:prstGeom>
          <a:noFill/>
          <a:ln>
            <a:noFill/>
          </a:ln>
        </p:spPr>
        <p:txBody>
          <a:bodyPr wrap="square" lIns="91419" tIns="91419" rIns="91419" bIns="91419" rtlCol="0" anchor="t" anchorCtr="0">
            <a:spAutoFit/>
          </a:bodyPr>
          <a:lstStyle/>
          <a:p>
            <a:pPr marL="139691" algn="just">
              <a:buFont typeface="Wingdings" pitchFamily="2" charset="2"/>
              <a:buChar char="Ø"/>
            </a:pPr>
            <a:r>
              <a:rPr lang="en-GB" sz="1600" dirty="0" smtClean="0">
                <a:solidFill>
                  <a:srgbClr val="0070C0"/>
                </a:solidFill>
              </a:rPr>
              <a:t> TIER 1: easy to implement at large scale/high resolution </a:t>
            </a:r>
            <a:r>
              <a:rPr lang="en-GB" sz="1600" dirty="0" smtClean="0">
                <a:solidFill>
                  <a:srgbClr val="0070C0"/>
                </a:solidFill>
                <a:sym typeface="Wingdings" pitchFamily="2" charset="2"/>
              </a:rPr>
              <a:t>but does not account for some of the farmer’s practices which may impact the results (e.g. organic amendments),</a:t>
            </a:r>
            <a:endParaRPr lang="en-GB" sz="1600" dirty="0" smtClean="0">
              <a:solidFill>
                <a:srgbClr val="0070C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51167" y="2724017"/>
            <a:ext cx="7970433" cy="1169509"/>
          </a:xfrm>
          <a:prstGeom prst="rect">
            <a:avLst/>
          </a:prstGeom>
          <a:noFill/>
          <a:ln>
            <a:noFill/>
          </a:ln>
        </p:spPr>
        <p:txBody>
          <a:bodyPr wrap="square" lIns="91419" tIns="91419" rIns="91419" bIns="91419" rtlCol="0" anchor="t" anchorCtr="0">
            <a:spAutoFit/>
          </a:bodyPr>
          <a:lstStyle/>
          <a:p>
            <a:pPr marL="139691" algn="just">
              <a:buFont typeface="Wingdings" pitchFamily="2" charset="2"/>
              <a:buChar char="Ø"/>
            </a:pPr>
            <a:r>
              <a:rPr lang="en-GB" sz="1600" dirty="0" smtClean="0">
                <a:solidFill>
                  <a:srgbClr val="92D050"/>
                </a:solidFill>
              </a:rPr>
              <a:t> TIER 3 (model) also require farmer’s data, offer higher levels of accuracy and provides additional useful indicators (yield, biomass, water requirements) but</a:t>
            </a:r>
            <a:r>
              <a:rPr lang="en-GB" sz="1600" dirty="0" smtClean="0">
                <a:solidFill>
                  <a:srgbClr val="92D050"/>
                </a:solidFill>
                <a:sym typeface="Wingdings" pitchFamily="2" charset="2"/>
              </a:rPr>
              <a:t> are less operational as for each new crop specie the model needs to be </a:t>
            </a:r>
            <a:r>
              <a:rPr lang="en-GB" sz="1600" dirty="0" err="1" smtClean="0">
                <a:solidFill>
                  <a:srgbClr val="92D050"/>
                </a:solidFill>
                <a:sym typeface="Wingdings" pitchFamily="2" charset="2"/>
              </a:rPr>
              <a:t>parametrised</a:t>
            </a:r>
            <a:r>
              <a:rPr lang="en-GB" sz="1600" dirty="0" smtClean="0">
                <a:solidFill>
                  <a:srgbClr val="92D050"/>
                </a:solidFill>
                <a:sym typeface="Wingdings" pitchFamily="2" charset="2"/>
              </a:rPr>
              <a:t>/validated  </a:t>
            </a:r>
            <a:r>
              <a:rPr lang="en-GB" sz="1600" dirty="0" err="1" smtClean="0">
                <a:solidFill>
                  <a:srgbClr val="92D050"/>
                </a:solidFill>
                <a:sym typeface="Wingdings" pitchFamily="2" charset="2"/>
              </a:rPr>
              <a:t>transposability</a:t>
            </a:r>
            <a:r>
              <a:rPr lang="en-GB" sz="1600" dirty="0" smtClean="0">
                <a:solidFill>
                  <a:srgbClr val="92D050"/>
                </a:solidFill>
                <a:sym typeface="Wingdings" pitchFamily="2" charset="2"/>
              </a:rPr>
              <a:t> currently tested (NIVA, </a:t>
            </a:r>
            <a:r>
              <a:rPr lang="en-GB" sz="1600" dirty="0" err="1" smtClean="0">
                <a:solidFill>
                  <a:srgbClr val="92D050"/>
                </a:solidFill>
                <a:sym typeface="Wingdings" pitchFamily="2" charset="2"/>
              </a:rPr>
              <a:t>ClieNfarm</a:t>
            </a:r>
            <a:r>
              <a:rPr lang="en-GB" sz="1600" dirty="0" smtClean="0">
                <a:solidFill>
                  <a:srgbClr val="92D050"/>
                </a:solidFill>
                <a:sym typeface="Wingdings" pitchFamily="2" charset="2"/>
              </a:rPr>
              <a:t> projects),</a:t>
            </a:r>
            <a:endParaRPr lang="en-GB" sz="1600" dirty="0" smtClean="0">
              <a:solidFill>
                <a:srgbClr val="92D050"/>
              </a:solidFill>
            </a:endParaRPr>
          </a:p>
        </p:txBody>
      </p:sp>
      <p:sp>
        <p:nvSpPr>
          <p:cNvPr id="1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767288"/>
            <a:ext cx="2133600" cy="273844"/>
          </a:xfrm>
        </p:spPr>
        <p:txBody>
          <a:bodyPr/>
          <a:lstStyle/>
          <a:p>
            <a:fld id="{40ED8AE2-1441-B047-9293-18A02C616D4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151167" y="2000479"/>
            <a:ext cx="7970433" cy="677066"/>
          </a:xfrm>
          <a:prstGeom prst="rect">
            <a:avLst/>
          </a:prstGeom>
          <a:noFill/>
          <a:ln>
            <a:noFill/>
          </a:ln>
        </p:spPr>
        <p:txBody>
          <a:bodyPr wrap="square" lIns="91419" tIns="91419" rIns="91419" bIns="91419" rtlCol="0" anchor="t" anchorCtr="0">
            <a:spAutoFit/>
          </a:bodyPr>
          <a:lstStyle/>
          <a:p>
            <a:pPr marL="139691" algn="just">
              <a:buFont typeface="Wingdings" pitchFamily="2" charset="2"/>
              <a:buChar char="Ø"/>
            </a:pPr>
            <a:r>
              <a:rPr lang="en-GB" sz="1600" dirty="0" smtClean="0">
                <a:solidFill>
                  <a:srgbClr val="FFC000"/>
                </a:solidFill>
                <a:sym typeface="Wingdings" pitchFamily="2" charset="2"/>
              </a:rPr>
              <a:t> TIER 2: more accurate, technically easy to implement  the main limitation is the access to reliable farmer’s data (next is to use API’s to connect to the FMIS),</a:t>
            </a:r>
            <a:endParaRPr lang="en-GB" sz="1600" dirty="0" smtClean="0">
              <a:solidFill>
                <a:srgbClr val="FFC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-97024" y="3960459"/>
            <a:ext cx="8840477" cy="1015620"/>
          </a:xfrm>
          <a:prstGeom prst="rect">
            <a:avLst/>
          </a:prstGeom>
          <a:noFill/>
          <a:ln>
            <a:noFill/>
          </a:ln>
        </p:spPr>
        <p:txBody>
          <a:bodyPr wrap="square" lIns="91419" tIns="91419" rIns="91419" bIns="91419" rtlCol="0" anchor="t" anchorCtr="0">
            <a:spAutoFit/>
          </a:bodyPr>
          <a:lstStyle/>
          <a:p>
            <a:pPr marL="139691" algn="just">
              <a:buFont typeface="Wingdings" pitchFamily="2" charset="2"/>
              <a:buChar char="Ø"/>
            </a:pPr>
            <a:r>
              <a:rPr lang="en-GB" dirty="0" smtClean="0">
                <a:solidFill>
                  <a:srgbClr val="2F2F26"/>
                </a:solidFill>
              </a:rPr>
              <a:t> Solutions exist for large scale/high resolution </a:t>
            </a:r>
            <a:r>
              <a:rPr lang="en-GB" dirty="0" smtClean="0">
                <a:solidFill>
                  <a:srgbClr val="2F2F26"/>
                </a:solidFill>
              </a:rPr>
              <a:t>monitoring of C budget components but access to </a:t>
            </a:r>
            <a:r>
              <a:rPr lang="en-GB" dirty="0" smtClean="0">
                <a:solidFill>
                  <a:srgbClr val="2F2F26"/>
                </a:solidFill>
              </a:rPr>
              <a:t>reliable data on farmer’s practices is </a:t>
            </a:r>
            <a:r>
              <a:rPr lang="en-GB" dirty="0" smtClean="0">
                <a:solidFill>
                  <a:srgbClr val="2F2F26"/>
                </a:solidFill>
              </a:rPr>
              <a:t>the main limiting factor </a:t>
            </a:r>
            <a:r>
              <a:rPr lang="en-GB" dirty="0" smtClean="0">
                <a:solidFill>
                  <a:srgbClr val="2F2F26"/>
                </a:solidFill>
                <a:sym typeface="Wingdings" pitchFamily="2" charset="2"/>
              </a:rPr>
              <a:t> </a:t>
            </a:r>
            <a:r>
              <a:rPr lang="en-GB" dirty="0" smtClean="0">
                <a:solidFill>
                  <a:srgbClr val="0070C0"/>
                </a:solidFill>
                <a:sym typeface="Wingdings" pitchFamily="2" charset="2"/>
              </a:rPr>
              <a:t>initiatives such as </a:t>
            </a:r>
            <a:r>
              <a:rPr lang="en-GB" dirty="0" err="1" smtClean="0">
                <a:solidFill>
                  <a:srgbClr val="0070C0"/>
                </a:solidFill>
                <a:sym typeface="Wingdings" pitchFamily="2" charset="2"/>
              </a:rPr>
              <a:t>AgDataHub</a:t>
            </a:r>
            <a:r>
              <a:rPr lang="en-GB" dirty="0" smtClean="0">
                <a:solidFill>
                  <a:srgbClr val="0070C0"/>
                </a:solidFill>
                <a:sym typeface="Wingdings" pitchFamily="2" charset="2"/>
              </a:rPr>
              <a:t>, Just Connect, Join Data may solve this issue.</a:t>
            </a:r>
            <a:endParaRPr lang="en-GB" dirty="0" smtClean="0">
              <a:solidFill>
                <a:srgbClr val="0070C0"/>
              </a:solidFill>
            </a:endParaRPr>
          </a:p>
        </p:txBody>
      </p:sp>
      <p:sp>
        <p:nvSpPr>
          <p:cNvPr id="18" name="ZoneTexte 5"/>
          <p:cNvSpPr txBox="1">
            <a:spLocks noChangeArrowheads="1"/>
          </p:cNvSpPr>
          <p:nvPr/>
        </p:nvSpPr>
        <p:spPr bwMode="auto">
          <a:xfrm>
            <a:off x="1835152" y="4894439"/>
            <a:ext cx="5473700" cy="24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en-US" altLang="fr-FR" sz="1000" dirty="0" smtClean="0"/>
              <a:t>FACCE-JPI – JPI Climate workshop , Brussels, 20</a:t>
            </a:r>
            <a:r>
              <a:rPr lang="en-US" altLang="fr-FR" sz="1000" baseline="30000" dirty="0" smtClean="0"/>
              <a:t>th</a:t>
            </a:r>
            <a:r>
              <a:rPr lang="en-US" altLang="fr-FR" sz="1000" dirty="0" smtClean="0"/>
              <a:t> October 2022</a:t>
            </a:r>
            <a:endParaRPr lang="fr-FR" altLang="fr-FR" sz="1000" dirty="0"/>
          </a:p>
        </p:txBody>
      </p:sp>
      <p:sp>
        <p:nvSpPr>
          <p:cNvPr id="19" name="Accolade fermante 18"/>
          <p:cNvSpPr/>
          <p:nvPr/>
        </p:nvSpPr>
        <p:spPr>
          <a:xfrm>
            <a:off x="8121600" y="1375107"/>
            <a:ext cx="165600" cy="1080093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8272800" y="1764397"/>
            <a:ext cx="933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CAP, </a:t>
            </a:r>
            <a:r>
              <a:rPr lang="fr-FR" sz="1400" dirty="0" err="1" smtClean="0"/>
              <a:t>NDCs</a:t>
            </a:r>
            <a:endParaRPr lang="fr-FR" sz="1400" dirty="0"/>
          </a:p>
        </p:txBody>
      </p:sp>
      <p:sp>
        <p:nvSpPr>
          <p:cNvPr id="21" name="Accolade fermante 20"/>
          <p:cNvSpPr/>
          <p:nvPr/>
        </p:nvSpPr>
        <p:spPr>
          <a:xfrm>
            <a:off x="8130000" y="2722707"/>
            <a:ext cx="165600" cy="1080093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8281200" y="3003997"/>
            <a:ext cx="978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CAP, </a:t>
            </a:r>
            <a:r>
              <a:rPr lang="fr-FR" sz="1400" dirty="0" err="1" smtClean="0"/>
              <a:t>NDCs</a:t>
            </a:r>
            <a:r>
              <a:rPr lang="fr-FR" sz="1400" dirty="0" smtClean="0"/>
              <a:t>,</a:t>
            </a:r>
          </a:p>
          <a:p>
            <a:r>
              <a:rPr lang="fr-FR" sz="1400" dirty="0" smtClean="0"/>
              <a:t>C </a:t>
            </a:r>
            <a:r>
              <a:rPr lang="fr-FR" sz="1400" dirty="0" err="1" smtClean="0"/>
              <a:t>market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xmlns="" val="410285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7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1"/>
          <p:cNvSpPr>
            <a:spLocks noGrp="1"/>
          </p:cNvSpPr>
          <p:nvPr>
            <p:ph type="title"/>
          </p:nvPr>
        </p:nvSpPr>
        <p:spPr>
          <a:xfrm>
            <a:off x="457200" y="1437085"/>
            <a:ext cx="8229600" cy="857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dirty="0" err="1" smtClean="0"/>
              <a:t>Thanks</a:t>
            </a:r>
            <a:r>
              <a:rPr lang="fr-FR" altLang="fr-FR" dirty="0" smtClean="0"/>
              <a:t> for </a:t>
            </a:r>
            <a:r>
              <a:rPr lang="fr-FR" altLang="fr-FR" dirty="0" err="1" smtClean="0"/>
              <a:t>your</a:t>
            </a:r>
            <a:r>
              <a:rPr lang="fr-FR" altLang="fr-FR" dirty="0" smtClean="0"/>
              <a:t> attention</a:t>
            </a:r>
            <a:br>
              <a:rPr lang="fr-FR" altLang="fr-FR" dirty="0" smtClean="0"/>
            </a:br>
            <a:r>
              <a:rPr lang="fr-FR" altLang="fr-FR" dirty="0" smtClean="0"/>
              <a:t> and </a:t>
            </a:r>
            <a:r>
              <a:rPr lang="fr-FR" altLang="fr-FR" dirty="0" err="1" smtClean="0"/>
              <a:t>thanks</a:t>
            </a:r>
            <a:r>
              <a:rPr lang="fr-FR" altLang="fr-FR" dirty="0" smtClean="0"/>
              <a:t> to </a:t>
            </a:r>
            <a:r>
              <a:rPr lang="fr-FR" altLang="fr-FR" dirty="0" err="1" smtClean="0"/>
              <a:t>our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financers</a:t>
            </a:r>
            <a:endParaRPr lang="fr-FR" altLang="fr-FR" dirty="0" smtClean="0"/>
          </a:p>
        </p:txBody>
      </p:sp>
      <p:pic>
        <p:nvPicPr>
          <p:cNvPr id="2457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0240"/>
            <a:ext cx="9201150" cy="119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11"/>
          <p:cNvGrpSpPr>
            <a:grpSpLocks/>
          </p:cNvGrpSpPr>
          <p:nvPr/>
        </p:nvGrpSpPr>
        <p:grpSpPr bwMode="auto">
          <a:xfrm>
            <a:off x="-36513" y="-20241"/>
            <a:ext cx="8856663" cy="1188245"/>
            <a:chOff x="-36512" y="-27384"/>
            <a:chExt cx="8856984" cy="1584176"/>
          </a:xfrm>
        </p:grpSpPr>
        <p:pic>
          <p:nvPicPr>
            <p:cNvPr id="24591" name="Picture 6" descr="Afficher l'image d'origine"/>
            <p:cNvPicPr>
              <a:picLocks noChangeAspect="1" noChangeArrowheads="1"/>
            </p:cNvPicPr>
            <p:nvPr/>
          </p:nvPicPr>
          <p:blipFill>
            <a:blip r:embed="rId3"/>
            <a:srcRect t="41283" b="23787"/>
            <a:stretch>
              <a:fillRect/>
            </a:stretch>
          </p:blipFill>
          <p:spPr bwMode="auto">
            <a:xfrm>
              <a:off x="-36512" y="-27384"/>
              <a:ext cx="8064896" cy="1584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2" name="Image 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36296" y="-27384"/>
              <a:ext cx="1584176" cy="1584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3" name="Picture 10" descr="Afficher l'image d'origin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789138" y="116632"/>
              <a:ext cx="1447158" cy="1318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Lune 8"/>
            <p:cNvSpPr/>
            <p:nvPr/>
          </p:nvSpPr>
          <p:spPr>
            <a:xfrm flipH="1">
              <a:off x="8244189" y="-27384"/>
              <a:ext cx="576283" cy="1584176"/>
            </a:xfrm>
            <a:prstGeom prst="moon">
              <a:avLst/>
            </a:prstGeom>
            <a:solidFill>
              <a:schemeClr val="tx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10" name="Triangle isocèle 9"/>
          <p:cNvSpPr/>
          <p:nvPr/>
        </p:nvSpPr>
        <p:spPr>
          <a:xfrm rot="20137337" flipH="1">
            <a:off x="7602543" y="-45244"/>
            <a:ext cx="276225" cy="65485"/>
          </a:xfrm>
          <a:prstGeom prst="triangle">
            <a:avLst/>
          </a:prstGeom>
          <a:solidFill>
            <a:srgbClr val="99D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582" name="ZoneTexte 11"/>
          <p:cNvSpPr txBox="1">
            <a:spLocks noChangeArrowheads="1"/>
          </p:cNvSpPr>
          <p:nvPr/>
        </p:nvSpPr>
        <p:spPr bwMode="auto">
          <a:xfrm>
            <a:off x="1917154" y="4222681"/>
            <a:ext cx="529382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altLang="fr-FR" dirty="0"/>
              <a:t>If </a:t>
            </a:r>
            <a:r>
              <a:rPr lang="fr-FR" altLang="fr-FR" dirty="0" err="1"/>
              <a:t>you</a:t>
            </a:r>
            <a:r>
              <a:rPr lang="fr-FR" altLang="fr-FR" dirty="0"/>
              <a:t> </a:t>
            </a:r>
            <a:r>
              <a:rPr lang="fr-FR" altLang="fr-FR" dirty="0" err="1"/>
              <a:t>want</a:t>
            </a:r>
            <a:r>
              <a:rPr lang="fr-FR" altLang="fr-FR" dirty="0"/>
              <a:t> to have more </a:t>
            </a:r>
            <a:r>
              <a:rPr lang="fr-FR" altLang="fr-FR" dirty="0" err="1"/>
              <a:t>details</a:t>
            </a:r>
            <a:r>
              <a:rPr lang="fr-FR" altLang="fr-FR" dirty="0"/>
              <a:t> </a:t>
            </a:r>
            <a:r>
              <a:rPr lang="fr-FR" altLang="fr-FR" dirty="0" err="1"/>
              <a:t>concerning</a:t>
            </a:r>
            <a:r>
              <a:rPr lang="fr-FR" altLang="fr-FR" dirty="0"/>
              <a:t> </a:t>
            </a:r>
            <a:r>
              <a:rPr lang="fr-FR" altLang="fr-FR" dirty="0" err="1"/>
              <a:t>our</a:t>
            </a:r>
            <a:r>
              <a:rPr lang="fr-FR" altLang="fr-FR" dirty="0"/>
              <a:t> </a:t>
            </a:r>
            <a:r>
              <a:rPr lang="fr-FR" altLang="fr-FR" dirty="0" err="1" smtClean="0"/>
              <a:t>work</a:t>
            </a:r>
            <a:r>
              <a:rPr lang="fr-FR" altLang="fr-FR" dirty="0" smtClean="0"/>
              <a:t>:</a:t>
            </a:r>
          </a:p>
          <a:p>
            <a:r>
              <a:rPr lang="fr-FR" altLang="fr-FR" dirty="0" smtClean="0"/>
              <a:t>- </a:t>
            </a:r>
            <a:r>
              <a:rPr lang="fr-FR" altLang="fr-FR" dirty="0" err="1" smtClean="0"/>
              <a:t>visit</a:t>
            </a:r>
            <a:r>
              <a:rPr lang="fr-FR" altLang="fr-FR" dirty="0" smtClean="0"/>
              <a:t>: </a:t>
            </a:r>
            <a:r>
              <a:rPr lang="fr-FR" dirty="0" smtClean="0">
                <a:hlinkClick r:id="rId6"/>
              </a:rPr>
              <a:t>https://www.cesbio.cnrs.fr/agricarboneo/</a:t>
            </a:r>
            <a:endParaRPr lang="fr-FR" altLang="fr-FR" dirty="0" smtClean="0"/>
          </a:p>
          <a:p>
            <a:r>
              <a:rPr lang="fr-FR" altLang="fr-FR" dirty="0" smtClean="0"/>
              <a:t>- </a:t>
            </a:r>
            <a:r>
              <a:rPr lang="fr-FR" altLang="fr-FR" dirty="0"/>
              <a:t>contact me </a:t>
            </a:r>
            <a:r>
              <a:rPr lang="fr-FR" altLang="fr-FR" dirty="0" err="1"/>
              <a:t>at</a:t>
            </a:r>
            <a:r>
              <a:rPr lang="fr-FR" altLang="fr-FR" dirty="0"/>
              <a:t> </a:t>
            </a:r>
            <a:r>
              <a:rPr lang="fr-FR" altLang="fr-FR" dirty="0" smtClean="0"/>
              <a:t>: </a:t>
            </a:r>
            <a:r>
              <a:rPr lang="fr-FR" altLang="fr-FR" dirty="0" smtClean="0">
                <a:solidFill>
                  <a:srgbClr val="0070C0"/>
                </a:solidFill>
              </a:rPr>
              <a:t>eric.ceschia@inrae.fr</a:t>
            </a:r>
            <a:endParaRPr lang="fr-FR" altLang="fr-FR" dirty="0" smtClean="0">
              <a:solidFill>
                <a:srgbClr val="0070C0"/>
              </a:solidFill>
              <a:hlinkClick r:id="rId7"/>
            </a:endParaRPr>
          </a:p>
          <a:p>
            <a:pPr algn="ctr"/>
            <a:endParaRPr lang="fr-FR" altLang="fr-FR" dirty="0">
              <a:solidFill>
                <a:srgbClr val="0070C0"/>
              </a:solidFill>
            </a:endParaRPr>
          </a:p>
        </p:txBody>
      </p:sp>
      <p:pic>
        <p:nvPicPr>
          <p:cNvPr id="24583" name="Image 12" descr="Logo_BAGAGES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00707" y="3087118"/>
            <a:ext cx="755443" cy="759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Image 13" descr="Logo_sensagri_ok4.png"/>
          <p:cNvPicPr>
            <a:picLocks noChangeAspect="1"/>
          </p:cNvPicPr>
          <p:nvPr/>
        </p:nvPicPr>
        <p:blipFill>
          <a:blip r:embed="rId9"/>
          <a:srcRect l="11658" r="38216"/>
          <a:stretch>
            <a:fillRect/>
          </a:stretch>
        </p:blipFill>
        <p:spPr bwMode="auto">
          <a:xfrm>
            <a:off x="442418" y="2759833"/>
            <a:ext cx="1474736" cy="27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5" name="AutoShape 13" descr="Résultat de recherche d'images pour &quot;ademe&quot;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 altLang="fr-FR"/>
          </a:p>
        </p:txBody>
      </p:sp>
      <p:pic>
        <p:nvPicPr>
          <p:cNvPr id="24586" name="Picture 15" descr="Résultat de recherche d'images pour &quot;ademe&quot;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40002" y="2722961"/>
            <a:ext cx="720591" cy="59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17" descr="Résultat de recherche d'images pour &quot;agence de l'eau adour garonne&quot;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900707" y="2680099"/>
            <a:ext cx="700635" cy="526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Picture 19" descr="Résultat de recherche d'images pour &quot;CNES&quot;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487253" y="2722960"/>
            <a:ext cx="941387" cy="7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9" name="Image 18" descr="Logo_sensagri_ok4.png"/>
          <p:cNvPicPr>
            <a:picLocks noChangeAspect="1"/>
          </p:cNvPicPr>
          <p:nvPr/>
        </p:nvPicPr>
        <p:blipFill>
          <a:blip r:embed="rId9"/>
          <a:srcRect l="65852" t="41435" r="10063"/>
          <a:stretch>
            <a:fillRect/>
          </a:stretch>
        </p:blipFill>
        <p:spPr bwMode="auto">
          <a:xfrm>
            <a:off x="261392" y="2337535"/>
            <a:ext cx="1655762" cy="38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0" name="Picture 23" descr="Résultat de recherche d'images pour &quot;CNRS INSU&quot;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532413" y="2680099"/>
            <a:ext cx="1144587" cy="85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 descr="NIVA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99999" y="3057858"/>
            <a:ext cx="611727" cy="538321"/>
          </a:xfrm>
          <a:prstGeom prst="rect">
            <a:avLst/>
          </a:prstGeom>
          <a:noFill/>
        </p:spPr>
      </p:pic>
      <p:pic>
        <p:nvPicPr>
          <p:cNvPr id="20" name="Picture 6" descr="EIT Climate-KIC soutient la reprise verte européenne avec 4 millions EUR  pour les start-ups affectées par le COVID-1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419" y="2899082"/>
            <a:ext cx="935099" cy="4903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s://www.mieuxvivre-votreargent.fr/assets/uploads/2022/02/bpi-951x480-1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991477" y="2874093"/>
            <a:ext cx="1099293" cy="554908"/>
          </a:xfrm>
          <a:prstGeom prst="rect">
            <a:avLst/>
          </a:prstGeom>
          <a:noFill/>
        </p:spPr>
      </p:pic>
      <p:pic>
        <p:nvPicPr>
          <p:cNvPr id="22" name="Picture 2" descr="Accueil - Planet A">
            <a:extLst>
              <a:ext uri="{FF2B5EF4-FFF2-40B4-BE49-F238E27FC236}">
                <a16:creationId xmlns="" xmlns:a16="http://schemas.microsoft.com/office/drawing/2014/main" id="{94816338-FA30-0940-80E8-8A178B4BD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35328" y="3429001"/>
            <a:ext cx="1255442" cy="4582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AutoShape 2" descr="ClieNFarms – Climate Neutral Farms"/>
          <p:cNvSpPr>
            <a:spLocks noChangeAspect="1" noChangeArrowheads="1"/>
          </p:cNvSpPr>
          <p:nvPr/>
        </p:nvSpPr>
        <p:spPr bwMode="auto">
          <a:xfrm>
            <a:off x="155575" y="-731838"/>
            <a:ext cx="1589088" cy="153828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196" name="AutoShape 4" descr="ClieNFarms – Climate Neutral Farms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198" name="AutoShape 6" descr="ClieNFarms – Climate Neutral Farms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200" name="Picture 8" descr="ClieNFarms project has started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27792" y="3539065"/>
            <a:ext cx="1195713" cy="520756"/>
          </a:xfrm>
          <a:prstGeom prst="rect">
            <a:avLst/>
          </a:prstGeom>
          <a:noFill/>
        </p:spPr>
      </p:pic>
      <p:sp>
        <p:nvSpPr>
          <p:cNvPr id="29" name="ZoneTexte 28"/>
          <p:cNvSpPr txBox="1"/>
          <p:nvPr/>
        </p:nvSpPr>
        <p:spPr>
          <a:xfrm>
            <a:off x="687218" y="4096800"/>
            <a:ext cx="91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ORCaSa</a:t>
            </a:r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7896421" y="2504761"/>
            <a:ext cx="1249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Naturellement</a:t>
            </a:r>
          </a:p>
          <a:p>
            <a:r>
              <a:rPr lang="fr-FR" sz="1400" dirty="0" smtClean="0"/>
              <a:t>popcorn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0"/>
          <p:cNvPicPr preferRelativeResize="0"/>
          <p:nvPr/>
        </p:nvPicPr>
        <p:blipFill rotWithShape="1">
          <a:blip r:embed="rId3">
            <a:alphaModFix/>
          </a:blip>
          <a:srcRect b="71131"/>
          <a:stretch/>
        </p:blipFill>
        <p:spPr>
          <a:xfrm>
            <a:off x="-150" y="0"/>
            <a:ext cx="9144276" cy="73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0"/>
          <p:cNvSpPr txBox="1"/>
          <p:nvPr/>
        </p:nvSpPr>
        <p:spPr>
          <a:xfrm>
            <a:off x="236550" y="167925"/>
            <a:ext cx="76617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Overview of the Agricarbon-EO processing chain 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</a:endParaRPr>
          </a:p>
        </p:txBody>
      </p:sp>
      <p:sp>
        <p:nvSpPr>
          <p:cNvPr id="162" name="Google Shape;162;p20"/>
          <p:cNvSpPr/>
          <p:nvPr/>
        </p:nvSpPr>
        <p:spPr>
          <a:xfrm>
            <a:off x="4377375" y="915125"/>
            <a:ext cx="4537500" cy="3663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28575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>
                <a:latin typeface="Calibri"/>
                <a:ea typeface="Calibri"/>
                <a:cs typeface="Calibri"/>
                <a:sym typeface="Calibri"/>
              </a:rPr>
              <a:t>Downloads</a:t>
            </a:r>
            <a:r>
              <a:rPr lang="fr" sz="12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fr" sz="1200" b="1">
                <a:latin typeface="Calibri"/>
                <a:ea typeface="Calibri"/>
                <a:cs typeface="Calibri"/>
                <a:sym typeface="Calibri"/>
              </a:rPr>
              <a:t>colocates and regrids </a:t>
            </a:r>
            <a:r>
              <a:rPr lang="fr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data</a:t>
            </a:r>
            <a:r>
              <a:rPr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" sz="1200">
                <a:latin typeface="Calibri"/>
                <a:ea typeface="Calibri"/>
                <a:cs typeface="Calibri"/>
                <a:sym typeface="Calibri"/>
              </a:rPr>
              <a:t>from optical satellites (</a:t>
            </a:r>
            <a:r>
              <a:rPr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Theia* </a:t>
            </a:r>
            <a:r>
              <a:rPr lang="fr" sz="1200">
                <a:latin typeface="Calibri"/>
                <a:ea typeface="Calibri"/>
                <a:cs typeface="Calibri"/>
                <a:sym typeface="Calibri"/>
              </a:rPr>
              <a:t>), weather reanalysis ERA5LAND </a:t>
            </a:r>
            <a:r>
              <a:rPr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(ECMWF**)/SAFRAN &amp; validation data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Bayesian LUT based </a:t>
            </a:r>
            <a:r>
              <a:rPr lang="fr" sz="1200" b="1">
                <a:latin typeface="Calibri"/>
                <a:ea typeface="Calibri"/>
                <a:cs typeface="Calibri"/>
                <a:sym typeface="Calibri"/>
              </a:rPr>
              <a:t>Inversion</a:t>
            </a:r>
            <a:r>
              <a:rPr lang="fr" sz="1200">
                <a:latin typeface="Calibri"/>
                <a:ea typeface="Calibri"/>
                <a:cs typeface="Calibri"/>
                <a:sym typeface="Calibri"/>
              </a:rPr>
              <a:t> of  </a:t>
            </a:r>
            <a:r>
              <a:rPr lang="fr" sz="1200" b="1">
                <a:latin typeface="Calibri"/>
                <a:ea typeface="Calibri"/>
                <a:cs typeface="Calibri"/>
                <a:sym typeface="Calibri"/>
              </a:rPr>
              <a:t>Prosail</a:t>
            </a:r>
            <a:r>
              <a:rPr lang="fr" sz="1200">
                <a:latin typeface="Calibri"/>
                <a:ea typeface="Calibri"/>
                <a:cs typeface="Calibri"/>
                <a:sym typeface="Calibri"/>
              </a:rPr>
              <a:t> for each image  to obtain </a:t>
            </a:r>
            <a:r>
              <a:rPr lang="fr" sz="1200" b="1">
                <a:latin typeface="Calibri"/>
                <a:ea typeface="Calibri"/>
                <a:cs typeface="Calibri"/>
                <a:sym typeface="Calibri"/>
              </a:rPr>
              <a:t>LAI +uncertainties</a:t>
            </a:r>
            <a:endParaRPr sz="12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Bayesian LUT based </a:t>
            </a:r>
            <a:r>
              <a:rPr lang="fr" sz="1200" b="1">
                <a:latin typeface="Calibri"/>
                <a:ea typeface="Calibri"/>
                <a:cs typeface="Calibri"/>
                <a:sym typeface="Calibri"/>
              </a:rPr>
              <a:t> assimilation </a:t>
            </a:r>
            <a:r>
              <a:rPr lang="fr" sz="1200">
                <a:latin typeface="Calibri"/>
                <a:ea typeface="Calibri"/>
                <a:cs typeface="Calibri"/>
                <a:sym typeface="Calibri"/>
              </a:rPr>
              <a:t>of LAI time series  into </a:t>
            </a:r>
            <a:r>
              <a:rPr lang="fr" sz="1200" b="1">
                <a:latin typeface="Calibri"/>
                <a:ea typeface="Calibri"/>
                <a:cs typeface="Calibri"/>
                <a:sym typeface="Calibri"/>
              </a:rPr>
              <a:t>SAFYE-CO2</a:t>
            </a:r>
            <a:r>
              <a:rPr lang="fr" sz="1200">
                <a:latin typeface="Calibri"/>
                <a:ea typeface="Calibri"/>
                <a:cs typeface="Calibri"/>
                <a:sym typeface="Calibri"/>
              </a:rPr>
              <a:t> to obtain </a:t>
            </a:r>
            <a:r>
              <a:rPr lang="fr" sz="1200" b="1">
                <a:latin typeface="Calibri"/>
                <a:ea typeface="Calibri"/>
                <a:cs typeface="Calibri"/>
                <a:sym typeface="Calibri"/>
              </a:rPr>
              <a:t>parameters and variables</a:t>
            </a:r>
            <a:endParaRPr sz="12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>
                <a:latin typeface="Calibri"/>
                <a:ea typeface="Calibri"/>
                <a:cs typeface="Calibri"/>
                <a:sym typeface="Calibri"/>
              </a:rPr>
              <a:t>Produces</a:t>
            </a:r>
            <a:endParaRPr sz="12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indicators &amp; uncertainties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Maps of </a:t>
            </a:r>
            <a:r>
              <a:rPr lang="fr" sz="1200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variable &amp; </a:t>
            </a:r>
            <a:r>
              <a:rPr lang="fr" sz="1200">
                <a:latin typeface="Calibri"/>
                <a:ea typeface="Calibri"/>
                <a:cs typeface="Calibri"/>
                <a:sym typeface="Calibri"/>
              </a:rPr>
              <a:t>parameter  as well as their distributions.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SAFYE-CO2 simulation </a:t>
            </a:r>
            <a:endParaRPr sz="18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over one Sentinel2 tile 4h</a:t>
            </a:r>
            <a:endParaRPr sz="18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0"/>
          <p:cNvSpPr txBox="1"/>
          <p:nvPr/>
        </p:nvSpPr>
        <p:spPr>
          <a:xfrm>
            <a:off x="68750" y="4736725"/>
            <a:ext cx="520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b="1">
                <a:solidFill>
                  <a:schemeClr val="lt1"/>
                </a:solidFill>
              </a:rPr>
              <a:t>https://www.cesbio.cnrs.fr/agricarboneo/</a:t>
            </a:r>
            <a:endParaRPr/>
          </a:p>
        </p:txBody>
      </p:sp>
      <p:sp>
        <p:nvSpPr>
          <p:cNvPr id="164" name="Google Shape;164;p20"/>
          <p:cNvSpPr/>
          <p:nvPr/>
        </p:nvSpPr>
        <p:spPr>
          <a:xfrm>
            <a:off x="3503100" y="1145100"/>
            <a:ext cx="79800" cy="15963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0"/>
          <p:cNvSpPr/>
          <p:nvPr/>
        </p:nvSpPr>
        <p:spPr>
          <a:xfrm>
            <a:off x="3503100" y="2968425"/>
            <a:ext cx="79800" cy="15963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0"/>
          <p:cNvSpPr txBox="1"/>
          <p:nvPr/>
        </p:nvSpPr>
        <p:spPr>
          <a:xfrm rot="5400000">
            <a:off x="3357950" y="1803325"/>
            <a:ext cx="1111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spatial</a:t>
            </a:r>
            <a:endParaRPr/>
          </a:p>
        </p:txBody>
      </p:sp>
      <p:sp>
        <p:nvSpPr>
          <p:cNvPr id="167" name="Google Shape;167;p20"/>
          <p:cNvSpPr txBox="1"/>
          <p:nvPr/>
        </p:nvSpPr>
        <p:spPr>
          <a:xfrm rot="5400000">
            <a:off x="3310238" y="3628200"/>
            <a:ext cx="1111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temporal</a:t>
            </a:r>
            <a:endParaRPr/>
          </a:p>
        </p:txBody>
      </p:sp>
      <p:pic>
        <p:nvPicPr>
          <p:cNvPr id="168" name="Google Shape;168;p20"/>
          <p:cNvPicPr preferRelativeResize="0"/>
          <p:nvPr/>
        </p:nvPicPr>
        <p:blipFill rotWithShape="1">
          <a:blip r:embed="rId3">
            <a:alphaModFix/>
          </a:blip>
          <a:srcRect t="18969" b="71131"/>
          <a:stretch/>
        </p:blipFill>
        <p:spPr>
          <a:xfrm>
            <a:off x="-150" y="4891750"/>
            <a:ext cx="9144276" cy="25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850" y="983028"/>
            <a:ext cx="3175700" cy="3498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550" y="3892650"/>
            <a:ext cx="617775" cy="58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u contenu 2"/>
          <p:cNvSpPr>
            <a:spLocks noGrp="1"/>
          </p:cNvSpPr>
          <p:nvPr>
            <p:ph idx="1"/>
          </p:nvPr>
        </p:nvSpPr>
        <p:spPr>
          <a:xfrm>
            <a:off x="0" y="511927"/>
            <a:ext cx="9144000" cy="756047"/>
          </a:xfrm>
        </p:spPr>
        <p:txBody>
          <a:bodyPr>
            <a:normAutofit/>
          </a:bodyPr>
          <a:lstStyle/>
          <a:p>
            <a:pPr marL="0" lvl="1" indent="0" algn="ctr">
              <a:buNone/>
            </a:pPr>
            <a:r>
              <a:rPr lang="en-GB" altLang="fr-FR" sz="1800" dirty="0" smtClean="0">
                <a:ea typeface="MS PGothic" pitchFamily="34" charset="-128"/>
              </a:rPr>
              <a:t>Questioning of the </a:t>
            </a:r>
            <a:r>
              <a:rPr lang="en-GB" altLang="fr-FR" sz="1800" b="1" dirty="0" smtClean="0">
                <a:ea typeface="MS PGothic" pitchFamily="34" charset="-128"/>
              </a:rPr>
              <a:t>durability of conventional agriculture </a:t>
            </a:r>
            <a:r>
              <a:rPr lang="en-GB" altLang="fr-FR" sz="1800" dirty="0" smtClean="0">
                <a:ea typeface="MS PGothic" pitchFamily="34" charset="-128"/>
                <a:sym typeface="Wingdings" pitchFamily="2" charset="2"/>
              </a:rPr>
              <a:t> </a:t>
            </a:r>
            <a:r>
              <a:rPr lang="en-GB" altLang="fr-FR" sz="1800" dirty="0" smtClean="0">
                <a:ea typeface="MS PGothic" pitchFamily="34" charset="-128"/>
              </a:rPr>
              <a:t>food security, resilience, climatic &amp; other environmental impacts)</a:t>
            </a:r>
            <a:endParaRPr lang="en-GB" altLang="ja-JP" sz="1800" dirty="0" smtClean="0"/>
          </a:p>
          <a:p>
            <a:pPr marL="0" lvl="1" indent="0">
              <a:buFont typeface="Arial" charset="0"/>
              <a:buChar char="•"/>
            </a:pPr>
            <a:endParaRPr lang="fr-FR" altLang="fr-FR" sz="1800" dirty="0" smtClean="0">
              <a:ea typeface="MS PGothic" pitchFamily="34" charset="-128"/>
            </a:endParaRPr>
          </a:p>
          <a:p>
            <a:pPr marL="0" lvl="1" indent="0">
              <a:buFont typeface="Arial" charset="0"/>
              <a:buChar char="•"/>
            </a:pPr>
            <a:endParaRPr lang="fr-FR" altLang="fr-FR" sz="1800" dirty="0" smtClean="0">
              <a:ea typeface="MS PGothic" pitchFamily="34" charset="-128"/>
            </a:endParaRPr>
          </a:p>
          <a:p>
            <a:pPr marL="0" lvl="1" indent="0">
              <a:buFont typeface="Arial" charset="0"/>
              <a:buChar char="•"/>
            </a:pPr>
            <a:endParaRPr lang="fr-FR" altLang="fr-FR" sz="1800" dirty="0" smtClean="0">
              <a:ea typeface="MS PGothic" pitchFamily="34" charset="-128"/>
            </a:endParaRPr>
          </a:p>
          <a:p>
            <a:pPr marL="0" lvl="1" indent="0">
              <a:buFont typeface="Arial" charset="0"/>
              <a:buChar char="•"/>
            </a:pPr>
            <a:endParaRPr lang="fr-FR" altLang="fr-FR" sz="1800" dirty="0" smtClean="0">
              <a:ea typeface="MS PGothic" pitchFamily="34" charset="-128"/>
            </a:endParaRPr>
          </a:p>
          <a:p>
            <a:pPr marL="0" lvl="1" indent="0">
              <a:buFont typeface="Arial" charset="0"/>
              <a:buChar char="•"/>
            </a:pPr>
            <a:endParaRPr lang="fr-FR" altLang="fr-FR" sz="1800" dirty="0" smtClean="0">
              <a:ea typeface="MS PGothic" pitchFamily="34" charset="-128"/>
            </a:endParaRPr>
          </a:p>
          <a:p>
            <a:pPr marL="0" lvl="1" indent="0">
              <a:buFont typeface="Arial" charset="0"/>
              <a:buChar char="•"/>
            </a:pPr>
            <a:endParaRPr lang="fr-FR" altLang="fr-FR" sz="1800" dirty="0" smtClean="0">
              <a:ea typeface="MS PGothic" pitchFamily="34" charset="-128"/>
            </a:endParaRPr>
          </a:p>
          <a:p>
            <a:pPr marL="0" lvl="1" indent="0">
              <a:buFont typeface="Arial" charset="0"/>
              <a:buChar char="•"/>
            </a:pPr>
            <a:endParaRPr lang="fr-FR" altLang="fr-FR" sz="1800" dirty="0" smtClean="0">
              <a:ea typeface="MS PGothic" pitchFamily="34" charset="-128"/>
            </a:endParaRPr>
          </a:p>
          <a:p>
            <a:pPr marL="0" lvl="1" indent="0">
              <a:buNone/>
            </a:pPr>
            <a:endParaRPr lang="fr-FR" altLang="fr-FR" sz="1800" dirty="0" smtClean="0">
              <a:ea typeface="MS PGothic" pitchFamily="34" charset="-128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0" y="-9525"/>
            <a:ext cx="9144000" cy="528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34" tIns="45717" rIns="91434" bIns="45717"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3200" dirty="0" err="1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Context/Societal challenges</a:t>
            </a:r>
          </a:p>
        </p:txBody>
      </p:sp>
      <p:grpSp>
        <p:nvGrpSpPr>
          <p:cNvPr id="5" name="Groupe 8"/>
          <p:cNvGrpSpPr>
            <a:grpSpLocks/>
          </p:cNvGrpSpPr>
          <p:nvPr/>
        </p:nvGrpSpPr>
        <p:grpSpPr bwMode="auto">
          <a:xfrm>
            <a:off x="819150" y="1041799"/>
            <a:ext cx="3213100" cy="2268140"/>
            <a:chOff x="1143976" y="2636912"/>
            <a:chExt cx="3212000" cy="3024336"/>
          </a:xfrm>
        </p:grpSpPr>
        <p:pic>
          <p:nvPicPr>
            <p:cNvPr id="5141" name="Picture 2"/>
            <p:cNvPicPr>
              <a:picLocks noChangeAspect="1" noChangeArrowheads="1"/>
            </p:cNvPicPr>
            <p:nvPr/>
          </p:nvPicPr>
          <p:blipFill>
            <a:blip r:embed="rId2"/>
            <a:srcRect r="28391"/>
            <a:stretch>
              <a:fillRect/>
            </a:stretch>
          </p:blipFill>
          <p:spPr bwMode="auto">
            <a:xfrm>
              <a:off x="1143976" y="2717817"/>
              <a:ext cx="3067983" cy="2943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3995737" y="2636912"/>
              <a:ext cx="360239" cy="15844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6" name="Groupe 9"/>
          <p:cNvGrpSpPr>
            <a:grpSpLocks/>
          </p:cNvGrpSpPr>
          <p:nvPr/>
        </p:nvGrpSpPr>
        <p:grpSpPr bwMode="auto">
          <a:xfrm>
            <a:off x="4319608" y="987029"/>
            <a:ext cx="3011487" cy="2322909"/>
            <a:chOff x="4585354" y="2564904"/>
            <a:chExt cx="3010982" cy="3096344"/>
          </a:xfrm>
        </p:grpSpPr>
        <p:pic>
          <p:nvPicPr>
            <p:cNvPr id="5139" name="Picture 2"/>
            <p:cNvPicPr>
              <a:picLocks noChangeAspect="1" noChangeArrowheads="1"/>
            </p:cNvPicPr>
            <p:nvPr/>
          </p:nvPicPr>
          <p:blipFill>
            <a:blip r:embed="rId3"/>
            <a:srcRect r="31848"/>
            <a:stretch>
              <a:fillRect/>
            </a:stretch>
          </p:blipFill>
          <p:spPr bwMode="auto">
            <a:xfrm>
              <a:off x="4585354" y="2708920"/>
              <a:ext cx="2794958" cy="2952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7236034" y="2564904"/>
              <a:ext cx="360302" cy="15838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/>
            </a:p>
          </p:txBody>
        </p:sp>
      </p:grpSp>
      <p:sp>
        <p:nvSpPr>
          <p:cNvPr id="37" name="Flèche droite 36"/>
          <p:cNvSpPr/>
          <p:nvPr/>
        </p:nvSpPr>
        <p:spPr>
          <a:xfrm>
            <a:off x="3816350" y="2014540"/>
            <a:ext cx="503238" cy="27027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127" name="ZoneTexte 39"/>
          <p:cNvSpPr txBox="1">
            <a:spLocks noChangeArrowheads="1"/>
          </p:cNvSpPr>
          <p:nvPr/>
        </p:nvSpPr>
        <p:spPr bwMode="auto">
          <a:xfrm>
            <a:off x="17" y="2770595"/>
            <a:ext cx="1693863" cy="40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r>
              <a:rPr lang="fr-FR" altLang="fr-FR" sz="1000" i="1" dirty="0"/>
              <a:t>Illustrations: Arbre et Paysage 32</a:t>
            </a:r>
          </a:p>
        </p:txBody>
      </p:sp>
      <p:sp>
        <p:nvSpPr>
          <p:cNvPr id="5128" name="ZoneTexte 53"/>
          <p:cNvSpPr txBox="1">
            <a:spLocks noChangeArrowheads="1"/>
          </p:cNvSpPr>
          <p:nvPr/>
        </p:nvSpPr>
        <p:spPr bwMode="auto">
          <a:xfrm>
            <a:off x="6264297" y="1258493"/>
            <a:ext cx="2987675" cy="33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r>
              <a:rPr lang="fr-FR" altLang="fr-FR" sz="1600" b="1" i="1" u="sng" dirty="0"/>
              <a:t>Agro-</a:t>
            </a:r>
            <a:r>
              <a:rPr lang="fr-FR" altLang="fr-FR" sz="1600" b="1" i="1" u="sng" dirty="0" err="1"/>
              <a:t>ecological</a:t>
            </a:r>
            <a:r>
              <a:rPr lang="fr-FR" altLang="fr-FR" sz="1600" b="1" i="1" u="sng" dirty="0"/>
              <a:t> practices</a:t>
            </a:r>
          </a:p>
        </p:txBody>
      </p:sp>
      <p:sp>
        <p:nvSpPr>
          <p:cNvPr id="82954" name="Espace réservé du contenu 2"/>
          <p:cNvSpPr txBox="1">
            <a:spLocks/>
          </p:cNvSpPr>
          <p:nvPr/>
        </p:nvSpPr>
        <p:spPr bwMode="auto">
          <a:xfrm>
            <a:off x="9525" y="3432811"/>
            <a:ext cx="9144000" cy="794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/>
          <a:lstStyle/>
          <a:p>
            <a:pPr marL="0" lvl="1" algn="ctr">
              <a:spcBef>
                <a:spcPct val="20000"/>
              </a:spcBef>
            </a:pPr>
            <a:r>
              <a:rPr lang="en-GB" altLang="ja-JP" sz="1600" b="1" dirty="0">
                <a:solidFill>
                  <a:srgbClr val="000000"/>
                </a:solidFill>
                <a:latin typeface="Calibri" pitchFamily="34" charset="0"/>
              </a:rPr>
              <a:t>Lack of large scale </a:t>
            </a:r>
            <a:r>
              <a:rPr lang="en-GB" altLang="ja-JP" sz="1600" b="1" dirty="0" smtClean="0">
                <a:solidFill>
                  <a:srgbClr val="000000"/>
                </a:solidFill>
                <a:latin typeface="Calibri" pitchFamily="34" charset="0"/>
              </a:rPr>
              <a:t>tools to quantify cropland C budgets and its components (e.g. biomass, CO</a:t>
            </a:r>
            <a:r>
              <a:rPr lang="en-GB" altLang="ja-JP" sz="1600" b="1" baseline="-25000" dirty="0" smtClean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GB" altLang="ja-JP" sz="1600" b="1" dirty="0" smtClean="0">
                <a:solidFill>
                  <a:srgbClr val="000000"/>
                </a:solidFill>
                <a:latin typeface="Calibri" pitchFamily="34" charset="0"/>
              </a:rPr>
              <a:t> fluxes) at plot </a:t>
            </a:r>
            <a:r>
              <a:rPr lang="en-GB" altLang="ja-JP" sz="1600" b="1" dirty="0">
                <a:solidFill>
                  <a:srgbClr val="000000"/>
                </a:solidFill>
                <a:latin typeface="Calibri" pitchFamily="34" charset="0"/>
              </a:rPr>
              <a:t>level </a:t>
            </a:r>
            <a:r>
              <a:rPr lang="en-GB" altLang="ja-JP" sz="1600" b="1" dirty="0" smtClean="0">
                <a:solidFill>
                  <a:srgbClr val="000000"/>
                </a:solidFill>
                <a:latin typeface="Calibri" pitchFamily="34" charset="0"/>
              </a:rPr>
              <a:t>and to analyse the effect of management practices on C budgets</a:t>
            </a:r>
            <a:endParaRPr lang="en-GB" altLang="ja-JP" sz="1600" dirty="0">
              <a:solidFill>
                <a:srgbClr val="000000"/>
              </a:solidFill>
              <a:latin typeface="Calibri" pitchFamily="34" charset="0"/>
            </a:endParaRPr>
          </a:p>
          <a:p>
            <a:pPr marL="0" lvl="1" algn="ctr">
              <a:spcBef>
                <a:spcPct val="20000"/>
              </a:spcBef>
            </a:pPr>
            <a:endParaRPr lang="en-GB" altLang="ja-JP" sz="1600" dirty="0">
              <a:solidFill>
                <a:srgbClr val="000000"/>
              </a:solidFill>
              <a:latin typeface="Calibri" pitchFamily="34" charset="0"/>
              <a:sym typeface="Wingdings" pitchFamily="2" charset="2"/>
            </a:endParaRPr>
          </a:p>
          <a:p>
            <a:pPr marL="0" lvl="1">
              <a:spcBef>
                <a:spcPct val="20000"/>
              </a:spcBef>
            </a:pPr>
            <a:r>
              <a:rPr lang="en-US" altLang="fr-FR" sz="1600" dirty="0">
                <a:latin typeface="Calibri" pitchFamily="34" charset="0"/>
              </a:rPr>
              <a:t> 	</a:t>
            </a:r>
            <a:endParaRPr lang="en-GB" altLang="fr-FR" sz="1600" dirty="0">
              <a:latin typeface="Calibri" pitchFamily="34" charset="0"/>
              <a:ea typeface="MS PGothic" pitchFamily="34" charset="-128"/>
            </a:endParaRPr>
          </a:p>
          <a:p>
            <a:pPr marL="0" lvl="1">
              <a:spcBef>
                <a:spcPct val="20000"/>
              </a:spcBef>
              <a:buFont typeface="Arial" charset="0"/>
              <a:buChar char="•"/>
            </a:pPr>
            <a:endParaRPr lang="en-GB" altLang="fr-FR" sz="1600" dirty="0">
              <a:latin typeface="Calibri" pitchFamily="34" charset="0"/>
              <a:ea typeface="MS PGothic" pitchFamily="34" charset="-128"/>
            </a:endParaRPr>
          </a:p>
          <a:p>
            <a:pPr marL="0" lvl="1">
              <a:spcBef>
                <a:spcPct val="20000"/>
              </a:spcBef>
              <a:buFont typeface="Arial" charset="0"/>
              <a:buChar char="•"/>
            </a:pPr>
            <a:endParaRPr lang="en-GB" altLang="fr-FR" sz="1600" dirty="0">
              <a:latin typeface="Calibri" pitchFamily="34" charset="0"/>
              <a:ea typeface="MS PGothic" pitchFamily="34" charset="-128"/>
            </a:endParaRPr>
          </a:p>
          <a:p>
            <a:pPr marL="0" lvl="1">
              <a:spcBef>
                <a:spcPct val="20000"/>
              </a:spcBef>
              <a:buFont typeface="Arial" charset="0"/>
              <a:buChar char="•"/>
            </a:pPr>
            <a:endParaRPr lang="en-GB" altLang="fr-FR" sz="1600" dirty="0">
              <a:latin typeface="Calibri" pitchFamily="34" charset="0"/>
              <a:ea typeface="MS PGothic" pitchFamily="34" charset="-128"/>
            </a:endParaRPr>
          </a:p>
          <a:p>
            <a:pPr marL="0" lvl="1">
              <a:spcBef>
                <a:spcPct val="20000"/>
              </a:spcBef>
              <a:buFont typeface="Arial" charset="0"/>
              <a:buChar char="•"/>
            </a:pPr>
            <a:endParaRPr lang="en-GB" altLang="fr-FR" sz="1600" dirty="0">
              <a:latin typeface="Calibri" pitchFamily="34" charset="0"/>
              <a:ea typeface="MS PGothic" pitchFamily="34" charset="-128"/>
            </a:endParaRPr>
          </a:p>
          <a:p>
            <a:pPr marL="0" lvl="1">
              <a:spcBef>
                <a:spcPct val="20000"/>
              </a:spcBef>
              <a:buFont typeface="Arial" charset="0"/>
              <a:buChar char="•"/>
            </a:pPr>
            <a:endParaRPr lang="en-GB" altLang="fr-FR" sz="1600" dirty="0">
              <a:latin typeface="Calibri" pitchFamily="34" charset="0"/>
              <a:ea typeface="MS PGothic" pitchFamily="34" charset="-128"/>
            </a:endParaRPr>
          </a:p>
          <a:p>
            <a:pPr marL="0" lvl="1">
              <a:spcBef>
                <a:spcPct val="20000"/>
              </a:spcBef>
            </a:pPr>
            <a:endParaRPr lang="en-GB" altLang="fr-FR" sz="1600" dirty="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6642109" y="2717021"/>
            <a:ext cx="2057411" cy="646325"/>
          </a:xfrm>
          <a:prstGeom prst="rect">
            <a:avLst/>
          </a:prstGeom>
          <a:noFill/>
        </p:spPr>
        <p:txBody>
          <a:bodyPr wrap="none" lIns="91434" tIns="45717" rIns="91434" bIns="45717">
            <a:spAutoFit/>
          </a:bodyPr>
          <a:lstStyle/>
          <a:p>
            <a:pPr algn="ctr">
              <a:defRPr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C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storage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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 4p1000 initiative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Flèche vers le bas 39"/>
          <p:cNvSpPr/>
          <p:nvPr/>
        </p:nvSpPr>
        <p:spPr>
          <a:xfrm>
            <a:off x="7559693" y="2391966"/>
            <a:ext cx="288925" cy="323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132" name="ZoneTexte 53"/>
          <p:cNvSpPr txBox="1">
            <a:spLocks noChangeArrowheads="1"/>
          </p:cNvSpPr>
          <p:nvPr/>
        </p:nvSpPr>
        <p:spPr bwMode="auto">
          <a:xfrm>
            <a:off x="6084912" y="1544243"/>
            <a:ext cx="2446337" cy="33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r>
              <a:rPr lang="fr-FR" altLang="fr-FR" sz="1600" i="1" dirty="0"/>
              <a:t>No till</a:t>
            </a:r>
          </a:p>
        </p:txBody>
      </p:sp>
      <p:sp>
        <p:nvSpPr>
          <p:cNvPr id="5133" name="ZoneTexte 53"/>
          <p:cNvSpPr txBox="1">
            <a:spLocks noChangeArrowheads="1"/>
          </p:cNvSpPr>
          <p:nvPr/>
        </p:nvSpPr>
        <p:spPr bwMode="auto">
          <a:xfrm>
            <a:off x="6373829" y="1814514"/>
            <a:ext cx="2446337" cy="33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r>
              <a:rPr lang="fr-FR" altLang="fr-FR" sz="1600" i="1" dirty="0" err="1"/>
              <a:t>Cover</a:t>
            </a:r>
            <a:r>
              <a:rPr lang="fr-FR" altLang="fr-FR" sz="1600" i="1" dirty="0"/>
              <a:t> </a:t>
            </a:r>
            <a:r>
              <a:rPr lang="fr-FR" altLang="fr-FR" sz="1600" i="1" dirty="0" err="1"/>
              <a:t>crops</a:t>
            </a:r>
            <a:endParaRPr lang="fr-FR" altLang="fr-FR" sz="1600" i="1" dirty="0"/>
          </a:p>
        </p:txBody>
      </p:sp>
      <p:sp>
        <p:nvSpPr>
          <p:cNvPr id="5134" name="ZoneTexte 53"/>
          <p:cNvSpPr txBox="1">
            <a:spLocks noChangeArrowheads="1"/>
          </p:cNvSpPr>
          <p:nvPr/>
        </p:nvSpPr>
        <p:spPr bwMode="auto">
          <a:xfrm>
            <a:off x="6877050" y="2084787"/>
            <a:ext cx="2266950" cy="33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r>
              <a:rPr lang="fr-FR" altLang="fr-FR" sz="1600" i="1" dirty="0" err="1"/>
              <a:t>Agroforestery</a:t>
            </a:r>
            <a:endParaRPr lang="fr-FR" altLang="fr-FR" sz="1600" i="1" dirty="0"/>
          </a:p>
        </p:txBody>
      </p:sp>
      <p:sp>
        <p:nvSpPr>
          <p:cNvPr id="78863" name="Espace réservé du numéro de diapositive 45"/>
          <p:cNvSpPr>
            <a:spLocks noGrp="1"/>
          </p:cNvSpPr>
          <p:nvPr>
            <p:ph type="sldNum" sz="quarter" idx="12"/>
          </p:nvPr>
        </p:nvSpPr>
        <p:spPr bwMode="auto">
          <a:xfrm>
            <a:off x="7019925" y="4889898"/>
            <a:ext cx="2133600" cy="273844"/>
          </a:xfrm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95" indent="-285729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15" indent="-228582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80" indent="-228582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246" indent="-228582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411" indent="-22858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578" indent="-22858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744" indent="-22858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909" indent="-22858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70EF22F9-4D3B-4CE9-B4AC-29F7519D7CAA}" type="slidenum">
              <a:rPr lang="fr-FR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2</a:t>
            </a:fld>
            <a:endParaRPr lang="fr-FR" altLang="fr-FR" sz="1200" dirty="0" smtClean="0">
              <a:solidFill>
                <a:srgbClr val="898989"/>
              </a:solidFill>
            </a:endParaRPr>
          </a:p>
        </p:txBody>
      </p:sp>
      <p:sp>
        <p:nvSpPr>
          <p:cNvPr id="5136" name="ZoneTexte 5"/>
          <p:cNvSpPr txBox="1">
            <a:spLocks noChangeArrowheads="1"/>
          </p:cNvSpPr>
          <p:nvPr/>
        </p:nvSpPr>
        <p:spPr bwMode="auto">
          <a:xfrm>
            <a:off x="1835152" y="4894439"/>
            <a:ext cx="5473700" cy="24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en-US" altLang="fr-FR" sz="1000" dirty="0" smtClean="0"/>
              <a:t>FACCE-JPI – JPI Climate workshop , Brussels, 20</a:t>
            </a:r>
            <a:r>
              <a:rPr lang="en-US" altLang="fr-FR" sz="1000" baseline="30000" dirty="0" smtClean="0"/>
              <a:t>th</a:t>
            </a:r>
            <a:r>
              <a:rPr lang="en-US" altLang="fr-FR" sz="1000" dirty="0" smtClean="0"/>
              <a:t> October 2022</a:t>
            </a:r>
            <a:endParaRPr lang="fr-FR" altLang="fr-FR" sz="1000" dirty="0"/>
          </a:p>
        </p:txBody>
      </p:sp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819175" y="4092933"/>
            <a:ext cx="8324851" cy="83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7" rIns="91434" bIns="45717">
            <a:spAutoFit/>
          </a:bodyPr>
          <a:lstStyle/>
          <a:p>
            <a:r>
              <a:rPr lang="en-US" altLang="fr-FR" sz="16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Need for methods &amp; tools adapted to different context (CAP, C market) combining crop </a:t>
            </a:r>
            <a:r>
              <a:rPr lang="en-US" altLang="fr-FR" sz="1600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modelling</a:t>
            </a:r>
            <a:r>
              <a:rPr lang="en-US" altLang="fr-FR" sz="16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and high resolution remote sensing </a:t>
            </a:r>
            <a:r>
              <a:rPr lang="en-US" altLang="fr-FR" sz="16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 e.g. H2020 NIVA &amp; </a:t>
            </a:r>
            <a:r>
              <a:rPr lang="en-US" altLang="fr-FR" sz="1600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ORCaSa</a:t>
            </a:r>
            <a:r>
              <a:rPr lang="en-US" altLang="fr-FR" sz="16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&amp; </a:t>
            </a:r>
            <a:r>
              <a:rPr lang="en-US" altLang="fr-FR" sz="1600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ClieNfarm</a:t>
            </a:r>
            <a:r>
              <a:rPr lang="en-US" altLang="fr-FR" sz="16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, Soil Carbon Farming (Climate </a:t>
            </a:r>
            <a:r>
              <a:rPr lang="en-US" altLang="fr-FR" sz="1600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Kic</a:t>
            </a:r>
            <a:r>
              <a:rPr lang="en-US" altLang="fr-FR" sz="16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) projects</a:t>
            </a:r>
            <a:endParaRPr lang="fr-FR" altLang="fr-FR" sz="1600" dirty="0">
              <a:solidFill>
                <a:srgbClr val="0070C0"/>
              </a:solidFill>
            </a:endParaRPr>
          </a:p>
        </p:txBody>
      </p:sp>
      <p:sp>
        <p:nvSpPr>
          <p:cNvPr id="23" name="Flèche à angle droit 22"/>
          <p:cNvSpPr/>
          <p:nvPr/>
        </p:nvSpPr>
        <p:spPr>
          <a:xfrm rot="5400000">
            <a:off x="262350" y="4043363"/>
            <a:ext cx="400050" cy="45720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4" grpId="0"/>
      <p:bldP spid="39" grpId="0"/>
      <p:bldP spid="40" grpId="0" animBg="1"/>
      <p:bldP spid="2" grpId="0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-9525"/>
            <a:ext cx="9144000" cy="528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34" tIns="45717" rIns="91434" bIns="45717"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fr-FR" sz="3200" dirty="0" err="1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Why</a:t>
            </a:r>
            <a:r>
              <a:rPr lang="fr-FR" sz="3200" dirty="0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200" dirty="0" err="1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is</a:t>
            </a:r>
            <a:r>
              <a:rPr lang="fr-FR" sz="3200" dirty="0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3200" dirty="0" err="1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it</a:t>
            </a:r>
            <a:r>
              <a:rPr lang="fr-FR" sz="3200" dirty="0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 possible </a:t>
            </a:r>
            <a:r>
              <a:rPr lang="fr-FR" sz="3200" dirty="0" err="1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now</a:t>
            </a:r>
            <a:r>
              <a:rPr lang="fr-FR" sz="3200" dirty="0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 ? </a:t>
            </a:r>
          </a:p>
        </p:txBody>
      </p:sp>
      <p:sp>
        <p:nvSpPr>
          <p:cNvPr id="22" name="Flèche vers le bas 21"/>
          <p:cNvSpPr/>
          <p:nvPr/>
        </p:nvSpPr>
        <p:spPr>
          <a:xfrm>
            <a:off x="1885951" y="1437085"/>
            <a:ext cx="215900" cy="325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79388" y="1815721"/>
            <a:ext cx="3600450" cy="64632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91434" tIns="45717" rIns="91434" bIns="45717">
            <a:spAutoFit/>
          </a:bodyPr>
          <a:lstStyle/>
          <a:p>
            <a:pPr algn="ctr">
              <a:defRPr/>
            </a:pPr>
            <a:r>
              <a:rPr lang="fr-FR" dirty="0" err="1">
                <a:solidFill>
                  <a:srgbClr val="1F497D"/>
                </a:solidFill>
                <a:ea typeface="ＭＳ Ｐゴシック" pitchFamily="34" charset="-128"/>
              </a:rPr>
              <a:t>Clear</a:t>
            </a:r>
            <a:r>
              <a:rPr lang="fr-FR" dirty="0">
                <a:solidFill>
                  <a:srgbClr val="1F497D"/>
                </a:solidFill>
                <a:ea typeface="ＭＳ Ｐゴシック" pitchFamily="34" charset="-128"/>
              </a:rPr>
              <a:t> or </a:t>
            </a:r>
            <a:r>
              <a:rPr lang="fr-FR" dirty="0" err="1">
                <a:solidFill>
                  <a:srgbClr val="1F497D"/>
                </a:solidFill>
                <a:ea typeface="ＭＳ Ｐゴシック" pitchFamily="34" charset="-128"/>
              </a:rPr>
              <a:t>cloudy</a:t>
            </a:r>
            <a:r>
              <a:rPr lang="fr-FR" dirty="0">
                <a:solidFill>
                  <a:srgbClr val="1F497D"/>
                </a:solidFill>
                <a:ea typeface="ＭＳ Ｐゴシック" pitchFamily="34" charset="-128"/>
              </a:rPr>
              <a:t> </a:t>
            </a:r>
            <a:r>
              <a:rPr lang="fr-FR" dirty="0" err="1">
                <a:solidFill>
                  <a:srgbClr val="1F497D"/>
                </a:solidFill>
                <a:ea typeface="ＭＳ Ｐゴシック" pitchFamily="34" charset="-128"/>
              </a:rPr>
              <a:t>sky</a:t>
            </a:r>
            <a:r>
              <a:rPr lang="fr-FR" dirty="0">
                <a:solidFill>
                  <a:srgbClr val="1F497D"/>
                </a:solidFill>
                <a:ea typeface="ＭＳ Ｐゴシック" pitchFamily="34" charset="-128"/>
              </a:rPr>
              <a:t> conditions</a:t>
            </a:r>
          </a:p>
          <a:p>
            <a:pPr algn="ctr">
              <a:defRPr/>
            </a:pPr>
            <a:r>
              <a:rPr lang="fr-FR" dirty="0" err="1">
                <a:solidFill>
                  <a:prstClr val="black"/>
                </a:solidFill>
                <a:ea typeface="ＭＳ Ｐゴシック" pitchFamily="34" charset="-128"/>
              </a:rPr>
              <a:t>Rugosity</a:t>
            </a:r>
            <a:r>
              <a:rPr lang="fr-FR" dirty="0">
                <a:solidFill>
                  <a:prstClr val="black"/>
                </a:solidFill>
                <a:ea typeface="ＭＳ Ｐゴシック" pitchFamily="34" charset="-128"/>
              </a:rPr>
              <a:t> &amp; surface water content</a:t>
            </a:r>
          </a:p>
        </p:txBody>
      </p:sp>
      <p:pic>
        <p:nvPicPr>
          <p:cNvPr id="6149" name="Picture 2" descr="Afficher l'image d'origine"/>
          <p:cNvPicPr>
            <a:picLocks noChangeAspect="1" noChangeArrowheads="1"/>
          </p:cNvPicPr>
          <p:nvPr/>
        </p:nvPicPr>
        <p:blipFill>
          <a:blip r:embed="rId3"/>
          <a:srcRect t="13034" b="13974"/>
          <a:stretch>
            <a:fillRect/>
          </a:stretch>
        </p:blipFill>
        <p:spPr bwMode="auto">
          <a:xfrm>
            <a:off x="179412" y="627474"/>
            <a:ext cx="1381125" cy="75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4" descr="Description de cette image, également commentée ci-aprè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6576" y="789386"/>
            <a:ext cx="993775" cy="532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ZoneTexte 12"/>
          <p:cNvSpPr txBox="1">
            <a:spLocks noChangeArrowheads="1"/>
          </p:cNvSpPr>
          <p:nvPr/>
        </p:nvSpPr>
        <p:spPr bwMode="auto">
          <a:xfrm>
            <a:off x="1264599" y="837022"/>
            <a:ext cx="1414158" cy="58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algn="ctr"/>
            <a:r>
              <a:rPr lang="fr-FR" altLang="fr-FR" dirty="0" err="1">
                <a:solidFill>
                  <a:srgbClr val="4F81BD"/>
                </a:solidFill>
                <a:ea typeface="MS PGothic" pitchFamily="34" charset="-128"/>
              </a:rPr>
              <a:t>Sentinel</a:t>
            </a:r>
            <a:r>
              <a:rPr lang="fr-FR" altLang="fr-FR" dirty="0">
                <a:solidFill>
                  <a:srgbClr val="4F81BD"/>
                </a:solidFill>
                <a:ea typeface="MS PGothic" pitchFamily="34" charset="-128"/>
              </a:rPr>
              <a:t> 1</a:t>
            </a:r>
          </a:p>
          <a:p>
            <a:pPr algn="ctr"/>
            <a:r>
              <a:rPr lang="fr-FR" altLang="fr-FR" sz="1400" b="1" dirty="0">
                <a:solidFill>
                  <a:srgbClr val="000000"/>
                </a:solidFill>
                <a:ea typeface="MS PGothic" pitchFamily="34" charset="-128"/>
              </a:rPr>
              <a:t>(10 m, 6j, Radar)</a:t>
            </a:r>
            <a:endParaRPr lang="fr-FR" altLang="fr-FR" sz="1400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6152" name="ZoneTexte 13"/>
          <p:cNvSpPr txBox="1">
            <a:spLocks noChangeArrowheads="1"/>
          </p:cNvSpPr>
          <p:nvPr/>
        </p:nvSpPr>
        <p:spPr bwMode="auto">
          <a:xfrm>
            <a:off x="5918202" y="844168"/>
            <a:ext cx="2470150" cy="58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fr-FR" altLang="fr-FR" dirty="0" err="1">
                <a:solidFill>
                  <a:srgbClr val="4F81BD"/>
                </a:solidFill>
                <a:ea typeface="MS PGothic" pitchFamily="34" charset="-128"/>
              </a:rPr>
              <a:t>Sentinel</a:t>
            </a:r>
            <a:r>
              <a:rPr lang="fr-FR" altLang="fr-FR" dirty="0">
                <a:solidFill>
                  <a:srgbClr val="4F81BD"/>
                </a:solidFill>
                <a:ea typeface="MS PGothic" pitchFamily="34" charset="-128"/>
              </a:rPr>
              <a:t> 2</a:t>
            </a:r>
          </a:p>
          <a:p>
            <a:pPr algn="ctr"/>
            <a:r>
              <a:rPr lang="fr-FR" altLang="fr-FR" sz="1400" dirty="0">
                <a:solidFill>
                  <a:srgbClr val="000000"/>
                </a:solidFill>
                <a:ea typeface="MS PGothic" pitchFamily="34" charset="-128"/>
              </a:rPr>
              <a:t>(</a:t>
            </a:r>
            <a:r>
              <a:rPr lang="fr-FR" altLang="fr-FR" sz="1400" b="1" dirty="0">
                <a:solidFill>
                  <a:srgbClr val="000000"/>
                </a:solidFill>
                <a:ea typeface="MS PGothic" pitchFamily="34" charset="-128"/>
              </a:rPr>
              <a:t>10 m, 5j, Optical</a:t>
            </a:r>
            <a:r>
              <a:rPr lang="fr-FR" altLang="fr-FR" sz="1400" dirty="0">
                <a:solidFill>
                  <a:srgbClr val="000000"/>
                </a:solidFill>
                <a:ea typeface="MS PGothic" pitchFamily="34" charset="-128"/>
              </a:rPr>
              <a:t>)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5940427" y="1815721"/>
            <a:ext cx="3024188" cy="64632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91434" tIns="45717" rIns="91434" bIns="45717">
            <a:spAutoFit/>
          </a:bodyPr>
          <a:lstStyle/>
          <a:p>
            <a:pPr algn="ctr">
              <a:defRPr/>
            </a:pPr>
            <a:r>
              <a:rPr lang="fr-FR" dirty="0" err="1">
                <a:solidFill>
                  <a:srgbClr val="1F497D"/>
                </a:solidFill>
                <a:ea typeface="ＭＳ Ｐゴシック" pitchFamily="34" charset="-128"/>
              </a:rPr>
              <a:t>Clear</a:t>
            </a:r>
            <a:r>
              <a:rPr lang="fr-FR" dirty="0">
                <a:solidFill>
                  <a:srgbClr val="1F497D"/>
                </a:solidFill>
                <a:ea typeface="ＭＳ Ｐゴシック" pitchFamily="34" charset="-128"/>
              </a:rPr>
              <a:t> </a:t>
            </a:r>
            <a:r>
              <a:rPr lang="fr-FR" dirty="0" err="1">
                <a:solidFill>
                  <a:srgbClr val="1F497D"/>
                </a:solidFill>
                <a:ea typeface="ＭＳ Ｐゴシック" pitchFamily="34" charset="-128"/>
              </a:rPr>
              <a:t>sky</a:t>
            </a:r>
            <a:r>
              <a:rPr lang="fr-FR" dirty="0">
                <a:solidFill>
                  <a:srgbClr val="1F497D"/>
                </a:solidFill>
                <a:ea typeface="ＭＳ Ｐゴシック" pitchFamily="34" charset="-128"/>
              </a:rPr>
              <a:t> conditions</a:t>
            </a:r>
          </a:p>
          <a:p>
            <a:pPr algn="ctr">
              <a:defRPr/>
            </a:pPr>
            <a:r>
              <a:rPr lang="fr-FR" dirty="0" err="1">
                <a:solidFill>
                  <a:prstClr val="black"/>
                </a:solidFill>
                <a:ea typeface="ＭＳ Ｐゴシック" pitchFamily="34" charset="-128"/>
              </a:rPr>
              <a:t>Reflectances</a:t>
            </a:r>
            <a:r>
              <a:rPr lang="fr-FR" dirty="0">
                <a:solidFill>
                  <a:prstClr val="black"/>
                </a:solidFill>
                <a:ea typeface="ＭＳ Ｐゴシック" pitchFamily="34" charset="-128"/>
              </a:rPr>
              <a:t> (13 bands)</a:t>
            </a:r>
            <a:endParaRPr lang="fr-FR" dirty="0">
              <a:solidFill>
                <a:srgbClr val="1F497D"/>
              </a:solidFill>
              <a:ea typeface="ＭＳ Ｐゴシック" pitchFamily="34" charset="-128"/>
            </a:endParaRPr>
          </a:p>
        </p:txBody>
      </p:sp>
      <p:sp>
        <p:nvSpPr>
          <p:cNvPr id="38" name="Flèche vers le bas 37"/>
          <p:cNvSpPr/>
          <p:nvPr/>
        </p:nvSpPr>
        <p:spPr>
          <a:xfrm>
            <a:off x="7092952" y="1437085"/>
            <a:ext cx="215900" cy="325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pic>
        <p:nvPicPr>
          <p:cNvPr id="39" name="Picture 9" descr="C:\Documents and Settings\claveriem\Mes documents\ScreenShot\ScreenShot_2012-01-18_10-14-4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9275" y="2843226"/>
            <a:ext cx="865188" cy="60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ZoneTexte 64"/>
          <p:cNvSpPr txBox="1">
            <a:spLocks noChangeArrowheads="1"/>
          </p:cNvSpPr>
          <p:nvPr/>
        </p:nvSpPr>
        <p:spPr bwMode="auto">
          <a:xfrm>
            <a:off x="5567385" y="3490926"/>
            <a:ext cx="998537" cy="27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fr-FR" altLang="fr-FR" sz="12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Land </a:t>
            </a:r>
            <a:r>
              <a:rPr lang="fr-FR" altLang="fr-FR" sz="1200" b="1" dirty="0" err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cover</a:t>
            </a:r>
            <a:endParaRPr lang="fr-FR" altLang="fr-FR" sz="12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44" name="Picture 34" descr="LAI_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10379" y="2843214"/>
            <a:ext cx="903287" cy="59412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5" name="ZoneTexte 64"/>
          <p:cNvSpPr txBox="1">
            <a:spLocks noChangeArrowheads="1"/>
          </p:cNvSpPr>
          <p:nvPr/>
        </p:nvSpPr>
        <p:spPr bwMode="auto">
          <a:xfrm>
            <a:off x="6637362" y="3490928"/>
            <a:ext cx="998537" cy="46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fr-FR" altLang="fr-FR" sz="12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LAI/</a:t>
            </a:r>
          </a:p>
          <a:p>
            <a:pPr algn="ctr"/>
            <a:r>
              <a:rPr lang="fr-FR" altLang="fr-FR" sz="1200" b="1" dirty="0" err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phenology</a:t>
            </a:r>
            <a:endParaRPr lang="fr-FR" altLang="fr-FR" sz="12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2052" name="Picture 4" descr="Afficher l'image d'origin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18427" y="2843213"/>
            <a:ext cx="10302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ZoneTexte 64"/>
          <p:cNvSpPr txBox="1">
            <a:spLocks noChangeArrowheads="1"/>
          </p:cNvSpPr>
          <p:nvPr/>
        </p:nvSpPr>
        <p:spPr bwMode="auto">
          <a:xfrm>
            <a:off x="7656536" y="3490926"/>
            <a:ext cx="998537" cy="27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fr-FR" altLang="fr-FR" sz="1200" b="1" dirty="0" err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Albedo</a:t>
            </a:r>
            <a:endParaRPr lang="fr-FR" altLang="fr-FR" sz="12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2054" name="Picture 6" descr="Afficher l'image d'origin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71776" y="2888456"/>
            <a:ext cx="863600" cy="60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4" name="Connecteur droit avec flèche 53"/>
          <p:cNvCxnSpPr/>
          <p:nvPr/>
        </p:nvCxnSpPr>
        <p:spPr>
          <a:xfrm flipH="1">
            <a:off x="5076827" y="3436145"/>
            <a:ext cx="574675" cy="485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5313" y="2881315"/>
            <a:ext cx="820737" cy="59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1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31913" y="2934905"/>
            <a:ext cx="69850" cy="527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 Box 20"/>
          <p:cNvSpPr txBox="1">
            <a:spLocks noChangeArrowheads="1"/>
          </p:cNvSpPr>
          <p:nvPr/>
        </p:nvSpPr>
        <p:spPr bwMode="auto">
          <a:xfrm>
            <a:off x="1187468" y="3475437"/>
            <a:ext cx="525463" cy="23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900" dirty="0">
                <a:solidFill>
                  <a:srgbClr val="000000"/>
                </a:solidFill>
                <a:ea typeface="MS PGothic" pitchFamily="34" charset="-128"/>
              </a:rPr>
              <a:t>2%</a:t>
            </a:r>
          </a:p>
        </p:txBody>
      </p:sp>
      <p:sp>
        <p:nvSpPr>
          <p:cNvPr id="59" name="Text Box 21"/>
          <p:cNvSpPr txBox="1">
            <a:spLocks noChangeArrowheads="1"/>
          </p:cNvSpPr>
          <p:nvPr/>
        </p:nvSpPr>
        <p:spPr bwMode="auto">
          <a:xfrm>
            <a:off x="1166813" y="2776540"/>
            <a:ext cx="525462" cy="23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900" dirty="0">
                <a:solidFill>
                  <a:srgbClr val="000000"/>
                </a:solidFill>
                <a:ea typeface="MS PGothic" pitchFamily="34" charset="-128"/>
              </a:rPr>
              <a:t>40%</a:t>
            </a:r>
          </a:p>
        </p:txBody>
      </p:sp>
      <p:sp>
        <p:nvSpPr>
          <p:cNvPr id="60" name="ZoneTexte 64"/>
          <p:cNvSpPr txBox="1">
            <a:spLocks noChangeArrowheads="1"/>
          </p:cNvSpPr>
          <p:nvPr/>
        </p:nvSpPr>
        <p:spPr bwMode="auto">
          <a:xfrm>
            <a:off x="260350" y="3496880"/>
            <a:ext cx="998538" cy="46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fr-FR" altLang="fr-FR" sz="1200" b="1" dirty="0" err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Soil</a:t>
            </a:r>
            <a:r>
              <a:rPr lang="fr-FR" altLang="fr-FR" sz="12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water content</a:t>
            </a:r>
          </a:p>
        </p:txBody>
      </p:sp>
      <p:sp>
        <p:nvSpPr>
          <p:cNvPr id="63" name="ZoneTexte 64"/>
          <p:cNvSpPr txBox="1">
            <a:spLocks noChangeArrowheads="1"/>
          </p:cNvSpPr>
          <p:nvPr/>
        </p:nvSpPr>
        <p:spPr bwMode="auto">
          <a:xfrm>
            <a:off x="1619274" y="3489736"/>
            <a:ext cx="1008063" cy="27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fr-FR" altLang="fr-FR" sz="1200" b="1" dirty="0" err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Biomass</a:t>
            </a:r>
            <a:endParaRPr lang="fr-FR" altLang="fr-FR" sz="12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66" name="Picture 33"/>
          <p:cNvPicPr>
            <a:picLocks noChangeAspect="1" noChangeArrowheads="1"/>
          </p:cNvPicPr>
          <p:nvPr/>
        </p:nvPicPr>
        <p:blipFill>
          <a:blip r:embed="rId11"/>
          <a:srcRect l="5078" t="749" r="25552" b="12798"/>
          <a:stretch>
            <a:fillRect/>
          </a:stretch>
        </p:blipFill>
        <p:spPr bwMode="auto">
          <a:xfrm>
            <a:off x="4213225" y="3921919"/>
            <a:ext cx="863600" cy="604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7" name="Rectangle 66"/>
          <p:cNvSpPr/>
          <p:nvPr/>
        </p:nvSpPr>
        <p:spPr>
          <a:xfrm>
            <a:off x="8675714" y="2787267"/>
            <a:ext cx="288925" cy="16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pic>
        <p:nvPicPr>
          <p:cNvPr id="2058" name="Picture 10" descr="AgImage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19276" y="2895600"/>
            <a:ext cx="982663" cy="58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 descr="caggfig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771776" y="2842024"/>
            <a:ext cx="8636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ZoneTexte 64"/>
          <p:cNvSpPr txBox="1">
            <a:spLocks noChangeArrowheads="1"/>
          </p:cNvSpPr>
          <p:nvPr/>
        </p:nvSpPr>
        <p:spPr bwMode="auto">
          <a:xfrm>
            <a:off x="2700356" y="3489736"/>
            <a:ext cx="998537" cy="2769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fr-FR" altLang="fr-FR" sz="1200" b="1" dirty="0" err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Soil</a:t>
            </a:r>
            <a:r>
              <a:rPr lang="fr-FR" altLang="fr-FR" sz="1200" b="1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fr-FR" altLang="fr-FR" sz="1200" b="1" dirty="0" err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work</a:t>
            </a:r>
            <a:endParaRPr lang="fr-FR" altLang="fr-FR" sz="1200" b="1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cxnSp>
        <p:nvCxnSpPr>
          <p:cNvPr id="52" name="Connecteur droit avec flèche 51"/>
          <p:cNvCxnSpPr/>
          <p:nvPr/>
        </p:nvCxnSpPr>
        <p:spPr>
          <a:xfrm>
            <a:off x="3635399" y="3489736"/>
            <a:ext cx="576263" cy="43219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ZoneTexte 73"/>
          <p:cNvSpPr txBox="1">
            <a:spLocks noChangeArrowheads="1"/>
          </p:cNvSpPr>
          <p:nvPr/>
        </p:nvSpPr>
        <p:spPr bwMode="auto">
          <a:xfrm>
            <a:off x="4186959" y="1815721"/>
            <a:ext cx="1257448" cy="6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algn="ctr"/>
            <a:r>
              <a:rPr lang="fr-FR" altLang="fr-FR">
                <a:solidFill>
                  <a:srgbClr val="000000"/>
                </a:solidFill>
                <a:ea typeface="MS PGothic" pitchFamily="34" charset="-128"/>
              </a:rPr>
              <a:t>Monitored</a:t>
            </a:r>
          </a:p>
          <a:p>
            <a:pPr algn="ctr"/>
            <a:r>
              <a:rPr lang="fr-FR" altLang="fr-FR">
                <a:solidFill>
                  <a:srgbClr val="000000"/>
                </a:solidFill>
                <a:ea typeface="MS PGothic" pitchFamily="34" charset="-128"/>
              </a:rPr>
              <a:t>parameters</a:t>
            </a:r>
          </a:p>
        </p:txBody>
      </p:sp>
      <p:sp>
        <p:nvSpPr>
          <p:cNvPr id="75" name="Rectangle 74"/>
          <p:cNvSpPr/>
          <p:nvPr/>
        </p:nvSpPr>
        <p:spPr>
          <a:xfrm>
            <a:off x="72001" y="2733676"/>
            <a:ext cx="8964614" cy="2349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76" name="ZoneTexte 75"/>
          <p:cNvSpPr txBox="1">
            <a:spLocks noChangeArrowheads="1"/>
          </p:cNvSpPr>
          <p:nvPr/>
        </p:nvSpPr>
        <p:spPr bwMode="auto">
          <a:xfrm>
            <a:off x="3673808" y="2943228"/>
            <a:ext cx="1874219" cy="36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pPr algn="ctr"/>
            <a:r>
              <a:rPr lang="fr-FR" altLang="fr-FR">
                <a:solidFill>
                  <a:srgbClr val="1F497D"/>
                </a:solidFill>
                <a:ea typeface="MS PGothic" pitchFamily="34" charset="-128"/>
              </a:rPr>
              <a:t>Dynamic mapping</a:t>
            </a:r>
          </a:p>
        </p:txBody>
      </p:sp>
      <p:sp>
        <p:nvSpPr>
          <p:cNvPr id="78" name="Flèche vers le bas 77"/>
          <p:cNvSpPr/>
          <p:nvPr/>
        </p:nvSpPr>
        <p:spPr>
          <a:xfrm>
            <a:off x="1908175" y="2356248"/>
            <a:ext cx="215900" cy="3774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79" name="Flèche vers le bas 78"/>
          <p:cNvSpPr/>
          <p:nvPr/>
        </p:nvSpPr>
        <p:spPr>
          <a:xfrm>
            <a:off x="7092952" y="2356248"/>
            <a:ext cx="215900" cy="3774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46" name="ZoneTexte 45"/>
          <p:cNvSpPr txBox="1">
            <a:spLocks noChangeArrowheads="1"/>
          </p:cNvSpPr>
          <p:nvPr/>
        </p:nvSpPr>
        <p:spPr bwMode="auto">
          <a:xfrm>
            <a:off x="108026" y="4660391"/>
            <a:ext cx="8878325" cy="33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7" rIns="91434" bIns="45717">
            <a:spAutoFit/>
          </a:bodyPr>
          <a:lstStyle/>
          <a:p>
            <a:pPr algn="ctr"/>
            <a:r>
              <a:rPr lang="fr-FR" altLang="fr-FR" sz="1600" dirty="0">
                <a:solidFill>
                  <a:srgbClr val="000000"/>
                </a:solidFill>
                <a:ea typeface="MS PGothic" pitchFamily="34" charset="-128"/>
              </a:rPr>
              <a:t>How to use </a:t>
            </a:r>
            <a:r>
              <a:rPr lang="fr-FR" altLang="fr-FR" sz="1600" dirty="0" err="1">
                <a:solidFill>
                  <a:srgbClr val="000000"/>
                </a:solidFill>
                <a:ea typeface="MS PGothic" pitchFamily="34" charset="-128"/>
              </a:rPr>
              <a:t>those</a:t>
            </a:r>
            <a:r>
              <a:rPr lang="fr-FR" altLang="fr-FR" sz="1600" dirty="0">
                <a:solidFill>
                  <a:srgbClr val="000000"/>
                </a:solidFill>
                <a:ea typeface="MS PGothic" pitchFamily="34" charset="-128"/>
              </a:rPr>
              <a:t> </a:t>
            </a:r>
            <a:r>
              <a:rPr lang="fr-FR" altLang="fr-FR" sz="1600" dirty="0" smtClean="0">
                <a:solidFill>
                  <a:srgbClr val="000000"/>
                </a:solidFill>
                <a:ea typeface="MS PGothic" pitchFamily="34" charset="-128"/>
              </a:rPr>
              <a:t>data to </a:t>
            </a:r>
            <a:r>
              <a:rPr lang="fr-FR" altLang="fr-FR" sz="1600" dirty="0" err="1" smtClean="0">
                <a:solidFill>
                  <a:srgbClr val="000000"/>
                </a:solidFill>
                <a:ea typeface="MS PGothic" pitchFamily="34" charset="-128"/>
              </a:rPr>
              <a:t>quantify</a:t>
            </a:r>
            <a:r>
              <a:rPr lang="fr-FR" altLang="fr-FR" sz="1600" dirty="0" smtClean="0">
                <a:solidFill>
                  <a:srgbClr val="000000"/>
                </a:solidFill>
                <a:ea typeface="MS PGothic" pitchFamily="34" charset="-128"/>
              </a:rPr>
              <a:t> C budget and </a:t>
            </a:r>
            <a:r>
              <a:rPr lang="fr-FR" altLang="fr-FR" sz="1600" dirty="0" err="1" smtClean="0">
                <a:solidFill>
                  <a:srgbClr val="000000"/>
                </a:solidFill>
                <a:ea typeface="MS PGothic" pitchFamily="34" charset="-128"/>
              </a:rPr>
              <a:t>its</a:t>
            </a:r>
            <a:r>
              <a:rPr lang="fr-FR" altLang="fr-FR" sz="1600" dirty="0" smtClean="0">
                <a:solidFill>
                  <a:srgbClr val="000000"/>
                </a:solidFill>
                <a:ea typeface="MS PGothic" pitchFamily="34" charset="-128"/>
              </a:rPr>
              <a:t> components ?</a:t>
            </a:r>
            <a:endParaRPr lang="fr-FR" altLang="fr-FR" sz="1600" dirty="0">
              <a:solidFill>
                <a:srgbClr val="000000"/>
              </a:solidFill>
              <a:ea typeface="MS PGothic" pitchFamily="34" charset="-128"/>
            </a:endParaRPr>
          </a:p>
        </p:txBody>
      </p:sp>
      <p:pic>
        <p:nvPicPr>
          <p:cNvPr id="6183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140225" y="519127"/>
            <a:ext cx="1800225" cy="119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912" name="Espace réservé du numéro de diapositive 47"/>
          <p:cNvSpPr>
            <a:spLocks noGrp="1"/>
          </p:cNvSpPr>
          <p:nvPr>
            <p:ph type="sldNum" sz="quarter" idx="12"/>
          </p:nvPr>
        </p:nvSpPr>
        <p:spPr bwMode="auto">
          <a:xfrm>
            <a:off x="7046913" y="4889898"/>
            <a:ext cx="2133600" cy="273844"/>
          </a:xfrm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895" indent="-285729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2915" indent="-228582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080" indent="-228582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246" indent="-228582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411" indent="-22858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578" indent="-22858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8744" indent="-22858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5909" indent="-22858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fr-FR" altLang="fr-FR" sz="1200" dirty="0" smtClean="0">
                <a:solidFill>
                  <a:srgbClr val="898989"/>
                </a:solidFill>
              </a:rPr>
              <a:t>3</a:t>
            </a:r>
          </a:p>
        </p:txBody>
      </p:sp>
      <p:sp>
        <p:nvSpPr>
          <p:cNvPr id="6185" name="ZoneTexte 48"/>
          <p:cNvSpPr txBox="1">
            <a:spLocks noChangeArrowheads="1"/>
          </p:cNvSpPr>
          <p:nvPr/>
        </p:nvSpPr>
        <p:spPr bwMode="auto">
          <a:xfrm>
            <a:off x="4518034" y="1113236"/>
            <a:ext cx="524490" cy="21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4" tIns="45717" rIns="91434" bIns="45717">
            <a:spAutoFit/>
          </a:bodyPr>
          <a:lstStyle/>
          <a:p>
            <a:r>
              <a:rPr lang="fr-FR" altLang="fr-FR" sz="800" dirty="0" err="1">
                <a:solidFill>
                  <a:srgbClr val="C00000"/>
                </a:solidFill>
                <a:ea typeface="MS PGothic" pitchFamily="34" charset="-128"/>
              </a:rPr>
              <a:t>Sentinel</a:t>
            </a:r>
            <a:endParaRPr lang="fr-FR" altLang="fr-FR" sz="800" dirty="0">
              <a:solidFill>
                <a:srgbClr val="C00000"/>
              </a:solidFill>
              <a:ea typeface="MS PGothic" pitchFamily="34" charset="-128"/>
            </a:endParaRPr>
          </a:p>
        </p:txBody>
      </p:sp>
      <p:sp>
        <p:nvSpPr>
          <p:cNvPr id="6186" name="ZoneTexte 42"/>
          <p:cNvSpPr txBox="1">
            <a:spLocks noChangeArrowheads="1"/>
          </p:cNvSpPr>
          <p:nvPr/>
        </p:nvSpPr>
        <p:spPr bwMode="auto">
          <a:xfrm>
            <a:off x="2555901" y="683420"/>
            <a:ext cx="1876425" cy="107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fr-FR" altLang="fr-FR" sz="16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A</a:t>
            </a:r>
          </a:p>
          <a:p>
            <a:pPr algn="ctr"/>
            <a:r>
              <a:rPr lang="fr-FR" altLang="fr-FR" sz="1600" dirty="0" err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Revolution</a:t>
            </a:r>
            <a:r>
              <a:rPr lang="fr-FR" altLang="fr-FR" sz="16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!!!</a:t>
            </a:r>
          </a:p>
          <a:p>
            <a:pPr algn="ctr"/>
            <a:r>
              <a:rPr lang="fr-FR" altLang="fr-FR" sz="16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(free all over</a:t>
            </a:r>
          </a:p>
          <a:p>
            <a:pPr algn="ctr"/>
            <a:r>
              <a:rPr lang="fr-FR" altLang="fr-FR" sz="16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the globe)</a:t>
            </a:r>
          </a:p>
        </p:txBody>
      </p:sp>
      <p:sp>
        <p:nvSpPr>
          <p:cNvPr id="6187" name="AutoShape 2" descr="Résultat de recherche d'images pour &quot;icos&quot;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/>
          <a:lstStyle/>
          <a:p>
            <a:endParaRPr lang="fr-FR" altLang="fr-FR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6188" name="AutoShape 4" descr="Résultat de recherche d'images pour &quot;icos&quot;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/>
          <a:lstStyle/>
          <a:p>
            <a:endParaRPr lang="fr-FR" altLang="fr-FR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5567386" y="4007837"/>
            <a:ext cx="32766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 !! Monitoring of </a:t>
            </a:r>
            <a:r>
              <a:rPr lang="fr-FR" sz="1400" dirty="0" err="1" smtClean="0">
                <a:solidFill>
                  <a:srgbClr val="FF0000"/>
                </a:solidFill>
              </a:rPr>
              <a:t>superficial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Soil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Organic</a:t>
            </a:r>
            <a:r>
              <a:rPr lang="fr-FR" sz="1400" dirty="0" smtClean="0">
                <a:solidFill>
                  <a:srgbClr val="FF0000"/>
                </a:solidFill>
              </a:rPr>
              <a:t> C content do not </a:t>
            </a:r>
            <a:r>
              <a:rPr lang="fr-FR" sz="1400" dirty="0" err="1" smtClean="0">
                <a:solidFill>
                  <a:srgbClr val="FF0000"/>
                </a:solidFill>
              </a:rPr>
              <a:t>provide</a:t>
            </a:r>
            <a:r>
              <a:rPr lang="fr-FR" sz="1400" dirty="0" smtClean="0">
                <a:solidFill>
                  <a:srgbClr val="FF0000"/>
                </a:solidFill>
              </a:rPr>
              <a:t> information on SOC stock changes !!</a:t>
            </a:r>
          </a:p>
          <a:p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37" grpId="0" animBg="1"/>
      <p:bldP spid="38" grpId="0" animBg="1"/>
      <p:bldP spid="40" grpId="0"/>
      <p:bldP spid="45" grpId="0"/>
      <p:bldP spid="47" grpId="0"/>
      <p:bldP spid="58" grpId="0"/>
      <p:bldP spid="59" grpId="0"/>
      <p:bldP spid="60" grpId="0"/>
      <p:bldP spid="63" grpId="0"/>
      <p:bldP spid="67" grpId="0" animBg="1"/>
      <p:bldP spid="61" grpId="0" animBg="1"/>
      <p:bldP spid="74" grpId="0"/>
      <p:bldP spid="75" grpId="0" animBg="1"/>
      <p:bldP spid="76" grpId="0"/>
      <p:bldP spid="78" grpId="0" animBg="1"/>
      <p:bldP spid="79" grpId="0" animBg="1"/>
      <p:bldP spid="46" grpId="0"/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1835"/>
            <a:ext cx="8229600" cy="4541207"/>
          </a:xfrm>
        </p:spPr>
        <p:txBody>
          <a:bodyPr>
            <a:noAutofit/>
          </a:bodyPr>
          <a:lstStyle/>
          <a:p>
            <a:pPr marL="0" lvl="1" indent="0" algn="just">
              <a:buFont typeface="Wingdings" pitchFamily="2" charset="2"/>
              <a:buChar char="Ø"/>
            </a:pPr>
            <a:r>
              <a:rPr lang="en-GB" sz="2000" dirty="0" smtClean="0">
                <a:solidFill>
                  <a:schemeClr val="tx2"/>
                </a:solidFill>
              </a:rPr>
              <a:t> </a:t>
            </a:r>
            <a:r>
              <a:rPr lang="en-GB" sz="1600" dirty="0" smtClean="0">
                <a:solidFill>
                  <a:schemeClr val="tx2"/>
                </a:solidFill>
              </a:rPr>
              <a:t>A similar conceptual approach: Carbon budget (Smith et al 2010)</a:t>
            </a:r>
          </a:p>
          <a:p>
            <a:pPr marL="0" indent="0" algn="just">
              <a:buNone/>
            </a:pPr>
            <a:endParaRPr lang="en-GB" sz="2000" dirty="0" smtClean="0">
              <a:solidFill>
                <a:schemeClr val="tx2"/>
              </a:solidFill>
            </a:endParaRPr>
          </a:p>
          <a:p>
            <a:pPr marL="0" indent="0" algn="just">
              <a:buNone/>
            </a:pPr>
            <a:endParaRPr lang="en-GB" sz="2000" dirty="0" smtClean="0">
              <a:solidFill>
                <a:schemeClr val="tx2"/>
              </a:solidFill>
            </a:endParaRPr>
          </a:p>
          <a:p>
            <a:pPr marL="0" indent="0" algn="just">
              <a:buNone/>
            </a:pPr>
            <a:endParaRPr lang="en-GB" sz="2000" dirty="0" smtClean="0">
              <a:solidFill>
                <a:schemeClr val="tx2"/>
              </a:solidFill>
            </a:endParaRPr>
          </a:p>
          <a:p>
            <a:pPr marL="0" indent="0" algn="just">
              <a:buNone/>
            </a:pPr>
            <a:r>
              <a:rPr lang="en-GB" sz="2000" dirty="0" smtClean="0">
                <a:solidFill>
                  <a:schemeClr val="tx2"/>
                </a:solidFill>
              </a:rPr>
              <a:t> </a:t>
            </a:r>
          </a:p>
          <a:p>
            <a:pPr marL="0" indent="0" algn="just">
              <a:buFont typeface="Wingdings" pitchFamily="2" charset="2"/>
              <a:buChar char="Ø"/>
            </a:pPr>
            <a:r>
              <a:rPr lang="en-GB" sz="1800" dirty="0" smtClean="0">
                <a:solidFill>
                  <a:schemeClr val="tx2"/>
                </a:solidFill>
              </a:rPr>
              <a:t>Indicators are calculated for each cropping year (at 10m/plot level), but can be summed over several years (crop rotation),</a:t>
            </a:r>
          </a:p>
          <a:p>
            <a:pPr marL="0" indent="0" algn="just"/>
            <a:endParaRPr lang="en-GB" sz="400" dirty="0" smtClean="0">
              <a:solidFill>
                <a:schemeClr val="tx2"/>
              </a:solidFill>
            </a:endParaRPr>
          </a:p>
          <a:p>
            <a:pPr marL="0" indent="0" algn="just">
              <a:buFont typeface="Wingdings" pitchFamily="2" charset="2"/>
              <a:buChar char="Ø"/>
            </a:pPr>
            <a:r>
              <a:rPr lang="en-GB" sz="2000" dirty="0" smtClean="0">
                <a:solidFill>
                  <a:schemeClr val="tx2"/>
                </a:solidFill>
              </a:rPr>
              <a:t> </a:t>
            </a:r>
            <a:r>
              <a:rPr lang="en-GB" sz="1800" dirty="0" smtClean="0">
                <a:solidFill>
                  <a:schemeClr val="tx2"/>
                </a:solidFill>
              </a:rPr>
              <a:t>Methodology: </a:t>
            </a:r>
          </a:p>
          <a:p>
            <a:pPr marL="400020" lvl="1" indent="0" algn="just"/>
            <a:r>
              <a:rPr lang="en-GB" sz="1600" dirty="0" smtClean="0">
                <a:solidFill>
                  <a:schemeClr val="tx2"/>
                </a:solidFill>
              </a:rPr>
              <a:t> Calculations of TIER 1 (CO</a:t>
            </a:r>
            <a:r>
              <a:rPr lang="en-GB" sz="1600" baseline="-25000" dirty="0" smtClean="0">
                <a:solidFill>
                  <a:schemeClr val="tx2"/>
                </a:solidFill>
              </a:rPr>
              <a:t>2</a:t>
            </a:r>
            <a:r>
              <a:rPr lang="en-GB" sz="1600" dirty="0" smtClean="0">
                <a:solidFill>
                  <a:schemeClr val="tx2"/>
                </a:solidFill>
              </a:rPr>
              <a:t> fluxes) and TIER 2 (C budget) are based on empirical approaches and can be applied to most crops species except rice,</a:t>
            </a:r>
          </a:p>
          <a:p>
            <a:pPr marL="400020" lvl="1" indent="0" algn="just"/>
            <a:r>
              <a:rPr lang="en-GB" sz="1600" dirty="0" smtClean="0">
                <a:solidFill>
                  <a:schemeClr val="tx2"/>
                </a:solidFill>
              </a:rPr>
              <a:t> TIER 3 is based on the SAFYE-CO2 crop model calibrated with satellite observations (LAI from Sentinel 2) </a:t>
            </a:r>
            <a:r>
              <a:rPr lang="en-GB" sz="1600" dirty="0" smtClean="0">
                <a:solidFill>
                  <a:schemeClr val="tx2"/>
                </a:solidFill>
                <a:sym typeface="Wingdings" pitchFamily="2" charset="2"/>
              </a:rPr>
              <a:t> allows other indicators to be calculated (biomass, yield, CO</a:t>
            </a:r>
            <a:r>
              <a:rPr lang="en-GB" sz="1600" baseline="-25000" dirty="0" smtClean="0">
                <a:solidFill>
                  <a:schemeClr val="tx2"/>
                </a:solidFill>
                <a:sym typeface="Wingdings" pitchFamily="2" charset="2"/>
              </a:rPr>
              <a:t>2</a:t>
            </a:r>
            <a:r>
              <a:rPr lang="en-GB" sz="1600" dirty="0" smtClean="0">
                <a:solidFill>
                  <a:schemeClr val="tx2"/>
                </a:solidFill>
                <a:sym typeface="Wingdings" pitchFamily="2" charset="2"/>
              </a:rPr>
              <a:t> fluxes, </a:t>
            </a:r>
            <a:r>
              <a:rPr lang="en-GB" sz="1600" dirty="0" err="1" smtClean="0">
                <a:solidFill>
                  <a:schemeClr val="tx2"/>
                </a:solidFill>
                <a:sym typeface="Wingdings" pitchFamily="2" charset="2"/>
              </a:rPr>
              <a:t>evap</a:t>
            </a:r>
            <a:r>
              <a:rPr lang="en-GB" sz="1600" dirty="0" smtClean="0">
                <a:solidFill>
                  <a:schemeClr val="tx2"/>
                </a:solidFill>
                <a:sym typeface="Wingdings" pitchFamily="2" charset="2"/>
              </a:rPr>
              <a:t>/</a:t>
            </a:r>
            <a:r>
              <a:rPr lang="en-GB" sz="1600" dirty="0" err="1" smtClean="0">
                <a:solidFill>
                  <a:schemeClr val="tx2"/>
                </a:solidFill>
                <a:sym typeface="Wingdings" pitchFamily="2" charset="2"/>
              </a:rPr>
              <a:t>transp</a:t>
            </a:r>
            <a:r>
              <a:rPr lang="en-GB" sz="1600" dirty="0" smtClean="0">
                <a:solidFill>
                  <a:schemeClr val="tx2"/>
                </a:solidFill>
                <a:sym typeface="Wingdings" pitchFamily="2" charset="2"/>
              </a:rPr>
              <a:t>…), but</a:t>
            </a:r>
            <a:r>
              <a:rPr lang="en-GB" sz="1600" dirty="0" smtClean="0">
                <a:solidFill>
                  <a:schemeClr val="tx2"/>
                </a:solidFill>
              </a:rPr>
              <a:t> only </a:t>
            </a:r>
            <a:r>
              <a:rPr lang="en-GB" sz="1600" dirty="0" err="1" smtClean="0">
                <a:solidFill>
                  <a:schemeClr val="tx2"/>
                </a:solidFill>
              </a:rPr>
              <a:t>parametrised</a:t>
            </a:r>
            <a:r>
              <a:rPr lang="en-GB" sz="1600" dirty="0" smtClean="0">
                <a:solidFill>
                  <a:schemeClr val="tx2"/>
                </a:solidFill>
              </a:rPr>
              <a:t> yet for few crop types species (straw cereals, sunflower, maize and rapeseed) + cover crops.</a:t>
            </a:r>
          </a:p>
          <a:p>
            <a:pPr marL="400020" lvl="1" indent="0" algn="just">
              <a:buNone/>
            </a:pPr>
            <a:endParaRPr lang="en-GB" sz="600" dirty="0" smtClean="0">
              <a:solidFill>
                <a:schemeClr val="tx2"/>
              </a:solidFill>
            </a:endParaRPr>
          </a:p>
          <a:p>
            <a:pPr marL="0" lvl="1" indent="0" algn="just">
              <a:buFont typeface="Arial" pitchFamily="34" charset="0"/>
              <a:buChar char="•"/>
            </a:pPr>
            <a:endParaRPr lang="en-GB" sz="2400" dirty="0" smtClean="0">
              <a:solidFill>
                <a:schemeClr val="tx2"/>
              </a:solidFill>
            </a:endParaRPr>
          </a:p>
          <a:p>
            <a:pPr marL="0" lvl="1" indent="0" algn="just">
              <a:buNone/>
            </a:pPr>
            <a:r>
              <a:rPr lang="en-GB" sz="2400" dirty="0" smtClean="0"/>
              <a:t> </a:t>
            </a:r>
            <a:endParaRPr lang="en-GB" sz="2400" dirty="0" smtClean="0">
              <a:solidFill>
                <a:srgbClr val="996633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40953" y="1273099"/>
            <a:ext cx="5653587" cy="707880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pPr marL="0" lvl="1"/>
            <a:r>
              <a:rPr lang="en-GB" sz="2000" dirty="0" smtClean="0"/>
              <a:t>C budget =</a:t>
            </a:r>
            <a:r>
              <a:rPr lang="en-GB" sz="2000" dirty="0" smtClean="0">
                <a:solidFill>
                  <a:srgbClr val="299B3B"/>
                </a:solidFill>
              </a:rPr>
              <a:t> Net CO</a:t>
            </a:r>
            <a:r>
              <a:rPr lang="en-GB" sz="2000" baseline="-25000" dirty="0" smtClean="0">
                <a:solidFill>
                  <a:srgbClr val="299B3B"/>
                </a:solidFill>
              </a:rPr>
              <a:t>2</a:t>
            </a:r>
            <a:r>
              <a:rPr lang="en-GB" sz="2000" dirty="0" smtClean="0">
                <a:solidFill>
                  <a:srgbClr val="299B3B"/>
                </a:solidFill>
              </a:rPr>
              <a:t> flux </a:t>
            </a:r>
            <a:r>
              <a:rPr lang="en-GB" sz="2000" dirty="0" smtClean="0"/>
              <a:t>– </a:t>
            </a:r>
            <a:r>
              <a:rPr lang="en-GB" sz="2000" dirty="0" smtClean="0">
                <a:solidFill>
                  <a:srgbClr val="FFC000"/>
                </a:solidFill>
              </a:rPr>
              <a:t>C harvested </a:t>
            </a:r>
            <a:r>
              <a:rPr lang="en-GB" sz="2000" dirty="0" smtClean="0"/>
              <a:t>+ </a:t>
            </a:r>
            <a:r>
              <a:rPr lang="en-GB" sz="2000" dirty="0" smtClean="0">
                <a:solidFill>
                  <a:srgbClr val="C00000"/>
                </a:solidFill>
              </a:rPr>
              <a:t>Org. manure</a:t>
            </a:r>
          </a:p>
          <a:p>
            <a:endParaRPr lang="fr-FR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8B65B81-E679-774A-8BD0-334FBA13152D}"/>
              </a:ext>
            </a:extLst>
          </p:cNvPr>
          <p:cNvSpPr/>
          <p:nvPr/>
        </p:nvSpPr>
        <p:spPr>
          <a:xfrm>
            <a:off x="1" y="13"/>
            <a:ext cx="1902372" cy="26013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768DE2-6B64-374A-BD87-F163108C19E6}"/>
              </a:ext>
            </a:extLst>
          </p:cNvPr>
          <p:cNvSpPr txBox="1"/>
          <p:nvPr/>
        </p:nvSpPr>
        <p:spPr>
          <a:xfrm>
            <a:off x="-620109" y="938049"/>
            <a:ext cx="184718" cy="369326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104400" y="232680"/>
            <a:ext cx="2049446" cy="221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2059431" y="1280411"/>
            <a:ext cx="1305562" cy="40386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435585" y="1695912"/>
            <a:ext cx="761735" cy="369326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TIER 1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9280" y="974835"/>
            <a:ext cx="6553200" cy="1242666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-60960" y="1128393"/>
            <a:ext cx="734484" cy="646325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dirty="0" err="1" smtClean="0">
                <a:solidFill>
                  <a:prstClr val="black"/>
                </a:solidFill>
              </a:rPr>
              <a:t>TIERs</a:t>
            </a:r>
            <a:endParaRPr lang="fr-FR" dirty="0" smtClean="0">
              <a:solidFill>
                <a:prstClr val="black"/>
              </a:solidFill>
            </a:endParaRPr>
          </a:p>
          <a:p>
            <a:r>
              <a:rPr lang="fr-FR" dirty="0" smtClean="0">
                <a:solidFill>
                  <a:prstClr val="black"/>
                </a:solidFill>
              </a:rPr>
              <a:t> 2 &amp; 3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5" name="Title 11">
            <a:extLst>
              <a:ext uri="{FF2B5EF4-FFF2-40B4-BE49-F238E27FC236}">
                <a16:creationId xmlns:a16="http://schemas.microsoft.com/office/drawing/2014/main" xmlns="" id="{23BEF1D1-EC4A-994E-8EF8-53DED3BA58F5}"/>
              </a:ext>
            </a:extLst>
          </p:cNvPr>
          <p:cNvSpPr txBox="1">
            <a:spLocks/>
          </p:cNvSpPr>
          <p:nvPr/>
        </p:nvSpPr>
        <p:spPr>
          <a:xfrm>
            <a:off x="2085252" y="7718"/>
            <a:ext cx="8229600" cy="428625"/>
          </a:xfrm>
          <a:prstGeom prst="rect">
            <a:avLst/>
          </a:prstGeom>
        </p:spPr>
        <p:txBody>
          <a:bodyPr vert="horz" lIns="91434" tIns="45717" rIns="91434" bIns="45717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200" dirty="0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Carbon budgets indicators </a:t>
            </a:r>
            <a:endParaRPr lang="en-GB" sz="3200" dirty="0">
              <a:solidFill>
                <a:srgbClr val="299B3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Accolade fermante 15"/>
          <p:cNvSpPr/>
          <p:nvPr/>
        </p:nvSpPr>
        <p:spPr>
          <a:xfrm rot="5400000">
            <a:off x="4834820" y="281377"/>
            <a:ext cx="216694" cy="2768672"/>
          </a:xfrm>
          <a:prstGeom prst="righ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7" name="ZoneTexte 8"/>
          <p:cNvSpPr txBox="1">
            <a:spLocks noChangeArrowheads="1"/>
          </p:cNvSpPr>
          <p:nvPr/>
        </p:nvSpPr>
        <p:spPr bwMode="auto">
          <a:xfrm>
            <a:off x="3792649" y="1817094"/>
            <a:ext cx="2249559" cy="369326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 lIns="91434" tIns="45717" rIns="91434" bIns="45717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  <a:latin typeface="Calibri" pitchFamily="34" charset="0"/>
              </a:rPr>
              <a:t>Farmer’s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</a:rPr>
              <a:t> data (FMIS)</a:t>
            </a:r>
            <a:endParaRPr lang="fr-FR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5079" y="239995"/>
            <a:ext cx="1305562" cy="27945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7978" y="2992831"/>
            <a:ext cx="8652663" cy="1968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0285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3" grpId="0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858728"/>
            <a:ext cx="2133600" cy="273844"/>
          </a:xfrm>
        </p:spPr>
        <p:txBody>
          <a:bodyPr/>
          <a:lstStyle/>
          <a:p>
            <a:fld id="{40ED8AE2-1441-B047-9293-18A02C616D4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26" name="Picture 2" descr="C:\Users\ludovic.arnaud\Documents\NIVA\presentation9Avril\Diagram-Tie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686"/>
          <a:stretch>
            <a:fillRect/>
          </a:stretch>
        </p:blipFill>
        <p:spPr bwMode="auto">
          <a:xfrm>
            <a:off x="280801" y="604800"/>
            <a:ext cx="8653434" cy="416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340920" y="695715"/>
            <a:ext cx="5147423" cy="369326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b="1" dirty="0" err="1">
                <a:solidFill>
                  <a:schemeClr val="accent4"/>
                </a:solidFill>
              </a:rPr>
              <a:t>Empirical</a:t>
            </a:r>
            <a:r>
              <a:rPr lang="fr-FR" b="1" dirty="0">
                <a:solidFill>
                  <a:schemeClr val="accent4"/>
                </a:solidFill>
              </a:rPr>
              <a:t> </a:t>
            </a:r>
            <a:r>
              <a:rPr lang="fr-FR" b="1" dirty="0" err="1" smtClean="0">
                <a:solidFill>
                  <a:schemeClr val="accent4"/>
                </a:solidFill>
              </a:rPr>
              <a:t>approach</a:t>
            </a:r>
            <a:r>
              <a:rPr lang="fr-FR" b="1" dirty="0" smtClean="0">
                <a:solidFill>
                  <a:schemeClr val="accent4"/>
                </a:solidFill>
              </a:rPr>
              <a:t> </a:t>
            </a:r>
            <a:r>
              <a:rPr lang="fr-FR" b="1" dirty="0" smtClean="0">
                <a:solidFill>
                  <a:schemeClr val="accent4"/>
                </a:solidFill>
                <a:sym typeface="Wingdings" pitchFamily="2" charset="2"/>
              </a:rPr>
              <a:t> </a:t>
            </a:r>
            <a:r>
              <a:rPr lang="fr-FR" b="1" dirty="0" err="1" smtClean="0">
                <a:solidFill>
                  <a:schemeClr val="accent4"/>
                </a:solidFill>
                <a:sym typeface="Wingdings" pitchFamily="2" charset="2"/>
              </a:rPr>
              <a:t>most</a:t>
            </a:r>
            <a:r>
              <a:rPr lang="fr-FR" b="1" dirty="0" smtClean="0">
                <a:solidFill>
                  <a:schemeClr val="accent4"/>
                </a:solidFill>
                <a:sym typeface="Wingdings" pitchFamily="2" charset="2"/>
              </a:rPr>
              <a:t> </a:t>
            </a:r>
            <a:r>
              <a:rPr lang="fr-FR" b="1" dirty="0" err="1" smtClean="0">
                <a:solidFill>
                  <a:schemeClr val="accent4"/>
                </a:solidFill>
                <a:sym typeface="Wingdings" pitchFamily="2" charset="2"/>
              </a:rPr>
              <a:t>crop</a:t>
            </a:r>
            <a:r>
              <a:rPr lang="fr-FR" b="1" dirty="0" smtClean="0">
                <a:solidFill>
                  <a:schemeClr val="accent4"/>
                </a:solidFill>
                <a:sym typeface="Wingdings" pitchFamily="2" charset="2"/>
              </a:rPr>
              <a:t> </a:t>
            </a:r>
            <a:r>
              <a:rPr lang="fr-FR" b="1" dirty="0" err="1" smtClean="0">
                <a:solidFill>
                  <a:schemeClr val="accent4"/>
                </a:solidFill>
                <a:sym typeface="Wingdings" pitchFamily="2" charset="2"/>
              </a:rPr>
              <a:t>species</a:t>
            </a:r>
            <a:r>
              <a:rPr lang="fr-FR" b="1" dirty="0" smtClean="0">
                <a:solidFill>
                  <a:schemeClr val="accent4"/>
                </a:solidFill>
                <a:sym typeface="Wingdings" pitchFamily="2" charset="2"/>
              </a:rPr>
              <a:t> </a:t>
            </a:r>
            <a:r>
              <a:rPr lang="fr-FR" b="1" dirty="0" err="1" smtClean="0">
                <a:solidFill>
                  <a:schemeClr val="accent4"/>
                </a:solidFill>
                <a:sym typeface="Wingdings" pitchFamily="2" charset="2"/>
              </a:rPr>
              <a:t>except</a:t>
            </a:r>
            <a:r>
              <a:rPr lang="fr-FR" b="1" dirty="0" smtClean="0">
                <a:solidFill>
                  <a:schemeClr val="accent4"/>
                </a:solidFill>
                <a:sym typeface="Wingdings" pitchFamily="2" charset="2"/>
              </a:rPr>
              <a:t> </a:t>
            </a:r>
            <a:r>
              <a:rPr lang="fr-FR" b="1" dirty="0" err="1" smtClean="0">
                <a:solidFill>
                  <a:schemeClr val="accent4"/>
                </a:solidFill>
                <a:sym typeface="Wingdings" pitchFamily="2" charset="2"/>
              </a:rPr>
              <a:t>rice</a:t>
            </a:r>
            <a:endParaRPr lang="fr-FR" b="1" dirty="0">
              <a:solidFill>
                <a:schemeClr val="accent4"/>
              </a:solidFill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B7077535-DEF6-4836-BD11-8061928D0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6127" y="3713178"/>
            <a:ext cx="1774673" cy="931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0184DB94-7C5F-4E5B-934E-88EE34CE0C82}"/>
              </a:ext>
            </a:extLst>
          </p:cNvPr>
          <p:cNvSpPr txBox="1"/>
          <p:nvPr/>
        </p:nvSpPr>
        <p:spPr>
          <a:xfrm>
            <a:off x="6189189" y="3482357"/>
            <a:ext cx="2360571" cy="307771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sz="1400" i="1" dirty="0" err="1" smtClean="0"/>
              <a:t>Based</a:t>
            </a:r>
            <a:r>
              <a:rPr lang="fr-FR" sz="1400" i="1" dirty="0" smtClean="0"/>
              <a:t> on </a:t>
            </a:r>
            <a:r>
              <a:rPr lang="fr-FR" sz="1400" i="1" dirty="0" err="1"/>
              <a:t>Ceschia</a:t>
            </a:r>
            <a:r>
              <a:rPr lang="fr-FR" sz="1400" i="1" dirty="0"/>
              <a:t> et al. (2010)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0B6D01FF-7E32-48CD-8A69-8A4FD32EB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9348" y="3776993"/>
            <a:ext cx="1730279" cy="838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5165102" y="4512282"/>
            <a:ext cx="1595698" cy="430881"/>
          </a:xfrm>
          <a:prstGeom prst="rect">
            <a:avLst/>
          </a:prstGeom>
          <a:solidFill>
            <a:schemeClr val="bg1"/>
          </a:solidFill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1100" dirty="0" err="1" smtClean="0"/>
              <a:t>Vegetation</a:t>
            </a:r>
            <a:r>
              <a:rPr lang="fr-FR" sz="1100" dirty="0" smtClean="0"/>
              <a:t> </a:t>
            </a:r>
            <a:r>
              <a:rPr lang="fr-FR" sz="1100" dirty="0" err="1" smtClean="0"/>
              <a:t>soil</a:t>
            </a:r>
            <a:r>
              <a:rPr lang="fr-FR" sz="1100" dirty="0" smtClean="0"/>
              <a:t> </a:t>
            </a:r>
            <a:r>
              <a:rPr lang="fr-FR" sz="1100" dirty="0" err="1" smtClean="0"/>
              <a:t>coverage</a:t>
            </a:r>
            <a:r>
              <a:rPr lang="fr-FR" sz="1100" dirty="0" smtClean="0"/>
              <a:t> (</a:t>
            </a:r>
            <a:r>
              <a:rPr lang="fr-FR" sz="1100" dirty="0" err="1" smtClean="0"/>
              <a:t>days</a:t>
            </a:r>
            <a:r>
              <a:rPr lang="fr-FR" sz="1100" dirty="0" smtClean="0"/>
              <a:t>)</a:t>
            </a:r>
            <a:endParaRPr lang="fr-FR" sz="1100" dirty="0"/>
          </a:p>
        </p:txBody>
      </p:sp>
      <p:sp>
        <p:nvSpPr>
          <p:cNvPr id="6" name="Rectangle 5"/>
          <p:cNvSpPr/>
          <p:nvPr/>
        </p:nvSpPr>
        <p:spPr>
          <a:xfrm>
            <a:off x="18" y="4748833"/>
            <a:ext cx="9143981" cy="3609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en-GB" sz="1400" b="1" dirty="0"/>
              <a:t>Net annual CO</a:t>
            </a:r>
            <a:r>
              <a:rPr lang="en-GB" sz="1400" b="1" baseline="-25000" dirty="0"/>
              <a:t>2</a:t>
            </a:r>
            <a:r>
              <a:rPr lang="en-GB" sz="1400" b="1" dirty="0"/>
              <a:t> flux </a:t>
            </a:r>
            <a:r>
              <a:rPr lang="en-GB" sz="1400" dirty="0"/>
              <a:t>depends on the </a:t>
            </a:r>
            <a:r>
              <a:rPr lang="en-GB" sz="1400" dirty="0" smtClean="0"/>
              <a:t>total number </a:t>
            </a:r>
            <a:r>
              <a:rPr lang="en-GB" sz="1400" dirty="0"/>
              <a:t>of days </a:t>
            </a:r>
            <a:r>
              <a:rPr lang="en-GB" sz="1400" dirty="0" smtClean="0"/>
              <a:t>with </a:t>
            </a:r>
            <a:r>
              <a:rPr lang="en-GB" sz="1400" dirty="0"/>
              <a:t>active </a:t>
            </a:r>
            <a:r>
              <a:rPr lang="en-GB" sz="1400" dirty="0" smtClean="0"/>
              <a:t>vegetation covering the soil ƒ(NDVI, solar radiation)</a:t>
            </a:r>
            <a:endParaRPr lang="en-GB" sz="1400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6033917" y="2692147"/>
            <a:ext cx="0" cy="10820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9">
            <a:extLst>
              <a:ext uri="{FF2B5EF4-FFF2-40B4-BE49-F238E27FC236}">
                <a16:creationId xmlns:a16="http://schemas.microsoft.com/office/drawing/2014/main" xmlns="" id="{38B65B81-E679-774A-8BD0-334FBA13152D}"/>
              </a:ext>
            </a:extLst>
          </p:cNvPr>
          <p:cNvSpPr/>
          <p:nvPr/>
        </p:nvSpPr>
        <p:spPr>
          <a:xfrm>
            <a:off x="1" y="40"/>
            <a:ext cx="1902372" cy="26013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761778" y="705627"/>
            <a:ext cx="1650633" cy="276993"/>
          </a:xfrm>
          <a:prstGeom prst="rect">
            <a:avLst/>
          </a:prstGeom>
          <a:solidFill>
            <a:schemeClr val="bg1"/>
          </a:solidFill>
        </p:spPr>
        <p:txBody>
          <a:bodyPr wrap="none" lIns="91434" tIns="45717" rIns="91434" bIns="45717" rtlCol="0">
            <a:spAutoFit/>
          </a:bodyPr>
          <a:lstStyle/>
          <a:p>
            <a:r>
              <a:rPr lang="fr-FR" sz="1200" dirty="0" smtClean="0"/>
              <a:t>IACS data (LPIS + GSAA)</a:t>
            </a:r>
            <a:endParaRPr lang="fr-FR" sz="1200" dirty="0"/>
          </a:p>
        </p:txBody>
      </p:sp>
      <p:sp>
        <p:nvSpPr>
          <p:cNvPr id="14" name="ZoneTexte 13"/>
          <p:cNvSpPr txBox="1"/>
          <p:nvPr/>
        </p:nvSpPr>
        <p:spPr>
          <a:xfrm>
            <a:off x="6797411" y="4530221"/>
            <a:ext cx="1736810" cy="276993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sz="1200" dirty="0" err="1" smtClean="0"/>
              <a:t>Cropland</a:t>
            </a:r>
            <a:r>
              <a:rPr lang="fr-FR" sz="1200" dirty="0" smtClean="0"/>
              <a:t> sites flux </a:t>
            </a:r>
            <a:r>
              <a:rPr lang="fr-FR" sz="1200" dirty="0" err="1" smtClean="0"/>
              <a:t>tower</a:t>
            </a:r>
            <a:endParaRPr lang="fr-FR" sz="1200" dirty="0"/>
          </a:p>
        </p:txBody>
      </p:sp>
      <p:sp>
        <p:nvSpPr>
          <p:cNvPr id="17" name="ZoneTexte 16"/>
          <p:cNvSpPr txBox="1"/>
          <p:nvPr/>
        </p:nvSpPr>
        <p:spPr>
          <a:xfrm>
            <a:off x="3571875" y="2078845"/>
            <a:ext cx="1893648" cy="276993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sz="1200" dirty="0" err="1" smtClean="0">
                <a:solidFill>
                  <a:srgbClr val="299B3B"/>
                </a:solidFill>
              </a:rPr>
              <a:t>Days</a:t>
            </a:r>
            <a:r>
              <a:rPr lang="fr-FR" sz="1200" dirty="0" smtClean="0">
                <a:solidFill>
                  <a:srgbClr val="299B3B"/>
                </a:solidFill>
              </a:rPr>
              <a:t> </a:t>
            </a:r>
            <a:r>
              <a:rPr lang="fr-FR" sz="1200" dirty="0" err="1" smtClean="0">
                <a:solidFill>
                  <a:srgbClr val="299B3B"/>
                </a:solidFill>
              </a:rPr>
              <a:t>with</a:t>
            </a:r>
            <a:r>
              <a:rPr lang="fr-FR" sz="1200" dirty="0" smtClean="0">
                <a:solidFill>
                  <a:srgbClr val="299B3B"/>
                </a:solidFill>
              </a:rPr>
              <a:t> active </a:t>
            </a:r>
            <a:r>
              <a:rPr lang="fr-FR" sz="1200" dirty="0" err="1" smtClean="0">
                <a:solidFill>
                  <a:srgbClr val="299B3B"/>
                </a:solidFill>
              </a:rPr>
              <a:t>vegetation</a:t>
            </a:r>
            <a:endParaRPr lang="fr-FR" sz="1200" dirty="0">
              <a:solidFill>
                <a:srgbClr val="299B3B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16200000">
            <a:off x="4545342" y="3959993"/>
            <a:ext cx="943727" cy="430881"/>
          </a:xfrm>
          <a:prstGeom prst="rect">
            <a:avLst/>
          </a:prstGeom>
          <a:solidFill>
            <a:schemeClr val="bg1"/>
          </a:solidFill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1100" dirty="0" smtClean="0"/>
              <a:t>Net </a:t>
            </a:r>
            <a:r>
              <a:rPr lang="fr-FR" sz="1100" dirty="0" err="1" smtClean="0"/>
              <a:t>annual</a:t>
            </a:r>
            <a:r>
              <a:rPr lang="fr-FR" sz="1100" dirty="0" smtClean="0"/>
              <a:t> CO</a:t>
            </a:r>
            <a:r>
              <a:rPr lang="fr-FR" sz="1100" baseline="-25000" dirty="0" smtClean="0"/>
              <a:t>2</a:t>
            </a:r>
            <a:r>
              <a:rPr lang="fr-FR" sz="1100" dirty="0" smtClean="0"/>
              <a:t> flux</a:t>
            </a:r>
            <a:endParaRPr lang="fr-FR" sz="11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AD11222A-CB94-4554-AFE8-4DA4C7DB43A2}"/>
              </a:ext>
            </a:extLst>
          </p:cNvPr>
          <p:cNvSpPr txBox="1"/>
          <p:nvPr/>
        </p:nvSpPr>
        <p:spPr>
          <a:xfrm>
            <a:off x="3596716" y="1065041"/>
            <a:ext cx="4673490" cy="438580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fr-FR" sz="1200" b="1" dirty="0" smtClean="0">
                <a:solidFill>
                  <a:schemeClr val="bg2">
                    <a:lumMod val="50000"/>
                  </a:schemeClr>
                </a:solidFill>
              </a:rPr>
              <a:t>Open source code https</a:t>
            </a:r>
            <a:r>
              <a:rPr lang="fr-FR" sz="1200" b="1" dirty="0">
                <a:solidFill>
                  <a:schemeClr val="bg2">
                    <a:lumMod val="50000"/>
                  </a:schemeClr>
                </a:solidFill>
              </a:rPr>
              <a:t>://gitlab.com/nivaeu/uc1b_indicators_tool</a:t>
            </a:r>
          </a:p>
          <a:p>
            <a:endParaRPr lang="fr-FR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Title 11">
            <a:extLst>
              <a:ext uri="{FF2B5EF4-FFF2-40B4-BE49-F238E27FC236}">
                <a16:creationId xmlns:a16="http://schemas.microsoft.com/office/drawing/2014/main" xmlns="" id="{23BEF1D1-EC4A-994E-8EF8-53DED3BA5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781" y="4205"/>
            <a:ext cx="6678242" cy="428625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299B3B"/>
                </a:solidFill>
              </a:rPr>
              <a:t>Carbon indicator Tier 1 : principle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596716" y="2236415"/>
            <a:ext cx="1730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- </a:t>
            </a:r>
            <a:r>
              <a:rPr lang="fr-FR" sz="1200" dirty="0" err="1" smtClean="0"/>
              <a:t>Days</a:t>
            </a:r>
            <a:r>
              <a:rPr lang="fr-FR" sz="1200" dirty="0" smtClean="0"/>
              <a:t> </a:t>
            </a:r>
            <a:r>
              <a:rPr lang="fr-FR" sz="1200" dirty="0" err="1" smtClean="0"/>
              <a:t>with</a:t>
            </a:r>
            <a:r>
              <a:rPr lang="fr-FR" sz="1200" dirty="0" smtClean="0"/>
              <a:t> </a:t>
            </a:r>
            <a:r>
              <a:rPr lang="fr-FR" sz="1200" dirty="0" err="1" smtClean="0"/>
              <a:t>low</a:t>
            </a:r>
            <a:r>
              <a:rPr lang="fr-FR" sz="1200" dirty="0" smtClean="0"/>
              <a:t> radiation</a:t>
            </a:r>
            <a:endParaRPr lang="fr-FR" sz="1200" dirty="0"/>
          </a:p>
        </p:txBody>
      </p:sp>
      <p:sp>
        <p:nvSpPr>
          <p:cNvPr id="21" name="ZoneTexte 20"/>
          <p:cNvSpPr txBox="1"/>
          <p:nvPr/>
        </p:nvSpPr>
        <p:spPr>
          <a:xfrm rot="16200000">
            <a:off x="2920679" y="2561933"/>
            <a:ext cx="941283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600" dirty="0" err="1" smtClean="0"/>
              <a:t>Vegetation</a:t>
            </a:r>
            <a:r>
              <a:rPr lang="fr-FR" sz="600" dirty="0" smtClean="0"/>
              <a:t> index (NDVI)</a:t>
            </a:r>
            <a:endParaRPr lang="fr-FR" sz="600" dirty="0"/>
          </a:p>
        </p:txBody>
      </p:sp>
      <p:sp>
        <p:nvSpPr>
          <p:cNvPr id="22" name="Rectangle 21"/>
          <p:cNvSpPr/>
          <p:nvPr/>
        </p:nvSpPr>
        <p:spPr>
          <a:xfrm>
            <a:off x="3175200" y="3974400"/>
            <a:ext cx="1483200" cy="64085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>
                <a:solidFill>
                  <a:schemeClr val="tx1"/>
                </a:solidFill>
              </a:rPr>
              <a:t>Solar</a:t>
            </a:r>
            <a:r>
              <a:rPr lang="fr-FR" sz="1600" dirty="0" smtClean="0">
                <a:solidFill>
                  <a:schemeClr val="tx1"/>
                </a:solidFill>
              </a:rPr>
              <a:t> radiation (ERA5) </a:t>
            </a:r>
            <a:endParaRPr lang="fr-FR" sz="1600" dirty="0">
              <a:solidFill>
                <a:schemeClr val="tx1"/>
              </a:solidFill>
            </a:endParaRPr>
          </a:p>
        </p:txBody>
      </p:sp>
      <p:cxnSp>
        <p:nvCxnSpPr>
          <p:cNvPr id="28" name="Connecteur en angle 27"/>
          <p:cNvCxnSpPr/>
          <p:nvPr/>
        </p:nvCxnSpPr>
        <p:spPr>
          <a:xfrm rot="5400000" flipH="1" flipV="1">
            <a:off x="4136399" y="3387599"/>
            <a:ext cx="669600" cy="504002"/>
          </a:xfrm>
          <a:prstGeom prst="bentConnector3">
            <a:avLst>
              <a:gd name="adj1" fmla="val 41398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7048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4" grpId="0"/>
      <p:bldP spid="10" grpId="0" animBg="1"/>
      <p:bldP spid="20" grpId="0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94E8A76C-9EFE-42BA-95B4-9C05AA68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D5ACBF7-D876-48E1-9991-A0879DE66F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12"/>
          <a:stretch>
            <a:fillRect/>
          </a:stretch>
        </p:blipFill>
        <p:spPr>
          <a:xfrm>
            <a:off x="-21574" y="724672"/>
            <a:ext cx="9122233" cy="4355732"/>
          </a:xfrm>
          <a:prstGeom prst="rect">
            <a:avLst/>
          </a:prstGeom>
        </p:spPr>
      </p:pic>
      <p:sp>
        <p:nvSpPr>
          <p:cNvPr id="6" name="Title 11">
            <a:extLst>
              <a:ext uri="{FF2B5EF4-FFF2-40B4-BE49-F238E27FC236}">
                <a16:creationId xmlns="" xmlns:a16="http://schemas.microsoft.com/office/drawing/2014/main" id="{23BEF1D1-EC4A-994E-8EF8-53DED3BA58F5}"/>
              </a:ext>
            </a:extLst>
          </p:cNvPr>
          <p:cNvSpPr txBox="1">
            <a:spLocks/>
          </p:cNvSpPr>
          <p:nvPr/>
        </p:nvSpPr>
        <p:spPr>
          <a:xfrm>
            <a:off x="1902399" y="2"/>
            <a:ext cx="7660727" cy="428625"/>
          </a:xfrm>
          <a:prstGeom prst="rect">
            <a:avLst/>
          </a:prstGeom>
        </p:spPr>
        <p:txBody>
          <a:bodyPr vert="horz" lIns="91434" tIns="45717" rIns="91434" bIns="45717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000" dirty="0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Carbon Tier 1 : National scale 10m resolution</a:t>
            </a:r>
            <a:endParaRPr lang="en-US" sz="3000" dirty="0">
              <a:solidFill>
                <a:srgbClr val="299B3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38B65B81-E679-774A-8BD0-334FBA13152D}"/>
              </a:ext>
            </a:extLst>
          </p:cNvPr>
          <p:cNvSpPr/>
          <p:nvPr/>
        </p:nvSpPr>
        <p:spPr>
          <a:xfrm>
            <a:off x="1" y="40"/>
            <a:ext cx="1902372" cy="26013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" y="428625"/>
            <a:ext cx="2486025" cy="1771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075" y="475328"/>
            <a:ext cx="2343150" cy="58476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1600" dirty="0" smtClean="0"/>
              <a:t>NIVA’S </a:t>
            </a:r>
            <a:r>
              <a:rPr lang="fr-FR" sz="1600" dirty="0" err="1" smtClean="0"/>
              <a:t>algorithm</a:t>
            </a:r>
            <a:r>
              <a:rPr lang="fr-FR" sz="1600" dirty="0" smtClean="0"/>
              <a:t> + Iota2 software</a:t>
            </a:r>
            <a:endParaRPr lang="fr-FR" sz="1600" dirty="0"/>
          </a:p>
        </p:txBody>
      </p:sp>
      <p:sp>
        <p:nvSpPr>
          <p:cNvPr id="1026" name="AutoShape 2" descr="iota2-project / iota2 · GitLab"/>
          <p:cNvSpPr>
            <a:spLocks noChangeAspect="1" noChangeArrowheads="1"/>
          </p:cNvSpPr>
          <p:nvPr/>
        </p:nvSpPr>
        <p:spPr bwMode="auto">
          <a:xfrm>
            <a:off x="155598" y="-1143000"/>
            <a:ext cx="2068513" cy="2391966"/>
          </a:xfrm>
          <a:prstGeom prst="rect">
            <a:avLst/>
          </a:prstGeom>
          <a:noFill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8" name="Picture 4" descr="iota2-project / iota2 · GitLab"/>
          <p:cNvPicPr>
            <a:picLocks noChangeAspect="1" noChangeArrowheads="1"/>
          </p:cNvPicPr>
          <p:nvPr/>
        </p:nvPicPr>
        <p:blipFill>
          <a:blip r:embed="rId3"/>
          <a:srcRect t="19674" b="21981"/>
          <a:stretch>
            <a:fillRect/>
          </a:stretch>
        </p:blipFill>
        <p:spPr bwMode="auto">
          <a:xfrm>
            <a:off x="2119333" y="534650"/>
            <a:ext cx="357782" cy="240999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 b="8049"/>
          <a:stretch>
            <a:fillRect/>
          </a:stretch>
        </p:blipFill>
        <p:spPr bwMode="auto">
          <a:xfrm>
            <a:off x="479426" y="1792272"/>
            <a:ext cx="1744662" cy="408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ZoneTexte 11"/>
          <p:cNvSpPr txBox="1"/>
          <p:nvPr/>
        </p:nvSpPr>
        <p:spPr>
          <a:xfrm>
            <a:off x="19069" y="1152534"/>
            <a:ext cx="1383029" cy="52321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1400" dirty="0" err="1" smtClean="0"/>
              <a:t>With</a:t>
            </a:r>
            <a:r>
              <a:rPr lang="fr-FR" sz="1400" dirty="0" smtClean="0"/>
              <a:t> the support of</a:t>
            </a:r>
            <a:endParaRPr lang="fr-FR" sz="1400" dirty="0"/>
          </a:p>
        </p:txBody>
      </p:sp>
      <p:pic>
        <p:nvPicPr>
          <p:cNvPr id="13" name="Espace réservé du contenu 12" descr="index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08493" y="1167770"/>
            <a:ext cx="610709" cy="468024"/>
          </a:xfrm>
        </p:spPr>
      </p:pic>
      <p:sp>
        <p:nvSpPr>
          <p:cNvPr id="14" name="ZoneTexte 13"/>
          <p:cNvSpPr txBox="1"/>
          <p:nvPr/>
        </p:nvSpPr>
        <p:spPr>
          <a:xfrm>
            <a:off x="4305302" y="4524402"/>
            <a:ext cx="4034810" cy="369326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Associated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uncertainty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map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coming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soon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/>
          <a:srcRect r="38363"/>
          <a:stretch>
            <a:fillRect/>
          </a:stretch>
        </p:blipFill>
        <p:spPr bwMode="auto">
          <a:xfrm>
            <a:off x="3912402" y="754908"/>
            <a:ext cx="5145199" cy="432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Connecteur droit 16"/>
          <p:cNvCxnSpPr/>
          <p:nvPr/>
        </p:nvCxnSpPr>
        <p:spPr>
          <a:xfrm>
            <a:off x="3912400" y="2229090"/>
            <a:ext cx="2978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3912400" y="2289600"/>
            <a:ext cx="2978000" cy="27908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868802" y="2229090"/>
            <a:ext cx="45719" cy="60510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/>
          <a:srcRect l="62635" t="53034"/>
          <a:stretch>
            <a:fillRect/>
          </a:stretch>
        </p:blipFill>
        <p:spPr bwMode="auto">
          <a:xfrm>
            <a:off x="7224549" y="3920271"/>
            <a:ext cx="1912250" cy="1222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/>
          <a:srcRect l="62635" t="9325" b="52450"/>
          <a:stretch>
            <a:fillRect/>
          </a:stretch>
        </p:blipFill>
        <p:spPr bwMode="auto">
          <a:xfrm>
            <a:off x="3903406" y="753474"/>
            <a:ext cx="1736994" cy="903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60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>
            <a:extLst>
              <a:ext uri="{FF2B5EF4-FFF2-40B4-BE49-F238E27FC236}">
                <a16:creationId xmlns="" xmlns:a16="http://schemas.microsoft.com/office/drawing/2014/main" id="{23BEF1D1-EC4A-994E-8EF8-53DED3BA58F5}"/>
              </a:ext>
            </a:extLst>
          </p:cNvPr>
          <p:cNvSpPr txBox="1">
            <a:spLocks/>
          </p:cNvSpPr>
          <p:nvPr/>
        </p:nvSpPr>
        <p:spPr>
          <a:xfrm>
            <a:off x="1902399" y="2"/>
            <a:ext cx="7660727" cy="428625"/>
          </a:xfrm>
          <a:prstGeom prst="rect">
            <a:avLst/>
          </a:prstGeom>
        </p:spPr>
        <p:txBody>
          <a:bodyPr vert="horz" lIns="91434" tIns="45717" rIns="91434" bIns="45717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000" dirty="0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Carbon Tier 1 : National scale 10m resolution</a:t>
            </a:r>
            <a:endParaRPr lang="en-US" sz="3000" dirty="0">
              <a:solidFill>
                <a:srgbClr val="299B3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38B65B81-E679-774A-8BD0-334FBA13152D}"/>
              </a:ext>
            </a:extLst>
          </p:cNvPr>
          <p:cNvSpPr/>
          <p:nvPr/>
        </p:nvSpPr>
        <p:spPr>
          <a:xfrm>
            <a:off x="1" y="40"/>
            <a:ext cx="1902372" cy="26013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1026" name="AutoShape 2" descr="iota2-project / iota2 · GitLab"/>
          <p:cNvSpPr>
            <a:spLocks noChangeAspect="1" noChangeArrowheads="1"/>
          </p:cNvSpPr>
          <p:nvPr/>
        </p:nvSpPr>
        <p:spPr bwMode="auto">
          <a:xfrm>
            <a:off x="155598" y="-1143000"/>
            <a:ext cx="2068513" cy="2391966"/>
          </a:xfrm>
          <a:prstGeom prst="rect">
            <a:avLst/>
          </a:prstGeom>
          <a:noFill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t="1926"/>
          <a:stretch>
            <a:fillRect/>
          </a:stretch>
        </p:blipFill>
        <p:spPr bwMode="auto">
          <a:xfrm>
            <a:off x="453602" y="741600"/>
            <a:ext cx="8322167" cy="439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ZoneTexte 23"/>
          <p:cNvSpPr txBox="1"/>
          <p:nvPr/>
        </p:nvSpPr>
        <p:spPr>
          <a:xfrm>
            <a:off x="6075" y="410528"/>
            <a:ext cx="7049925" cy="338548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1600" dirty="0" err="1" smtClean="0"/>
              <a:t>Crop</a:t>
            </a:r>
            <a:r>
              <a:rPr lang="fr-FR" sz="1600" dirty="0" smtClean="0"/>
              <a:t> </a:t>
            </a:r>
            <a:r>
              <a:rPr lang="fr-FR" sz="1600" dirty="0" err="1" smtClean="0"/>
              <a:t>Comparison</a:t>
            </a:r>
            <a:r>
              <a:rPr lang="fr-FR" sz="1600" dirty="0" smtClean="0"/>
              <a:t> of the Net </a:t>
            </a:r>
            <a:r>
              <a:rPr lang="fr-FR" sz="1600" dirty="0" err="1" smtClean="0"/>
              <a:t>Annual</a:t>
            </a:r>
            <a:r>
              <a:rPr lang="fr-FR" sz="1600" dirty="0" smtClean="0"/>
              <a:t> CO</a:t>
            </a:r>
            <a:r>
              <a:rPr lang="fr-FR" sz="1600" baseline="-25000" dirty="0" smtClean="0"/>
              <a:t>2</a:t>
            </a:r>
            <a:r>
              <a:rPr lang="fr-FR" sz="1600" dirty="0" smtClean="0"/>
              <a:t> fluxes (NEP)</a:t>
            </a:r>
            <a:endParaRPr lang="fr-FR" sz="1600" dirty="0"/>
          </a:p>
        </p:txBody>
      </p:sp>
      <p:sp>
        <p:nvSpPr>
          <p:cNvPr id="25" name="Rectangle 24"/>
          <p:cNvSpPr/>
          <p:nvPr/>
        </p:nvSpPr>
        <p:spPr>
          <a:xfrm>
            <a:off x="7473600" y="2181600"/>
            <a:ext cx="1202400" cy="270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In </a:t>
            </a:r>
            <a:r>
              <a:rPr lang="fr-FR" sz="1100" dirty="0" err="1" smtClean="0">
                <a:solidFill>
                  <a:schemeClr val="tx1"/>
                </a:solidFill>
              </a:rPr>
              <a:t>general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winter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crops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fix</a:t>
            </a:r>
            <a:r>
              <a:rPr lang="fr-FR" sz="1100" dirty="0" smtClean="0">
                <a:solidFill>
                  <a:schemeClr val="tx1"/>
                </a:solidFill>
              </a:rPr>
              <a:t> more CO</a:t>
            </a:r>
            <a:r>
              <a:rPr lang="fr-FR" sz="1100" baseline="-25000" dirty="0" smtClean="0">
                <a:solidFill>
                  <a:schemeClr val="tx1"/>
                </a:solidFill>
              </a:rPr>
              <a:t>2</a:t>
            </a:r>
            <a:r>
              <a:rPr lang="fr-FR" sz="1100" dirty="0" smtClean="0">
                <a:solidFill>
                  <a:schemeClr val="tx1"/>
                </a:solidFill>
              </a:rPr>
              <a:t> (longer </a:t>
            </a:r>
            <a:r>
              <a:rPr lang="fr-FR" sz="1100" dirty="0" err="1" smtClean="0">
                <a:solidFill>
                  <a:schemeClr val="tx1"/>
                </a:solidFill>
              </a:rPr>
              <a:t>vegetation</a:t>
            </a:r>
            <a:r>
              <a:rPr lang="fr-FR" sz="1100" dirty="0" smtClean="0">
                <a:solidFill>
                  <a:schemeClr val="tx1"/>
                </a:solidFill>
              </a:rPr>
              <a:t> cycle) but :</a:t>
            </a:r>
          </a:p>
          <a:p>
            <a:pPr marL="228600" indent="-228600" algn="ctr"/>
            <a:r>
              <a:rPr lang="fr-FR" sz="1100" dirty="0" smtClean="0">
                <a:solidFill>
                  <a:schemeClr val="tx1"/>
                </a:solidFill>
              </a:rPr>
              <a:t>- </a:t>
            </a:r>
            <a:r>
              <a:rPr lang="fr-FR" sz="1100" dirty="0" err="1" smtClean="0">
                <a:solidFill>
                  <a:schemeClr val="tx1"/>
                </a:solidFill>
              </a:rPr>
              <a:t>Overestimated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here</a:t>
            </a:r>
            <a:r>
              <a:rPr lang="fr-FR" sz="1100" dirty="0" smtClean="0">
                <a:solidFill>
                  <a:schemeClr val="tx1"/>
                </a:solidFill>
              </a:rPr>
              <a:t> for </a:t>
            </a:r>
            <a:r>
              <a:rPr lang="fr-FR" sz="1100" dirty="0" err="1" smtClean="0">
                <a:solidFill>
                  <a:schemeClr val="tx1"/>
                </a:solidFill>
              </a:rPr>
              <a:t>winter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crops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smtClean="0">
                <a:solidFill>
                  <a:schemeClr val="tx1"/>
                </a:solidFill>
                <a:sym typeface="Wingdings" pitchFamily="2" charset="2"/>
              </a:rPr>
              <a:t> </a:t>
            </a:r>
            <a:r>
              <a:rPr lang="fr-FR" sz="1100" dirty="0" err="1" smtClean="0">
                <a:solidFill>
                  <a:schemeClr val="tx1"/>
                </a:solidFill>
              </a:rPr>
              <a:t>low</a:t>
            </a:r>
            <a:r>
              <a:rPr lang="fr-FR" sz="1100" dirty="0" smtClean="0">
                <a:solidFill>
                  <a:schemeClr val="tx1"/>
                </a:solidFill>
              </a:rPr>
              <a:t> radiation </a:t>
            </a:r>
            <a:r>
              <a:rPr lang="fr-FR" sz="1100" dirty="0" err="1" smtClean="0">
                <a:solidFill>
                  <a:schemeClr val="tx1"/>
                </a:solidFill>
              </a:rPr>
              <a:t>effect</a:t>
            </a:r>
            <a:r>
              <a:rPr lang="fr-FR" sz="1100" dirty="0" smtClean="0">
                <a:solidFill>
                  <a:schemeClr val="tx1"/>
                </a:solidFill>
              </a:rPr>
              <a:t> not </a:t>
            </a:r>
            <a:r>
              <a:rPr lang="fr-FR" sz="1100" dirty="0" err="1" smtClean="0">
                <a:solidFill>
                  <a:schemeClr val="tx1"/>
                </a:solidFill>
              </a:rPr>
              <a:t>accounted</a:t>
            </a:r>
            <a:r>
              <a:rPr lang="fr-FR" sz="1100" dirty="0" smtClean="0">
                <a:solidFill>
                  <a:schemeClr val="tx1"/>
                </a:solidFill>
              </a:rPr>
              <a:t> for </a:t>
            </a:r>
            <a:r>
              <a:rPr lang="fr-FR" sz="1100" dirty="0" err="1" smtClean="0">
                <a:solidFill>
                  <a:schemeClr val="tx1"/>
                </a:solidFill>
              </a:rPr>
              <a:t>here</a:t>
            </a:r>
            <a:endParaRPr lang="fr-FR" sz="1100" dirty="0" smtClean="0">
              <a:solidFill>
                <a:schemeClr val="tx1"/>
              </a:solidFill>
            </a:endParaRPr>
          </a:p>
          <a:p>
            <a:pPr marL="228600" indent="-228600" algn="ctr"/>
            <a:r>
              <a:rPr lang="fr-FR" sz="1100" dirty="0" smtClean="0">
                <a:solidFill>
                  <a:schemeClr val="tx1"/>
                </a:solidFill>
              </a:rPr>
              <a:t>- </a:t>
            </a:r>
            <a:r>
              <a:rPr lang="fr-FR" sz="1100" dirty="0" err="1" smtClean="0">
                <a:solidFill>
                  <a:schemeClr val="tx1"/>
                </a:solidFill>
              </a:rPr>
              <a:t>Maize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fix</a:t>
            </a:r>
            <a:r>
              <a:rPr lang="fr-FR" sz="1100" dirty="0" smtClean="0">
                <a:solidFill>
                  <a:schemeClr val="tx1"/>
                </a:solidFill>
              </a:rPr>
              <a:t> a lot of CO</a:t>
            </a:r>
            <a:r>
              <a:rPr lang="fr-FR" sz="1100" baseline="-25000" dirty="0" smtClean="0">
                <a:solidFill>
                  <a:schemeClr val="tx1"/>
                </a:solidFill>
              </a:rPr>
              <a:t>2</a:t>
            </a:r>
            <a:r>
              <a:rPr lang="fr-FR" sz="1100" dirty="0" smtClean="0">
                <a:solidFill>
                  <a:schemeClr val="tx1"/>
                </a:solidFill>
              </a:rPr>
              <a:t> in </a:t>
            </a:r>
            <a:r>
              <a:rPr lang="fr-FR" sz="1100" dirty="0" err="1" smtClean="0">
                <a:solidFill>
                  <a:schemeClr val="tx1"/>
                </a:solidFill>
              </a:rPr>
              <a:t>Bertagne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6" name="ZoneTexte 5"/>
          <p:cNvSpPr txBox="1">
            <a:spLocks noChangeArrowheads="1"/>
          </p:cNvSpPr>
          <p:nvPr/>
        </p:nvSpPr>
        <p:spPr bwMode="auto">
          <a:xfrm>
            <a:off x="1835152" y="4894439"/>
            <a:ext cx="5473700" cy="24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en-US" altLang="fr-FR" sz="1000" dirty="0" smtClean="0">
                <a:solidFill>
                  <a:schemeClr val="bg1"/>
                </a:solidFill>
              </a:rPr>
              <a:t>FACCE-JPI – JPI Climate workshop , Brussels, 20</a:t>
            </a:r>
            <a:r>
              <a:rPr lang="en-US" altLang="fr-FR" sz="1000" baseline="30000" dirty="0" smtClean="0">
                <a:solidFill>
                  <a:schemeClr val="bg1"/>
                </a:solidFill>
              </a:rPr>
              <a:t>th</a:t>
            </a:r>
            <a:r>
              <a:rPr lang="en-US" altLang="fr-FR" sz="1000" dirty="0" smtClean="0">
                <a:solidFill>
                  <a:schemeClr val="bg1"/>
                </a:solidFill>
              </a:rPr>
              <a:t> October 2022</a:t>
            </a:r>
            <a:endParaRPr lang="fr-FR" alt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0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>
            <a:extLst>
              <a:ext uri="{FF2B5EF4-FFF2-40B4-BE49-F238E27FC236}">
                <a16:creationId xmlns="" xmlns:a16="http://schemas.microsoft.com/office/drawing/2014/main" id="{23BEF1D1-EC4A-994E-8EF8-53DED3BA58F5}"/>
              </a:ext>
            </a:extLst>
          </p:cNvPr>
          <p:cNvSpPr txBox="1">
            <a:spLocks/>
          </p:cNvSpPr>
          <p:nvPr/>
        </p:nvSpPr>
        <p:spPr>
          <a:xfrm>
            <a:off x="1902399" y="2"/>
            <a:ext cx="7660727" cy="428625"/>
          </a:xfrm>
          <a:prstGeom prst="rect">
            <a:avLst/>
          </a:prstGeom>
        </p:spPr>
        <p:txBody>
          <a:bodyPr vert="horz" lIns="91434" tIns="45717" rIns="91434" bIns="45717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000" dirty="0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Carbon Tier 1 : National scale 10m resolution</a:t>
            </a:r>
            <a:endParaRPr lang="en-US" sz="3000" dirty="0">
              <a:solidFill>
                <a:srgbClr val="299B3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38B65B81-E679-774A-8BD0-334FBA13152D}"/>
              </a:ext>
            </a:extLst>
          </p:cNvPr>
          <p:cNvSpPr/>
          <p:nvPr/>
        </p:nvSpPr>
        <p:spPr>
          <a:xfrm>
            <a:off x="1" y="40"/>
            <a:ext cx="1902372" cy="26013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1026" name="AutoShape 2" descr="iota2-project / iota2 · GitLab"/>
          <p:cNvSpPr>
            <a:spLocks noChangeAspect="1" noChangeArrowheads="1"/>
          </p:cNvSpPr>
          <p:nvPr/>
        </p:nvSpPr>
        <p:spPr bwMode="auto">
          <a:xfrm>
            <a:off x="155598" y="-1143000"/>
            <a:ext cx="2068513" cy="2391966"/>
          </a:xfrm>
          <a:prstGeom prst="rect">
            <a:avLst/>
          </a:prstGeom>
          <a:noFill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6075" y="410528"/>
            <a:ext cx="7049925" cy="338548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1600" dirty="0" smtClean="0"/>
              <a:t>Net </a:t>
            </a:r>
            <a:r>
              <a:rPr lang="fr-FR" sz="1600" dirty="0" err="1" smtClean="0"/>
              <a:t>Annual</a:t>
            </a:r>
            <a:r>
              <a:rPr lang="fr-FR" sz="1600" dirty="0" smtClean="0"/>
              <a:t> CO</a:t>
            </a:r>
            <a:r>
              <a:rPr lang="fr-FR" sz="1600" baseline="-25000" dirty="0" smtClean="0"/>
              <a:t>2</a:t>
            </a:r>
            <a:r>
              <a:rPr lang="fr-FR" sz="1600" dirty="0" smtClean="0"/>
              <a:t> fluxes (NEP) for </a:t>
            </a:r>
            <a:r>
              <a:rPr lang="fr-FR" sz="1600" dirty="0" err="1" smtClean="0"/>
              <a:t>maize</a:t>
            </a:r>
            <a:r>
              <a:rPr lang="fr-FR" sz="1600" dirty="0" smtClean="0"/>
              <a:t> on France in 2019</a:t>
            </a:r>
            <a:endParaRPr lang="fr-FR" sz="16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t="7346" r="12805"/>
          <a:stretch>
            <a:fillRect/>
          </a:stretch>
        </p:blipFill>
        <p:spPr bwMode="auto">
          <a:xfrm>
            <a:off x="108862" y="1509576"/>
            <a:ext cx="4451637" cy="354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2876" r="5006"/>
          <a:stretch>
            <a:fillRect/>
          </a:stretch>
        </p:blipFill>
        <p:spPr bwMode="auto">
          <a:xfrm>
            <a:off x="4582869" y="1509576"/>
            <a:ext cx="4047268" cy="344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llipse 10"/>
          <p:cNvSpPr/>
          <p:nvPr/>
        </p:nvSpPr>
        <p:spPr>
          <a:xfrm>
            <a:off x="1656673" y="4108143"/>
            <a:ext cx="828808" cy="576262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ZoneTexte 9"/>
          <p:cNvSpPr txBox="1">
            <a:spLocks noChangeArrowheads="1"/>
          </p:cNvSpPr>
          <p:nvPr/>
        </p:nvSpPr>
        <p:spPr bwMode="auto">
          <a:xfrm>
            <a:off x="5896173" y="1027801"/>
            <a:ext cx="18695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dirty="0" err="1" smtClean="0"/>
              <a:t>Maize</a:t>
            </a:r>
            <a:r>
              <a:rPr lang="fr-FR" sz="1400" dirty="0" smtClean="0"/>
              <a:t> types (LPIS data)</a:t>
            </a:r>
            <a:endParaRPr lang="fr-FR" sz="1400" dirty="0"/>
          </a:p>
        </p:txBody>
      </p:sp>
      <p:sp>
        <p:nvSpPr>
          <p:cNvPr id="13" name="ZoneTexte 10"/>
          <p:cNvSpPr txBox="1">
            <a:spLocks noChangeArrowheads="1"/>
          </p:cNvSpPr>
          <p:nvPr/>
        </p:nvSpPr>
        <p:spPr bwMode="auto">
          <a:xfrm>
            <a:off x="7906966" y="4403131"/>
            <a:ext cx="120103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dirty="0" smtClean="0">
                <a:solidFill>
                  <a:srgbClr val="00B050"/>
                </a:solidFill>
              </a:rPr>
              <a:t>Grain </a:t>
            </a:r>
            <a:r>
              <a:rPr lang="fr-FR" sz="1600" dirty="0" err="1" smtClean="0">
                <a:solidFill>
                  <a:srgbClr val="00B050"/>
                </a:solidFill>
              </a:rPr>
              <a:t>maize</a:t>
            </a:r>
            <a:endParaRPr lang="fr-FR" sz="1600" dirty="0">
              <a:solidFill>
                <a:srgbClr val="00B050"/>
              </a:solidFill>
            </a:endParaRPr>
          </a:p>
          <a:p>
            <a:r>
              <a:rPr lang="fr-FR" sz="1600" dirty="0" err="1" smtClean="0"/>
              <a:t>Silage</a:t>
            </a:r>
            <a:r>
              <a:rPr lang="fr-FR" sz="1600" dirty="0" smtClean="0"/>
              <a:t> </a:t>
            </a:r>
            <a:r>
              <a:rPr lang="fr-FR" sz="1600" dirty="0" err="1" smtClean="0"/>
              <a:t>maize</a:t>
            </a:r>
            <a:endParaRPr lang="fr-FR" sz="1600" dirty="0"/>
          </a:p>
        </p:txBody>
      </p:sp>
      <p:sp>
        <p:nvSpPr>
          <p:cNvPr id="14" name="Ellipse 13"/>
          <p:cNvSpPr/>
          <p:nvPr/>
        </p:nvSpPr>
        <p:spPr>
          <a:xfrm>
            <a:off x="935948" y="2133294"/>
            <a:ext cx="1590580" cy="1223962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" name="ZoneTexte 15"/>
          <p:cNvSpPr txBox="1">
            <a:spLocks noChangeArrowheads="1"/>
          </p:cNvSpPr>
          <p:nvPr/>
        </p:nvSpPr>
        <p:spPr bwMode="auto">
          <a:xfrm>
            <a:off x="288248" y="1887230"/>
            <a:ext cx="24849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000" dirty="0" err="1" smtClean="0">
                <a:solidFill>
                  <a:schemeClr val="bg1"/>
                </a:solidFill>
              </a:rPr>
              <a:t>Cover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crops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before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silage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maize</a:t>
            </a:r>
            <a:endParaRPr lang="fr-FR" sz="1000" dirty="0">
              <a:solidFill>
                <a:schemeClr val="bg1"/>
              </a:solidFill>
            </a:endParaRPr>
          </a:p>
        </p:txBody>
      </p:sp>
      <p:sp>
        <p:nvSpPr>
          <p:cNvPr id="16" name="ZoneTexte 16"/>
          <p:cNvSpPr txBox="1">
            <a:spLocks noChangeArrowheads="1"/>
          </p:cNvSpPr>
          <p:nvPr/>
        </p:nvSpPr>
        <p:spPr bwMode="auto">
          <a:xfrm>
            <a:off x="993550" y="4681118"/>
            <a:ext cx="15495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000" dirty="0" err="1" smtClean="0">
                <a:solidFill>
                  <a:schemeClr val="bg1"/>
                </a:solidFill>
              </a:rPr>
              <a:t>Cover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crops</a:t>
            </a:r>
            <a:r>
              <a:rPr lang="fr-FR" sz="1000" dirty="0" smtClean="0">
                <a:solidFill>
                  <a:schemeClr val="bg1"/>
                </a:solidFill>
              </a:rPr>
              <a:t> on 50% of the grain </a:t>
            </a:r>
            <a:r>
              <a:rPr lang="fr-FR" sz="1000" dirty="0" err="1" smtClean="0">
                <a:solidFill>
                  <a:schemeClr val="bg1"/>
                </a:solidFill>
              </a:rPr>
              <a:t>maize</a:t>
            </a:r>
            <a:endParaRPr lang="fr-FR" sz="1000" dirty="0">
              <a:solidFill>
                <a:schemeClr val="bg1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3672800" y="2276168"/>
            <a:ext cx="691689" cy="792162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8" name="ZoneTexte 18"/>
          <p:cNvSpPr txBox="1">
            <a:spLocks noChangeArrowheads="1"/>
          </p:cNvSpPr>
          <p:nvPr/>
        </p:nvSpPr>
        <p:spPr bwMode="auto">
          <a:xfrm>
            <a:off x="3394985" y="3141355"/>
            <a:ext cx="11655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</a:rPr>
              <a:t>No </a:t>
            </a:r>
            <a:r>
              <a:rPr lang="fr-FR" sz="1000" dirty="0" err="1" smtClean="0">
                <a:solidFill>
                  <a:schemeClr val="bg1"/>
                </a:solidFill>
              </a:rPr>
              <a:t>cover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crop</a:t>
            </a:r>
            <a:r>
              <a:rPr lang="fr-FR" sz="1000" dirty="0" smtClean="0">
                <a:solidFill>
                  <a:schemeClr val="bg1"/>
                </a:solidFill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</a:rPr>
              <a:t>before</a:t>
            </a:r>
            <a:r>
              <a:rPr lang="fr-FR" sz="1000" dirty="0" smtClean="0">
                <a:solidFill>
                  <a:schemeClr val="bg1"/>
                </a:solidFill>
              </a:rPr>
              <a:t> grain </a:t>
            </a:r>
            <a:r>
              <a:rPr lang="fr-FR" sz="1000" dirty="0" err="1" smtClean="0">
                <a:solidFill>
                  <a:schemeClr val="bg1"/>
                </a:solidFill>
              </a:rPr>
              <a:t>maize</a:t>
            </a:r>
            <a:endParaRPr lang="fr-FR" sz="1000" dirty="0">
              <a:solidFill>
                <a:schemeClr val="bg1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77" y="839228"/>
            <a:ext cx="1119187" cy="104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4257" y="1154939"/>
            <a:ext cx="1008612" cy="97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89526" y="4218266"/>
            <a:ext cx="924872" cy="81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ZoneTexte 21"/>
          <p:cNvSpPr txBox="1"/>
          <p:nvPr/>
        </p:nvSpPr>
        <p:spPr>
          <a:xfrm>
            <a:off x="3675176" y="1022826"/>
            <a:ext cx="923651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800" dirty="0" smtClean="0"/>
              <a:t>Pointe de l’Alsace</a:t>
            </a:r>
            <a:endParaRPr lang="fr-FR" sz="800" dirty="0"/>
          </a:p>
        </p:txBody>
      </p:sp>
      <p:sp>
        <p:nvSpPr>
          <p:cNvPr id="23" name="Rectangle 22"/>
          <p:cNvSpPr/>
          <p:nvPr/>
        </p:nvSpPr>
        <p:spPr>
          <a:xfrm>
            <a:off x="4582869" y="3162955"/>
            <a:ext cx="1298902" cy="9667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112398" y="4309531"/>
            <a:ext cx="8354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>
                <a:solidFill>
                  <a:schemeClr val="bg1"/>
                </a:solidFill>
              </a:rPr>
              <a:t>tC</a:t>
            </a:r>
            <a:r>
              <a:rPr lang="fr-FR" sz="1000" dirty="0" smtClean="0">
                <a:solidFill>
                  <a:schemeClr val="bg1"/>
                </a:solidFill>
              </a:rPr>
              <a:t> of CO</a:t>
            </a:r>
            <a:r>
              <a:rPr lang="fr-FR" sz="1000" baseline="-25000" dirty="0" smtClean="0">
                <a:solidFill>
                  <a:schemeClr val="bg1"/>
                </a:solidFill>
              </a:rPr>
              <a:t>2</a:t>
            </a:r>
            <a:r>
              <a:rPr lang="fr-FR" sz="1000" dirty="0" smtClean="0">
                <a:solidFill>
                  <a:schemeClr val="bg1"/>
                </a:solidFill>
              </a:rPr>
              <a:t>/ha</a:t>
            </a:r>
            <a:endParaRPr 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0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B8C4D92-4D68-414A-90E8-465A85DDC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1">
            <a:extLst>
              <a:ext uri="{FF2B5EF4-FFF2-40B4-BE49-F238E27FC236}">
                <a16:creationId xmlns="" xmlns:a16="http://schemas.microsoft.com/office/drawing/2014/main" id="{23BEF1D1-EC4A-994E-8EF8-53DED3BA58F5}"/>
              </a:ext>
            </a:extLst>
          </p:cNvPr>
          <p:cNvSpPr txBox="1">
            <a:spLocks/>
          </p:cNvSpPr>
          <p:nvPr/>
        </p:nvSpPr>
        <p:spPr>
          <a:xfrm>
            <a:off x="2024336" y="2"/>
            <a:ext cx="7241627" cy="428625"/>
          </a:xfrm>
          <a:prstGeom prst="rect">
            <a:avLst/>
          </a:prstGeom>
        </p:spPr>
        <p:txBody>
          <a:bodyPr vert="horz" lIns="91434" tIns="45717" rIns="91434" bIns="45717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rgbClr val="299B3B"/>
                </a:solidFill>
                <a:latin typeface="+mj-lt"/>
                <a:ea typeface="+mj-ea"/>
                <a:cs typeface="+mj-cs"/>
              </a:rPr>
              <a:t>Carbon Tier 1 : Multi-MS testing</a:t>
            </a:r>
            <a:endParaRPr lang="en-US" sz="3200" dirty="0">
              <a:solidFill>
                <a:srgbClr val="299B3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38B65B81-E679-774A-8BD0-334FBA13152D}"/>
              </a:ext>
            </a:extLst>
          </p:cNvPr>
          <p:cNvSpPr/>
          <p:nvPr/>
        </p:nvSpPr>
        <p:spPr>
          <a:xfrm>
            <a:off x="1" y="40"/>
            <a:ext cx="1902372" cy="260131"/>
          </a:xfrm>
          <a:custGeom>
            <a:avLst/>
            <a:gdLst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3677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  <a:gd name="connsiteX0" fmla="*/ 0 w 7367752"/>
              <a:gd name="connsiteY0" fmla="*/ 0 h 693683"/>
              <a:gd name="connsiteX1" fmla="*/ 7367752 w 7367752"/>
              <a:gd name="connsiteY1" fmla="*/ 0 h 693683"/>
              <a:gd name="connsiteX2" fmla="*/ 7062952 w 7367752"/>
              <a:gd name="connsiteY2" fmla="*/ 693683 h 693683"/>
              <a:gd name="connsiteX3" fmla="*/ 0 w 7367752"/>
              <a:gd name="connsiteY3" fmla="*/ 693683 h 693683"/>
              <a:gd name="connsiteX4" fmla="*/ 0 w 7367752"/>
              <a:gd name="connsiteY4" fmla="*/ 0 h 6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752" h="693683">
                <a:moveTo>
                  <a:pt x="0" y="0"/>
                </a:moveTo>
                <a:lnTo>
                  <a:pt x="7367752" y="0"/>
                </a:lnTo>
                <a:lnTo>
                  <a:pt x="7062952" y="693683"/>
                </a:lnTo>
                <a:lnTo>
                  <a:pt x="0" y="693683"/>
                </a:lnTo>
                <a:lnTo>
                  <a:pt x="0" y="0"/>
                </a:lnTo>
                <a:close/>
              </a:path>
            </a:pathLst>
          </a:custGeom>
          <a:solidFill>
            <a:srgbClr val="299B3B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180977" y="549678"/>
            <a:ext cx="4985327" cy="307771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GB" sz="1400" dirty="0" smtClean="0"/>
              <a:t>Open tools available at https://gitlab.com/nivaeu/uc1b_tier1_co2</a:t>
            </a:r>
            <a:endParaRPr lang="en-GB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964375" y="4302129"/>
            <a:ext cx="2324099" cy="584769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fr-FR" sz="1600" dirty="0" err="1" smtClean="0">
                <a:solidFill>
                  <a:srgbClr val="299B3B"/>
                </a:solidFill>
              </a:rPr>
              <a:t>Annual</a:t>
            </a:r>
            <a:r>
              <a:rPr lang="fr-FR" sz="1600" dirty="0" smtClean="0">
                <a:solidFill>
                  <a:srgbClr val="299B3B"/>
                </a:solidFill>
              </a:rPr>
              <a:t> CO</a:t>
            </a:r>
            <a:r>
              <a:rPr lang="fr-FR" sz="1600" baseline="-25000" dirty="0" smtClean="0">
                <a:solidFill>
                  <a:srgbClr val="299B3B"/>
                </a:solidFill>
              </a:rPr>
              <a:t>2</a:t>
            </a:r>
            <a:r>
              <a:rPr lang="fr-FR" sz="1600" dirty="0" smtClean="0">
                <a:solidFill>
                  <a:srgbClr val="299B3B"/>
                </a:solidFill>
              </a:rPr>
              <a:t> fixation</a:t>
            </a:r>
          </a:p>
          <a:p>
            <a:r>
              <a:rPr lang="fr-FR" sz="1600" dirty="0" err="1" smtClean="0">
                <a:solidFill>
                  <a:srgbClr val="FF0000"/>
                </a:solidFill>
              </a:rPr>
              <a:t>Annual</a:t>
            </a:r>
            <a:r>
              <a:rPr lang="fr-FR" sz="1600" dirty="0" smtClean="0">
                <a:solidFill>
                  <a:srgbClr val="FF0000"/>
                </a:solidFill>
              </a:rPr>
              <a:t> CO</a:t>
            </a:r>
            <a:r>
              <a:rPr lang="fr-FR" sz="1600" baseline="-25000" dirty="0" smtClean="0">
                <a:solidFill>
                  <a:srgbClr val="FF0000"/>
                </a:solidFill>
              </a:rPr>
              <a:t>2 </a:t>
            </a:r>
            <a:r>
              <a:rPr lang="fr-FR" sz="1600" dirty="0" err="1" smtClean="0">
                <a:solidFill>
                  <a:srgbClr val="FF0000"/>
                </a:solidFill>
              </a:rPr>
              <a:t>losses</a:t>
            </a:r>
            <a:endParaRPr lang="fr-FR" sz="1600" dirty="0">
              <a:solidFill>
                <a:srgbClr val="FF0000"/>
              </a:solidFill>
            </a:endParaRPr>
          </a:p>
        </p:txBody>
      </p:sp>
      <p:pic>
        <p:nvPicPr>
          <p:cNvPr id="11" name="Image 20" descr="smil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0211" y="4370059"/>
            <a:ext cx="251520" cy="19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22" descr="sad_smiley_face_sticker-p217774899544360571qjcl_4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5175" y="4600956"/>
            <a:ext cx="305326" cy="22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842415" y="4357584"/>
            <a:ext cx="2446020" cy="49236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fr-FR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/>
          <a:srcRect r="992"/>
          <a:stretch>
            <a:fillRect/>
          </a:stretch>
        </p:blipFill>
        <p:spPr bwMode="auto">
          <a:xfrm>
            <a:off x="273600" y="929457"/>
            <a:ext cx="8532000" cy="3293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3270513" y="3715094"/>
            <a:ext cx="498842" cy="276993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fr-FR" sz="1200" dirty="0" smtClean="0"/>
              <a:t>2018</a:t>
            </a:r>
            <a:endParaRPr lang="fr-FR" sz="1200" dirty="0"/>
          </a:p>
        </p:txBody>
      </p:sp>
      <p:sp>
        <p:nvSpPr>
          <p:cNvPr id="16" name="ZoneTexte 5"/>
          <p:cNvSpPr txBox="1">
            <a:spLocks noChangeArrowheads="1"/>
          </p:cNvSpPr>
          <p:nvPr/>
        </p:nvSpPr>
        <p:spPr bwMode="auto">
          <a:xfrm>
            <a:off x="1835152" y="4894439"/>
            <a:ext cx="5473700" cy="24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/>
            <a:r>
              <a:rPr lang="en-US" altLang="fr-FR" sz="1000" dirty="0" smtClean="0"/>
              <a:t>FACCE-JPI – JPI Climate workshop , Brussels, 20</a:t>
            </a:r>
            <a:r>
              <a:rPr lang="en-US" altLang="fr-FR" sz="1000" baseline="30000" dirty="0" smtClean="0"/>
              <a:t>th</a:t>
            </a:r>
            <a:r>
              <a:rPr lang="en-US" altLang="fr-FR" sz="1000" dirty="0" smtClean="0"/>
              <a:t> October 2022</a:t>
            </a:r>
            <a:endParaRPr lang="fr-FR" altLang="fr-FR" sz="1000" dirty="0"/>
          </a:p>
        </p:txBody>
      </p:sp>
      <p:sp>
        <p:nvSpPr>
          <p:cNvPr id="17" name="ZoneTexte 16"/>
          <p:cNvSpPr txBox="1"/>
          <p:nvPr/>
        </p:nvSpPr>
        <p:spPr>
          <a:xfrm>
            <a:off x="3769355" y="4285564"/>
            <a:ext cx="5374645" cy="653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Approach</a:t>
            </a:r>
            <a:r>
              <a:rPr lang="fr-FR" dirty="0" smtClean="0"/>
              <a:t> </a:t>
            </a:r>
            <a:r>
              <a:rPr lang="fr-FR" dirty="0" err="1" smtClean="0"/>
              <a:t>currently</a:t>
            </a:r>
            <a:r>
              <a:rPr lang="fr-FR" dirty="0" smtClean="0"/>
              <a:t> </a:t>
            </a:r>
            <a:r>
              <a:rPr lang="fr-FR" dirty="0" err="1" smtClean="0"/>
              <a:t>being</a:t>
            </a:r>
            <a:r>
              <a:rPr lang="fr-FR" dirty="0" smtClean="0"/>
              <a:t> </a:t>
            </a:r>
            <a:r>
              <a:rPr lang="fr-FR" dirty="0" err="1" smtClean="0"/>
              <a:t>validated</a:t>
            </a:r>
            <a:r>
              <a:rPr lang="fr-FR" dirty="0" smtClean="0"/>
              <a:t> </a:t>
            </a:r>
            <a:r>
              <a:rPr lang="fr-FR" dirty="0" err="1" smtClean="0"/>
              <a:t>against</a:t>
            </a:r>
            <a:r>
              <a:rPr lang="fr-FR" dirty="0" smtClean="0"/>
              <a:t> new &amp; </a:t>
            </a:r>
            <a:r>
              <a:rPr lang="fr-FR" dirty="0" err="1" smtClean="0"/>
              <a:t>independent</a:t>
            </a:r>
            <a:r>
              <a:rPr lang="fr-FR" dirty="0" smtClean="0"/>
              <a:t> in-situ flux data in Europe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75417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2F2F26"/>
      </a:dk2>
      <a:lt2>
        <a:srgbClr val="9FA795"/>
      </a:lt2>
      <a:accent1>
        <a:srgbClr val="749805"/>
      </a:accent1>
      <a:accent2>
        <a:srgbClr val="BACC82"/>
      </a:accent2>
      <a:accent3>
        <a:srgbClr val="6E9EC2"/>
      </a:accent3>
      <a:accent4>
        <a:srgbClr val="2046A5"/>
      </a:accent4>
      <a:accent5>
        <a:srgbClr val="5039C6"/>
      </a:accent5>
      <a:accent6>
        <a:srgbClr val="7411D0"/>
      </a:accent6>
      <a:hlink>
        <a:srgbClr val="FFC000"/>
      </a:hlink>
      <a:folHlink>
        <a:srgbClr val="C0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6_Office Theme">
  <a:themeElements>
    <a:clrScheme name="Custom 1">
      <a:dk1>
        <a:sysClr val="windowText" lastClr="000000"/>
      </a:dk1>
      <a:lt1>
        <a:sysClr val="window" lastClr="FFFFFF"/>
      </a:lt1>
      <a:dk2>
        <a:srgbClr val="2F2F26"/>
      </a:dk2>
      <a:lt2>
        <a:srgbClr val="9FA795"/>
      </a:lt2>
      <a:accent1>
        <a:srgbClr val="749805"/>
      </a:accent1>
      <a:accent2>
        <a:srgbClr val="BACC82"/>
      </a:accent2>
      <a:accent3>
        <a:srgbClr val="6E9EC2"/>
      </a:accent3>
      <a:accent4>
        <a:srgbClr val="2046A5"/>
      </a:accent4>
      <a:accent5>
        <a:srgbClr val="5039C6"/>
      </a:accent5>
      <a:accent6>
        <a:srgbClr val="7411D0"/>
      </a:accent6>
      <a:hlink>
        <a:srgbClr val="FFC000"/>
      </a:hlink>
      <a:folHlink>
        <a:srgbClr val="C0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Office Theme">
  <a:themeElements>
    <a:clrScheme name="Custom 1">
      <a:dk1>
        <a:sysClr val="windowText" lastClr="000000"/>
      </a:dk1>
      <a:lt1>
        <a:sysClr val="window" lastClr="FFFFFF"/>
      </a:lt1>
      <a:dk2>
        <a:srgbClr val="2F2F26"/>
      </a:dk2>
      <a:lt2>
        <a:srgbClr val="9FA795"/>
      </a:lt2>
      <a:accent1>
        <a:srgbClr val="749805"/>
      </a:accent1>
      <a:accent2>
        <a:srgbClr val="BACC82"/>
      </a:accent2>
      <a:accent3>
        <a:srgbClr val="6E9EC2"/>
      </a:accent3>
      <a:accent4>
        <a:srgbClr val="2046A5"/>
      </a:accent4>
      <a:accent5>
        <a:srgbClr val="5039C6"/>
      </a:accent5>
      <a:accent6>
        <a:srgbClr val="7411D0"/>
      </a:accent6>
      <a:hlink>
        <a:srgbClr val="FFC000"/>
      </a:hlink>
      <a:folHlink>
        <a:srgbClr val="C0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 xmlns="4ef62ef1-aeb2-444f-82f4-e9b370b3edc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F3C62544592B4782312A080A5EF99F" ma:contentTypeVersion="9" ma:contentTypeDescription="Create a new document." ma:contentTypeScope="" ma:versionID="4510621805d35971b7746ae6aff3c59b">
  <xsd:schema xmlns:xsd="http://www.w3.org/2001/XMLSchema" xmlns:xs="http://www.w3.org/2001/XMLSchema" xmlns:p="http://schemas.microsoft.com/office/2006/metadata/properties" xmlns:ns2="4ef62ef1-aeb2-444f-82f4-e9b370b3edca" xmlns:ns3="37d4ea5a-4196-4dff-a56e-620242a7853a" targetNamespace="http://schemas.microsoft.com/office/2006/metadata/properties" ma:root="true" ma:fieldsID="8c86f66106ad7c5e5eb7e4005d3b0c4e" ns2:_="" ns3:_="">
    <xsd:import namespace="4ef62ef1-aeb2-444f-82f4-e9b370b3edca"/>
    <xsd:import namespace="37d4ea5a-4196-4dff-a56e-620242a785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Description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f62ef1-aeb2-444f-82f4-e9b370b3ed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Description" ma:index="10" nillable="true" ma:displayName="Description" ma:description="a short description of the file" ma:format="Dropdown" ma:internalName="Description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d4ea5a-4196-4dff-a56e-620242a7853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D9AFEC-7B3C-46B5-9920-D7E5E39571D0}">
  <ds:schemaRefs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37d4ea5a-4196-4dff-a56e-620242a7853a"/>
    <ds:schemaRef ds:uri="4ef62ef1-aeb2-444f-82f4-e9b370b3edca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98FC810-B503-4415-A183-658FCAD5A9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f62ef1-aeb2-444f-82f4-e9b370b3edca"/>
    <ds:schemaRef ds:uri="37d4ea5a-4196-4dff-a56e-620242a785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CCACB8B-FE6A-4747-A3C0-8EF2E75381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23585</TotalTime>
  <Words>1706</Words>
  <Application>Microsoft Office PowerPoint</Application>
  <PresentationFormat>Affichage à l'écran (16:9)</PresentationFormat>
  <Paragraphs>261</Paragraphs>
  <Slides>19</Slides>
  <Notes>7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19</vt:i4>
      </vt:variant>
    </vt:vector>
  </HeadingPairs>
  <TitlesOfParts>
    <vt:vector size="22" baseType="lpstr">
      <vt:lpstr>Office Theme</vt:lpstr>
      <vt:lpstr>6_Office Theme</vt:lpstr>
      <vt:lpstr>4_Office Theme</vt:lpstr>
      <vt:lpstr>Diapositive 1</vt:lpstr>
      <vt:lpstr>Diapositive 2</vt:lpstr>
      <vt:lpstr>Diapositive 3</vt:lpstr>
      <vt:lpstr>Diapositive 4</vt:lpstr>
      <vt:lpstr>Carbon indicator Tier 1 : principle</vt:lpstr>
      <vt:lpstr>Diapositive 6</vt:lpstr>
      <vt:lpstr>Diapositive 7</vt:lpstr>
      <vt:lpstr>Diapositive 8</vt:lpstr>
      <vt:lpstr>Diapositive 9</vt:lpstr>
      <vt:lpstr>Carbon indicator Tier 2 : principle</vt:lpstr>
      <vt:lpstr>Carbon indicator Tier 2 : principle</vt:lpstr>
      <vt:lpstr>Carbon indicator Tier 3 : principle</vt:lpstr>
      <vt:lpstr>Diapositive 13</vt:lpstr>
      <vt:lpstr>Plot scale regional estimates for Sunflower</vt:lpstr>
      <vt:lpstr>The AgriCarbon-EO processing chain</vt:lpstr>
      <vt:lpstr>High resolution C budget components with AgriCarbon-EO</vt:lpstr>
      <vt:lpstr>Diapositive 17</vt:lpstr>
      <vt:lpstr>Thanks for your attention  and thanks to our financers</vt:lpstr>
      <vt:lpstr>Diapositive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macuser</dc:creator>
  <cp:lastModifiedBy>ceschiae</cp:lastModifiedBy>
  <cp:revision>483</cp:revision>
  <dcterms:created xsi:type="dcterms:W3CDTF">2016-06-28T19:05:33Z</dcterms:created>
  <dcterms:modified xsi:type="dcterms:W3CDTF">2022-10-20T05:52:34Z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0x01010012F3C62544592B4782312A080A5EF99F</vt:lpwstr>
  </property>
</Properties>
</file>