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Dagois" initials="RD" lastIdx="1" clrIdx="0">
    <p:extLst>
      <p:ext uri="{19B8F6BF-5375-455C-9EA6-DF929625EA0E}">
        <p15:presenceInfo xmlns:p15="http://schemas.microsoft.com/office/powerpoint/2012/main" userId="Robin Dag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8C1"/>
    <a:srgbClr val="CCECEA"/>
    <a:srgbClr val="9CDAE8"/>
    <a:srgbClr val="1F7387"/>
    <a:srgbClr val="76CCC8"/>
    <a:srgbClr val="A4B700"/>
    <a:srgbClr val="E9FF1D"/>
    <a:srgbClr val="3A9B96"/>
    <a:srgbClr val="98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441" autoAdjust="0"/>
    <p:restoredTop sz="94225" autoAdjust="0"/>
  </p:normalViewPr>
  <p:slideViewPr>
    <p:cSldViewPr snapToGrid="0">
      <p:cViewPr varScale="1">
        <p:scale>
          <a:sx n="18" d="100"/>
          <a:sy n="18" d="100"/>
        </p:scale>
        <p:origin x="415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0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9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7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4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41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1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83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92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7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9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C3AE-97BE-42CE-9130-1D3FC349EA8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8F59-6ECC-4F9D-AB27-025B2846F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e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5295" y="4261"/>
            <a:ext cx="29260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" panose="020B0502040204020203" pitchFamily="34" charset="0"/>
              </a:rPr>
              <a:t>Desealing soils to promote ecosystem services: </a:t>
            </a:r>
            <a:br>
              <a:rPr lang="en-US" sz="6600" dirty="0">
                <a:latin typeface="Bahnschrift" panose="020B0502040204020203" pitchFamily="34" charset="0"/>
              </a:rPr>
            </a:br>
            <a:r>
              <a:rPr lang="en-US" sz="6600" dirty="0">
                <a:latin typeface="Bahnschrift" panose="020B0502040204020203" pitchFamily="34" charset="0"/>
              </a:rPr>
              <a:t>synthetizing practices among stakeholders </a:t>
            </a:r>
            <a:endParaRPr lang="fr-FR" sz="6600" dirty="0">
              <a:latin typeface="Bahnschrift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22796" y="2337736"/>
            <a:ext cx="14651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R. Dagois</a:t>
            </a:r>
            <a:r>
              <a:rPr lang="fr-FR" sz="3600" baseline="30000" dirty="0"/>
              <a:t>1</a:t>
            </a:r>
            <a:r>
              <a:rPr lang="fr-FR" sz="3600" dirty="0"/>
              <a:t>, C. Vieillard</a:t>
            </a:r>
            <a:r>
              <a:rPr lang="fr-FR" sz="3600" baseline="30000" dirty="0"/>
              <a:t>1,2,3</a:t>
            </a:r>
            <a:r>
              <a:rPr lang="fr-FR" sz="3600" dirty="0"/>
              <a:t>, L. Beaudet</a:t>
            </a:r>
            <a:r>
              <a:rPr lang="fr-FR" sz="3600" baseline="30000" dirty="0"/>
              <a:t>2</a:t>
            </a:r>
            <a:r>
              <a:rPr lang="fr-FR" sz="3600" dirty="0"/>
              <a:t>, S. Ouvrard</a:t>
            </a:r>
            <a:r>
              <a:rPr lang="fr-FR" sz="3600" baseline="30000" dirty="0"/>
              <a:t>3</a:t>
            </a:r>
          </a:p>
          <a:p>
            <a:r>
              <a:rPr lang="fr-FR" sz="3600" baseline="30000" dirty="0"/>
              <a:t>1</a:t>
            </a:r>
            <a:r>
              <a:rPr lang="fr-FR" sz="3600" dirty="0"/>
              <a:t> Plante &amp; Cité, 26 rue Jean </a:t>
            </a:r>
            <a:r>
              <a:rPr lang="fr-FR" sz="3600" dirty="0" err="1"/>
              <a:t>Dixméras</a:t>
            </a:r>
            <a:r>
              <a:rPr lang="fr-FR" sz="3600" dirty="0"/>
              <a:t>, Angers, </a:t>
            </a:r>
            <a:r>
              <a:rPr lang="fr-FR" sz="3600" baseline="30000" dirty="0"/>
              <a:t>2</a:t>
            </a:r>
            <a:r>
              <a:rPr lang="fr-FR" sz="3600" dirty="0"/>
              <a:t> L’institut Agro Rennes Angers, </a:t>
            </a:r>
            <a:r>
              <a:rPr lang="fr-FR" sz="3600" baseline="30000" dirty="0"/>
              <a:t>3</a:t>
            </a:r>
            <a:r>
              <a:rPr lang="fr-FR" sz="3600" dirty="0"/>
              <a:t> Laboratoire Sols et Environnement, Université de Lorraine - INRAE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4"/>
          <a:stretch/>
        </p:blipFill>
        <p:spPr>
          <a:xfrm>
            <a:off x="24161135" y="40280897"/>
            <a:ext cx="3420000" cy="20361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541" y="39847870"/>
            <a:ext cx="2520000" cy="28164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097601" y="16231761"/>
            <a:ext cx="28057779" cy="8852674"/>
          </a:xfrm>
          <a:prstGeom prst="roundRect">
            <a:avLst>
              <a:gd name="adj" fmla="val 39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97603" y="4359011"/>
            <a:ext cx="13912339" cy="42780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5600" dirty="0" err="1">
                <a:latin typeface="Bahnschrift" panose="020B0502040204020203" pitchFamily="34" charset="0"/>
              </a:rPr>
              <a:t>Methods</a:t>
            </a:r>
            <a:endParaRPr lang="fr-FR" sz="5600" dirty="0">
              <a:latin typeface="Bahnschrift" panose="020B0502040204020203" pitchFamily="34" charset="0"/>
            </a:endParaRPr>
          </a:p>
          <a:p>
            <a:r>
              <a:rPr lang="fr-FR" sz="3600" dirty="0" err="1"/>
              <a:t>Acquiring</a:t>
            </a:r>
            <a:r>
              <a:rPr lang="fr-FR" sz="3600" dirty="0"/>
              <a:t> </a:t>
            </a:r>
            <a:r>
              <a:rPr lang="fr-FR" sz="3600" dirty="0" err="1"/>
              <a:t>technical</a:t>
            </a:r>
            <a:r>
              <a:rPr lang="fr-FR" sz="3600" dirty="0"/>
              <a:t> data on </a:t>
            </a:r>
            <a:r>
              <a:rPr lang="fr-FR" sz="3600" dirty="0" err="1"/>
              <a:t>existing</a:t>
            </a:r>
            <a:r>
              <a:rPr lang="fr-FR" sz="3600" dirty="0"/>
              <a:t> </a:t>
            </a:r>
            <a:r>
              <a:rPr lang="fr-FR" sz="3600" dirty="0" err="1"/>
              <a:t>urban</a:t>
            </a:r>
            <a:r>
              <a:rPr lang="fr-FR" sz="3600" dirty="0"/>
              <a:t> </a:t>
            </a:r>
            <a:r>
              <a:rPr lang="fr-FR" sz="3600" dirty="0" err="1"/>
              <a:t>projects</a:t>
            </a:r>
            <a:r>
              <a:rPr lang="fr-FR" sz="3600" dirty="0"/>
              <a:t> and initiative </a:t>
            </a:r>
            <a:r>
              <a:rPr lang="fr-FR" sz="3600" dirty="0" err="1"/>
              <a:t>including</a:t>
            </a:r>
            <a:r>
              <a:rPr lang="fr-FR" sz="3600" dirty="0"/>
              <a:t> desealing practices.</a:t>
            </a:r>
          </a:p>
          <a:p>
            <a:pPr marL="742950" indent="-742950">
              <a:buAutoNum type="arabicPeriod"/>
            </a:pPr>
            <a:r>
              <a:rPr lang="fr-FR" sz="3600" b="1" dirty="0"/>
              <a:t>A national </a:t>
            </a:r>
            <a:r>
              <a:rPr lang="fr-FR" sz="3600" b="1" dirty="0" err="1"/>
              <a:t>survey</a:t>
            </a:r>
            <a:r>
              <a:rPr lang="fr-FR" sz="3600" b="1" dirty="0"/>
              <a:t> </a:t>
            </a:r>
            <a:r>
              <a:rPr lang="fr-FR" sz="3600" dirty="0" err="1"/>
              <a:t>towards</a:t>
            </a:r>
            <a:r>
              <a:rPr lang="fr-FR" sz="3600" dirty="0"/>
              <a:t> </a:t>
            </a:r>
            <a:r>
              <a:rPr lang="fr-FR" sz="3600" dirty="0" err="1"/>
              <a:t>landscape</a:t>
            </a:r>
            <a:r>
              <a:rPr lang="fr-FR" sz="3600" dirty="0"/>
              <a:t> managers and designers, </a:t>
            </a:r>
            <a:r>
              <a:rPr lang="fr-FR" sz="3600" dirty="0" err="1"/>
              <a:t>cities</a:t>
            </a:r>
            <a:r>
              <a:rPr lang="fr-FR" sz="3600" dirty="0"/>
              <a:t> and consulting </a:t>
            </a:r>
            <a:r>
              <a:rPr lang="fr-FR" sz="3600" dirty="0" err="1"/>
              <a:t>engineers</a:t>
            </a:r>
            <a:r>
              <a:rPr lang="fr-FR" sz="3600" b="1" dirty="0"/>
              <a:t> </a:t>
            </a:r>
            <a:r>
              <a:rPr lang="fr-FR" sz="3600" dirty="0"/>
              <a:t>(</a:t>
            </a:r>
            <a:r>
              <a:rPr lang="fr-FR" sz="3600" dirty="0" err="1"/>
              <a:t>Approx</a:t>
            </a:r>
            <a:r>
              <a:rPr lang="fr-FR" sz="3600" dirty="0"/>
              <a:t>. 40 questions </a:t>
            </a:r>
            <a:r>
              <a:rPr lang="fr-FR" sz="3600" dirty="0" err="1"/>
              <a:t>with</a:t>
            </a:r>
            <a:r>
              <a:rPr lang="fr-FR" sz="3600" dirty="0"/>
              <a:t> </a:t>
            </a:r>
            <a:r>
              <a:rPr lang="fr-FR" sz="3600" dirty="0" err="1"/>
              <a:t>LimeSurvey</a:t>
            </a:r>
            <a:r>
              <a:rPr lang="fr-FR" sz="3600" dirty="0"/>
              <a:t> – </a:t>
            </a:r>
            <a:r>
              <a:rPr lang="fr-FR" sz="3600" dirty="0" err="1"/>
              <a:t>Summer</a:t>
            </a:r>
            <a:r>
              <a:rPr lang="fr-FR" sz="3600" dirty="0"/>
              <a:t> 2021)</a:t>
            </a:r>
          </a:p>
          <a:p>
            <a:pPr marL="742950" indent="-742950">
              <a:buAutoNum type="arabicPeriod"/>
            </a:pPr>
            <a:r>
              <a:rPr lang="fr-FR" sz="3600" b="1" dirty="0" err="1"/>
              <a:t>Documented</a:t>
            </a:r>
            <a:r>
              <a:rPr lang="fr-FR" sz="3600" b="1" dirty="0"/>
              <a:t> information </a:t>
            </a:r>
            <a:r>
              <a:rPr lang="fr-FR" sz="3600" dirty="0" err="1"/>
              <a:t>from</a:t>
            </a:r>
            <a:r>
              <a:rPr lang="fr-FR" sz="3600" dirty="0"/>
              <a:t> the initiatives </a:t>
            </a:r>
            <a:r>
              <a:rPr lang="fr-FR" sz="3600" dirty="0" err="1"/>
              <a:t>led</a:t>
            </a:r>
            <a:r>
              <a:rPr lang="fr-FR" sz="3600" dirty="0"/>
              <a:t> by </a:t>
            </a:r>
            <a:r>
              <a:rPr lang="fr-FR" sz="3600" dirty="0" err="1"/>
              <a:t>private</a:t>
            </a:r>
            <a:r>
              <a:rPr lang="fr-FR" sz="3600" dirty="0"/>
              <a:t> </a:t>
            </a:r>
            <a:r>
              <a:rPr lang="fr-FR" sz="3600" dirty="0" err="1"/>
              <a:t>partners</a:t>
            </a:r>
            <a:endParaRPr lang="fr-FR" sz="3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5258950" y="4359011"/>
            <a:ext cx="13896429" cy="37240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5600" dirty="0">
                <a:latin typeface="Bahnschrift" panose="020B0502040204020203" pitchFamily="34" charset="0"/>
              </a:rPr>
              <a:t>Data type on desealing initiatives</a:t>
            </a:r>
          </a:p>
          <a:p>
            <a:pPr marL="742950" indent="-742950">
              <a:buAutoNum type="arabicPeriod"/>
            </a:pPr>
            <a:r>
              <a:rPr lang="fr-FR" sz="3600" dirty="0"/>
              <a:t>Location, </a:t>
            </a:r>
            <a:r>
              <a:rPr lang="fr-FR" sz="3600" dirty="0" err="1"/>
              <a:t>stakeholders</a:t>
            </a:r>
            <a:r>
              <a:rPr lang="fr-FR" sz="3600" dirty="0"/>
              <a:t>, dates</a:t>
            </a:r>
          </a:p>
          <a:p>
            <a:pPr marL="742950" indent="-742950">
              <a:buAutoNum type="arabicPeriod"/>
            </a:pPr>
            <a:r>
              <a:rPr lang="fr-FR" sz="3600" dirty="0"/>
              <a:t>Surface, uses </a:t>
            </a:r>
            <a:r>
              <a:rPr lang="fr-FR" sz="3600" dirty="0" err="1"/>
              <a:t>before</a:t>
            </a:r>
            <a:r>
              <a:rPr lang="fr-FR" sz="3600" dirty="0"/>
              <a:t> and </a:t>
            </a:r>
            <a:r>
              <a:rPr lang="fr-FR" sz="3600" dirty="0" err="1"/>
              <a:t>after</a:t>
            </a:r>
            <a:r>
              <a:rPr lang="fr-FR" sz="3600" dirty="0"/>
              <a:t> </a:t>
            </a:r>
            <a:r>
              <a:rPr lang="fr-FR" sz="3600" dirty="0" err="1"/>
              <a:t>set-up</a:t>
            </a:r>
            <a:r>
              <a:rPr lang="fr-FR" sz="3600" dirty="0"/>
              <a:t>, </a:t>
            </a:r>
            <a:r>
              <a:rPr lang="fr-FR" sz="3600" dirty="0" err="1"/>
              <a:t>costs</a:t>
            </a:r>
            <a:endParaRPr lang="fr-FR" sz="3600" dirty="0"/>
          </a:p>
          <a:p>
            <a:pPr marL="742950" indent="-742950">
              <a:buAutoNum type="arabicPeriod"/>
            </a:pPr>
            <a:r>
              <a:rPr lang="fr-FR" sz="3600" dirty="0"/>
              <a:t>Type of </a:t>
            </a:r>
            <a:r>
              <a:rPr lang="fr-FR" sz="3600" dirty="0" err="1"/>
              <a:t>materials</a:t>
            </a:r>
            <a:r>
              <a:rPr lang="fr-FR" sz="3600" dirty="0"/>
              <a:t>, </a:t>
            </a:r>
            <a:r>
              <a:rPr lang="fr-FR" sz="3600" dirty="0" err="1"/>
              <a:t>reuse</a:t>
            </a:r>
            <a:r>
              <a:rPr lang="fr-FR" sz="3600" dirty="0"/>
              <a:t>  or </a:t>
            </a:r>
            <a:r>
              <a:rPr lang="fr-FR" sz="3600" dirty="0" err="1"/>
              <a:t>evacuation</a:t>
            </a:r>
            <a:r>
              <a:rPr lang="fr-FR" sz="3600" dirty="0"/>
              <a:t> of </a:t>
            </a:r>
            <a:r>
              <a:rPr lang="fr-FR" sz="3600" dirty="0" err="1"/>
              <a:t>materials</a:t>
            </a:r>
            <a:r>
              <a:rPr lang="fr-FR" sz="3600" dirty="0"/>
              <a:t> </a:t>
            </a:r>
          </a:p>
          <a:p>
            <a:pPr marL="742950" indent="-742950">
              <a:buAutoNum type="arabicPeriod"/>
            </a:pPr>
            <a:r>
              <a:rPr lang="fr-FR" sz="3600" dirty="0"/>
              <a:t>Techniques to </a:t>
            </a:r>
            <a:r>
              <a:rPr lang="fr-FR" sz="3600" dirty="0" err="1"/>
              <a:t>create</a:t>
            </a:r>
            <a:r>
              <a:rPr lang="fr-FR" sz="3600" dirty="0"/>
              <a:t> fertile </a:t>
            </a:r>
            <a:r>
              <a:rPr lang="fr-FR" sz="3600" dirty="0" err="1"/>
              <a:t>soils</a:t>
            </a:r>
            <a:r>
              <a:rPr lang="fr-FR" sz="3600" dirty="0"/>
              <a:t> and </a:t>
            </a:r>
            <a:r>
              <a:rPr lang="fr-FR" sz="3600" dirty="0" err="1"/>
              <a:t>substrates</a:t>
            </a:r>
            <a:endParaRPr lang="fr-FR" sz="3600" dirty="0"/>
          </a:p>
          <a:p>
            <a:pPr marL="742950" indent="-742950">
              <a:buAutoNum type="arabicPeriod"/>
            </a:pPr>
            <a:r>
              <a:rPr lang="fr-FR" sz="3600" dirty="0" err="1"/>
              <a:t>Difficulties</a:t>
            </a:r>
            <a:r>
              <a:rPr lang="fr-FR" sz="3600" dirty="0"/>
              <a:t> and </a:t>
            </a:r>
            <a:r>
              <a:rPr lang="fr-FR" sz="3600" dirty="0" err="1"/>
              <a:t>opportunities</a:t>
            </a:r>
            <a:endParaRPr lang="fr-FR" sz="3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97601" y="35875176"/>
            <a:ext cx="13859955" cy="2579051"/>
          </a:xfrm>
          <a:prstGeom prst="roundRect">
            <a:avLst>
              <a:gd name="adj" fmla="val 92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Bahnschrift" panose="020B0502040204020203" pitchFamily="34" charset="0"/>
              </a:rPr>
              <a:t>Conclusion : </a:t>
            </a:r>
            <a:r>
              <a:rPr lang="en-GB" sz="4000" dirty="0"/>
              <a:t>more than 60 case studies of desealing initiatives were documented. This helped build a typology of desealing projects. The results will help guiding the conception of future projects as long as experiments on </a:t>
            </a:r>
            <a:r>
              <a:rPr lang="en-GB" sz="4000" dirty="0" err="1"/>
              <a:t>desealed</a:t>
            </a:r>
            <a:r>
              <a:rPr lang="en-GB" sz="4000" dirty="0"/>
              <a:t> soils.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5311336" y="35923209"/>
            <a:ext cx="13813886" cy="3714402"/>
          </a:xfrm>
          <a:prstGeom prst="roundRect">
            <a:avLst>
              <a:gd name="adj" fmla="val 6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latin typeface="Bahnschrift" panose="020B0502040204020203" pitchFamily="34" charset="0"/>
              </a:rPr>
              <a:t>Ready</a:t>
            </a:r>
            <a:r>
              <a:rPr lang="fr-FR" sz="4000" b="1" dirty="0">
                <a:latin typeface="Bahnschrift" panose="020B0502040204020203" pitchFamily="34" charset="0"/>
              </a:rPr>
              <a:t> for </a:t>
            </a:r>
            <a:r>
              <a:rPr lang="fr-FR" sz="4000" b="1" dirty="0" err="1">
                <a:latin typeface="Bahnschrift" panose="020B0502040204020203" pitchFamily="34" charset="0"/>
              </a:rPr>
              <a:t>Desert</a:t>
            </a:r>
            <a:r>
              <a:rPr lang="fr-FR" sz="4000" b="1" dirty="0">
                <a:latin typeface="Bahnschrift" panose="020B0502040204020203" pitchFamily="34" charset="0"/>
              </a:rPr>
              <a:t> ? </a:t>
            </a:r>
            <a:r>
              <a:rPr lang="fr-FR" sz="4000" dirty="0"/>
              <a:t>The Dessert (« </a:t>
            </a:r>
            <a:r>
              <a:rPr lang="fr-FR" sz="4000" dirty="0" err="1"/>
              <a:t>Desert</a:t>
            </a:r>
            <a:r>
              <a:rPr lang="fr-FR" sz="4000" dirty="0"/>
              <a:t> ») </a:t>
            </a:r>
            <a:r>
              <a:rPr lang="fr-FR" sz="4000" dirty="0" err="1"/>
              <a:t>research</a:t>
            </a:r>
            <a:r>
              <a:rPr lang="fr-FR" sz="4000" dirty="0"/>
              <a:t> program </a:t>
            </a:r>
            <a:r>
              <a:rPr lang="fr-FR" sz="4000" dirty="0" err="1"/>
              <a:t>aims</a:t>
            </a:r>
            <a:r>
              <a:rPr lang="fr-FR" sz="4000" dirty="0"/>
              <a:t> at </a:t>
            </a:r>
            <a:r>
              <a:rPr lang="fr-FR" sz="4000" dirty="0" err="1"/>
              <a:t>better</a:t>
            </a:r>
            <a:r>
              <a:rPr lang="fr-FR" sz="4000" dirty="0"/>
              <a:t> </a:t>
            </a:r>
            <a:r>
              <a:rPr lang="fr-FR" sz="4000" dirty="0" err="1"/>
              <a:t>understanding</a:t>
            </a:r>
            <a:r>
              <a:rPr lang="fr-FR" sz="4000" dirty="0"/>
              <a:t> the practices of desealing and </a:t>
            </a:r>
            <a:r>
              <a:rPr lang="fr-FR" sz="4000" dirty="0" err="1"/>
              <a:t>characterize</a:t>
            </a:r>
            <a:r>
              <a:rPr lang="fr-FR" sz="4000" dirty="0"/>
              <a:t> the </a:t>
            </a:r>
            <a:r>
              <a:rPr lang="fr-FR" sz="4000" dirty="0" err="1"/>
              <a:t>functionning</a:t>
            </a:r>
            <a:r>
              <a:rPr lang="fr-FR" sz="4000" dirty="0"/>
              <a:t> of </a:t>
            </a:r>
            <a:r>
              <a:rPr lang="fr-FR" sz="4000" dirty="0" err="1"/>
              <a:t>desealed</a:t>
            </a:r>
            <a:r>
              <a:rPr lang="fr-FR" sz="4000" dirty="0"/>
              <a:t> </a:t>
            </a:r>
            <a:r>
              <a:rPr lang="fr-FR" sz="4000" dirty="0" err="1"/>
              <a:t>soils</a:t>
            </a:r>
            <a:r>
              <a:rPr lang="fr-FR" sz="4000" dirty="0"/>
              <a:t> for green </a:t>
            </a:r>
            <a:r>
              <a:rPr lang="fr-FR" sz="4000" dirty="0" err="1"/>
              <a:t>spaces</a:t>
            </a:r>
            <a:r>
              <a:rPr lang="fr-FR" sz="4000" dirty="0"/>
              <a:t>. </a:t>
            </a:r>
          </a:p>
          <a:p>
            <a:pPr algn="ctr"/>
            <a:r>
              <a:rPr lang="en-GB" sz="4000" dirty="0"/>
              <a:t>This program will further investigate the practices of soil desealing in urban areas with fields and lab’ experiments to designing tools for stakeholders.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995721" y="39854162"/>
            <a:ext cx="6128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This </a:t>
            </a:r>
            <a:r>
              <a:rPr lang="fr-FR" sz="4000" dirty="0" err="1"/>
              <a:t>work</a:t>
            </a:r>
            <a:r>
              <a:rPr lang="fr-FR" sz="4000" dirty="0"/>
              <a:t> </a:t>
            </a:r>
            <a:r>
              <a:rPr lang="fr-FR" sz="4000" dirty="0" err="1"/>
              <a:t>was</a:t>
            </a:r>
            <a:r>
              <a:rPr lang="fr-FR" sz="4000" dirty="0"/>
              <a:t> made possible by the </a:t>
            </a:r>
            <a:r>
              <a:rPr lang="fr-FR" sz="4000" dirty="0" err="1"/>
              <a:t>financial</a:t>
            </a:r>
            <a:r>
              <a:rPr lang="fr-FR" sz="4000" dirty="0"/>
              <a:t> contributions of :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09" y="1890568"/>
            <a:ext cx="2556000" cy="675210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1097601" y="8930653"/>
            <a:ext cx="13912341" cy="7021782"/>
          </a:xfrm>
          <a:prstGeom prst="roundRect">
            <a:avLst>
              <a:gd name="adj" fmla="val 39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15258950" y="8930653"/>
            <a:ext cx="13896430" cy="7021782"/>
          </a:xfrm>
          <a:prstGeom prst="roundRect">
            <a:avLst>
              <a:gd name="adj" fmla="val 39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1355912" y="9065626"/>
            <a:ext cx="5375631" cy="181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err="1">
                <a:solidFill>
                  <a:schemeClr val="dk1"/>
                </a:solidFill>
                <a:latin typeface="Bahnschrift" panose="020B0502040204020203" pitchFamily="34" charset="0"/>
              </a:rPr>
              <a:t>Map</a:t>
            </a:r>
            <a: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  <a:t> of the case </a:t>
            </a:r>
            <a:r>
              <a:rPr lang="fr-FR" sz="5600" dirty="0" err="1">
                <a:solidFill>
                  <a:schemeClr val="dk1"/>
                </a:solidFill>
                <a:latin typeface="Bahnschrift" panose="020B0502040204020203" pitchFamily="34" charset="0"/>
              </a:rPr>
              <a:t>studies</a:t>
            </a:r>
            <a:endParaRPr lang="fr-FR" sz="5600" dirty="0">
              <a:solidFill>
                <a:schemeClr val="dk1"/>
              </a:solidFill>
              <a:latin typeface="Bahnschrift" panose="020B0502040204020203" pitchFamily="34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097602" y="25423467"/>
            <a:ext cx="28057778" cy="10125876"/>
          </a:xfrm>
          <a:prstGeom prst="roundRect">
            <a:avLst>
              <a:gd name="adj" fmla="val 39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579" y="40564504"/>
            <a:ext cx="3852000" cy="142310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175" y="40095243"/>
            <a:ext cx="2304000" cy="232172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232206" y="25462063"/>
            <a:ext cx="27012935" cy="1749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  <a:t>II. </a:t>
            </a:r>
            <a:r>
              <a:rPr lang="fr-FR" sz="5600" dirty="0" err="1">
                <a:solidFill>
                  <a:schemeClr val="dk1"/>
                </a:solidFill>
                <a:latin typeface="Bahnschrift" panose="020B0502040204020203" pitchFamily="34" charset="0"/>
              </a:rPr>
              <a:t>Different</a:t>
            </a:r>
            <a: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  <a:t> techniques of </a:t>
            </a:r>
            <a:r>
              <a:rPr lang="fr-FR" sz="5600" dirty="0" err="1">
                <a:solidFill>
                  <a:schemeClr val="dk1"/>
                </a:solidFill>
                <a:latin typeface="Bahnschrift" panose="020B0502040204020203" pitchFamily="34" charset="0"/>
              </a:rPr>
              <a:t>soil</a:t>
            </a:r>
            <a: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  <a:t> construction: </a:t>
            </a:r>
            <a:b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</a:br>
            <a:r>
              <a:rPr lang="en-GB" sz="4000" dirty="0">
                <a:solidFill>
                  <a:schemeClr val="tx1"/>
                </a:solidFill>
              </a:rPr>
              <a:t>Overall removal of impervious materials (asphalt or concrete)</a:t>
            </a:r>
            <a:endParaRPr lang="fr-FR" sz="6000" dirty="0">
              <a:solidFill>
                <a:schemeClr val="dk1"/>
              </a:solidFill>
              <a:latin typeface="Bahnschrift" panose="020B05020402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341439" y="9065625"/>
            <a:ext cx="4792694" cy="1829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00" dirty="0" err="1">
                <a:solidFill>
                  <a:schemeClr val="dk1"/>
                </a:solidFill>
                <a:latin typeface="Bahnschrift" panose="020B0502040204020203" pitchFamily="34" charset="0"/>
              </a:rPr>
              <a:t>Why</a:t>
            </a:r>
            <a: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  <a:t> desealing </a:t>
            </a:r>
            <a:r>
              <a:rPr lang="fr-FR" sz="5600" dirty="0" err="1">
                <a:solidFill>
                  <a:schemeClr val="dk1"/>
                </a:solidFill>
                <a:latin typeface="Bahnschrift" panose="020B0502040204020203" pitchFamily="34" charset="0"/>
              </a:rPr>
              <a:t>soils</a:t>
            </a:r>
            <a:r>
              <a:rPr lang="fr-FR" sz="5600" dirty="0">
                <a:solidFill>
                  <a:schemeClr val="dk1"/>
                </a:solidFill>
                <a:latin typeface="Bahnschrift" panose="020B0502040204020203" pitchFamily="34" charset="0"/>
              </a:rPr>
              <a:t> ?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265637" y="32633654"/>
            <a:ext cx="9873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Use of </a:t>
            </a:r>
            <a:r>
              <a:rPr lang="fr-FR" sz="3600" dirty="0" err="1"/>
              <a:t>exogenous</a:t>
            </a:r>
            <a:r>
              <a:rPr lang="fr-FR" sz="3600" dirty="0"/>
              <a:t> </a:t>
            </a:r>
            <a:r>
              <a:rPr lang="fr-FR" sz="3600" dirty="0" err="1"/>
              <a:t>material</a:t>
            </a:r>
            <a:r>
              <a:rPr lang="fr-FR" sz="3600" dirty="0"/>
              <a:t> (non-</a:t>
            </a:r>
            <a:r>
              <a:rPr lang="fr-FR" sz="3600" dirty="0" err="1"/>
              <a:t>renewable</a:t>
            </a:r>
            <a:r>
              <a:rPr lang="fr-FR" sz="3600" dirty="0"/>
              <a:t> </a:t>
            </a:r>
            <a:r>
              <a:rPr lang="fr-FR" sz="3600" dirty="0" err="1"/>
              <a:t>soil</a:t>
            </a:r>
            <a:r>
              <a:rPr lang="fr-FR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High environmental impact and economical cost (destruction of arable lands and transportation of materials)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11306875" y="32608761"/>
            <a:ext cx="9368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Mix of exogenous materials and recycled materials from desealing operation </a:t>
            </a:r>
            <a:br>
              <a:rPr lang="en-GB" sz="3600" dirty="0"/>
            </a:br>
            <a:r>
              <a:rPr lang="en-GB" sz="3600" dirty="0"/>
              <a:t>(gravels, asphalt, </a:t>
            </a:r>
            <a:r>
              <a:rPr lang="en-GB" sz="3600" dirty="0" err="1"/>
              <a:t>etc</a:t>
            </a:r>
            <a:r>
              <a:rPr lang="en-GB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Re-use of crushed materials as a deep technical layer for drainage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20874757" y="32633654"/>
            <a:ext cx="8051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Similar to B but with re-use of crushed impervious materials as mulching </a:t>
            </a:r>
            <a:br>
              <a:rPr lang="en-GB" sz="3600" dirty="0"/>
            </a:br>
            <a:r>
              <a:rPr lang="en-GB" sz="3600" dirty="0"/>
              <a:t>for soil coverage and conservation of soil moisture</a:t>
            </a:r>
          </a:p>
        </p:txBody>
      </p:sp>
      <p:pic>
        <p:nvPicPr>
          <p:cNvPr id="37" name="Picture 2" descr="https://lh3.googleusercontent.com/4eyopA58DlmxwITFdAK0LTC6D-JAGYeP6LPCcXFC-VXShXPGfPMI3rrzZZoiNjGsyb3CmdGIz_YGZtui6doPXQgjg6LE0G_dWJCUo7fNkBL5B7SSXYa1Wht9Snpe-kgNw05_W83_I_QcYJ9AcMlvjv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41" y="9018538"/>
            <a:ext cx="7188985" cy="67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7491682" y="14208526"/>
            <a:ext cx="2711284" cy="1545211"/>
            <a:chOff x="9268004" y="13846184"/>
            <a:chExt cx="2711284" cy="1545211"/>
          </a:xfrm>
        </p:grpSpPr>
        <p:sp>
          <p:nvSpPr>
            <p:cNvPr id="38" name="Rectangle 37"/>
            <p:cNvSpPr/>
            <p:nvPr/>
          </p:nvSpPr>
          <p:spPr>
            <a:xfrm>
              <a:off x="9268004" y="13846184"/>
              <a:ext cx="2711284" cy="1545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Location of desealing initiatives</a:t>
              </a:r>
            </a:p>
            <a:p>
              <a:pPr algn="ctr"/>
              <a:r>
                <a:rPr lang="fr-FR" sz="1600" dirty="0"/>
                <a:t>Surface of </a:t>
              </a:r>
              <a:r>
                <a:rPr lang="fr-FR" sz="1600" dirty="0" err="1"/>
                <a:t>desealed</a:t>
              </a:r>
              <a:r>
                <a:rPr lang="fr-FR" sz="1600" dirty="0"/>
                <a:t> </a:t>
              </a:r>
              <a:r>
                <a:rPr lang="fr-FR" sz="1600" dirty="0" err="1"/>
                <a:t>soils</a:t>
              </a:r>
              <a:r>
                <a:rPr lang="fr-FR" sz="1600" dirty="0"/>
                <a:t>:</a:t>
              </a:r>
            </a:p>
            <a:p>
              <a:pPr algn="ctr"/>
              <a:r>
                <a:rPr lang="fr-FR" sz="1600" dirty="0"/>
                <a:t>Small</a:t>
              </a:r>
            </a:p>
            <a:p>
              <a:pPr algn="ctr"/>
              <a:r>
                <a:rPr lang="fr-FR" sz="1600" dirty="0"/>
                <a:t>Medium</a:t>
              </a:r>
            </a:p>
            <a:p>
              <a:pPr algn="ctr"/>
              <a:r>
                <a:rPr lang="fr-FR" sz="1600" dirty="0"/>
                <a:t>Large</a:t>
              </a:r>
            </a:p>
          </p:txBody>
        </p:sp>
        <p:pic>
          <p:nvPicPr>
            <p:cNvPr id="104" name="Picture 2" descr="https://lh3.googleusercontent.com/4eyopA58DlmxwITFdAK0LTC6D-JAGYeP6LPCcXFC-VXShXPGfPMI3rrzZZoiNjGsyb3CmdGIz_YGZtui6doPXQgjg6LE0G_dWJCUo7fNkBL5B7SSXYa1Wht9Snpe-kgNw05_W83_I_QcYJ9AcMlvjv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10" r="94900"/>
            <a:stretch/>
          </p:blipFill>
          <p:spPr bwMode="auto">
            <a:xfrm>
              <a:off x="9832096" y="14624901"/>
              <a:ext cx="373825" cy="740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" name="ZoneTexte 106"/>
          <p:cNvSpPr txBox="1"/>
          <p:nvPr/>
        </p:nvSpPr>
        <p:spPr>
          <a:xfrm>
            <a:off x="1232206" y="11227850"/>
            <a:ext cx="6339481" cy="367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600" dirty="0"/>
              <a:t>More </a:t>
            </a:r>
            <a:r>
              <a:rPr lang="fr-FR" sz="3600" dirty="0" err="1"/>
              <a:t>than</a:t>
            </a:r>
            <a:r>
              <a:rPr lang="fr-FR" sz="3600" dirty="0"/>
              <a:t> 60 initiatives (40 </a:t>
            </a:r>
            <a:r>
              <a:rPr lang="fr-FR" sz="3600" dirty="0" err="1"/>
              <a:t>from</a:t>
            </a:r>
            <a:r>
              <a:rPr lang="fr-FR" sz="3600" dirty="0"/>
              <a:t> </a:t>
            </a:r>
            <a:r>
              <a:rPr lang="fr-FR" sz="3600" dirty="0" err="1"/>
              <a:t>survey</a:t>
            </a:r>
            <a:r>
              <a:rPr lang="fr-FR" sz="3600" dirty="0"/>
              <a:t> and 20 </a:t>
            </a:r>
            <a:r>
              <a:rPr lang="fr-FR" sz="3600" dirty="0" err="1"/>
              <a:t>from</a:t>
            </a:r>
            <a:r>
              <a:rPr lang="fr-FR" sz="3600" dirty="0"/>
              <a:t> </a:t>
            </a:r>
            <a:r>
              <a:rPr lang="fr-FR" sz="3600" dirty="0" err="1"/>
              <a:t>documented</a:t>
            </a:r>
            <a:r>
              <a:rPr lang="fr-FR" sz="3600" dirty="0"/>
              <a:t> </a:t>
            </a:r>
            <a:r>
              <a:rPr lang="fr-FR" sz="3600" dirty="0" err="1"/>
              <a:t>initatives</a:t>
            </a:r>
            <a:r>
              <a:rPr lang="fr-FR" sz="3600" dirty="0"/>
              <a:t>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600" dirty="0" err="1"/>
              <a:t>Collected</a:t>
            </a:r>
            <a:r>
              <a:rPr lang="fr-FR" sz="3600" dirty="0"/>
              <a:t> data in France </a:t>
            </a:r>
            <a:br>
              <a:rPr lang="fr-FR" sz="3600" dirty="0"/>
            </a:br>
            <a:r>
              <a:rPr lang="fr-FR" sz="3600" dirty="0"/>
              <a:t>and </a:t>
            </a:r>
            <a:r>
              <a:rPr lang="fr-FR" sz="3600" dirty="0" err="1"/>
              <a:t>Belgium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(</a:t>
            </a:r>
            <a:r>
              <a:rPr lang="fr-FR" sz="3600" dirty="0" err="1"/>
              <a:t>mostly</a:t>
            </a:r>
            <a:r>
              <a:rPr lang="fr-FR" sz="3600" dirty="0"/>
              <a:t> in </a:t>
            </a:r>
            <a:r>
              <a:rPr lang="fr-FR" sz="3600" dirty="0" err="1"/>
              <a:t>urban</a:t>
            </a:r>
            <a:r>
              <a:rPr lang="fr-FR" sz="3600" dirty="0"/>
              <a:t> areas)</a:t>
            </a:r>
          </a:p>
        </p:txBody>
      </p:sp>
      <p:pic>
        <p:nvPicPr>
          <p:cNvPr id="41" name="Picture 4" descr="https://lh6.googleusercontent.com/hRUxWzp9aydasMUGPZpEtZ5pnSAc6_1z7ExEGa0cUsaVa4V1yqPAQNhGnHmh49tAjv_dSD8nAJwNKA7TkH-dCywW822bVmwXTBtAYJlWjI479mYTH4yL463nc2pUS70gFzjXM84IVU806k9yN6k-B6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r="24962" b="33977"/>
          <a:stretch/>
        </p:blipFill>
        <p:spPr bwMode="auto">
          <a:xfrm>
            <a:off x="20428662" y="9791997"/>
            <a:ext cx="8630431" cy="46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lh6.googleusercontent.com/hRUxWzp9aydasMUGPZpEtZ5pnSAc6_1z7ExEGa0cUsaVa4V1yqPAQNhGnHmh49tAjv_dSD8nAJwNKA7TkH-dCywW822bVmwXTBtAYJlWjI479mYTH4yL463nc2pUS70gFzjXM84IVU806k9yN6k-B6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0" t="20577" r="2458" b="50853"/>
          <a:stretch/>
        </p:blipFill>
        <p:spPr bwMode="auto">
          <a:xfrm>
            <a:off x="26194222" y="12312630"/>
            <a:ext cx="2356836" cy="19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0428662" y="9370613"/>
            <a:ext cx="8630431" cy="42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5584278" y="9367199"/>
            <a:ext cx="286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responses</a:t>
            </a:r>
            <a:endParaRPr lang="fr-FR" sz="24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5234515" y="10961637"/>
            <a:ext cx="511732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600" dirty="0"/>
              <a:t>Desealing </a:t>
            </a:r>
            <a:r>
              <a:rPr lang="fr-FR" sz="3600" dirty="0" err="1"/>
              <a:t>mostly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for </a:t>
            </a:r>
            <a:r>
              <a:rPr lang="fr-FR" sz="3600" dirty="0" err="1"/>
              <a:t>rainwater</a:t>
            </a:r>
            <a:r>
              <a:rPr lang="fr-FR" sz="3600" dirty="0"/>
              <a:t> management </a:t>
            </a:r>
            <a:r>
              <a:rPr lang="fr-FR" sz="3600" dirty="0" err="1"/>
              <a:t>purposes</a:t>
            </a:r>
            <a:endParaRPr lang="fr-FR" sz="36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600" dirty="0" err="1"/>
              <a:t>Heat</a:t>
            </a:r>
            <a:r>
              <a:rPr lang="fr-FR" sz="3600" dirty="0"/>
              <a:t> management </a:t>
            </a:r>
            <a:br>
              <a:rPr lang="fr-FR" sz="3600" dirty="0"/>
            </a:br>
            <a:r>
              <a:rPr lang="fr-FR" sz="3600" dirty="0"/>
              <a:t>and </a:t>
            </a:r>
            <a:r>
              <a:rPr lang="fr-FR" sz="3600" dirty="0" err="1"/>
              <a:t>vegetation</a:t>
            </a:r>
            <a:r>
              <a:rPr lang="fr-FR" sz="3600" dirty="0"/>
              <a:t> </a:t>
            </a:r>
            <a:r>
              <a:rPr lang="fr-FR" sz="3600" dirty="0" err="1"/>
              <a:t>opportunities</a:t>
            </a:r>
            <a:r>
              <a:rPr lang="fr-FR" sz="3600" dirty="0"/>
              <a:t> come </a:t>
            </a:r>
            <a:br>
              <a:rPr lang="fr-FR" sz="3600" dirty="0"/>
            </a:br>
            <a:r>
              <a:rPr lang="fr-FR" sz="3600" dirty="0"/>
              <a:t>as second objectives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" y="231801"/>
            <a:ext cx="4356000" cy="1472225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2" y="2682713"/>
            <a:ext cx="4788000" cy="1315484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" y="1752112"/>
            <a:ext cx="3132000" cy="1125574"/>
          </a:xfrm>
          <a:prstGeom prst="rect">
            <a:avLst/>
          </a:prstGeom>
        </p:spPr>
      </p:pic>
      <p:sp>
        <p:nvSpPr>
          <p:cNvPr id="116" name="Text Box 256">
            <a:extLst>
              <a:ext uri="{FF2B5EF4-FFF2-40B4-BE49-F238E27FC236}">
                <a16:creationId xmlns:a16="http://schemas.microsoft.com/office/drawing/2014/main" id="{93CFB4EB-1B55-413A-9F5A-B3FCE96E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7409" y="3776414"/>
            <a:ext cx="5681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GB" altLang="fr-FR" sz="2600" dirty="0"/>
              <a:t>Contact: </a:t>
            </a:r>
            <a:r>
              <a:rPr lang="en-US" altLang="fr-FR" sz="2600" dirty="0"/>
              <a:t>robin.dagois@plante-et-cite.fr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487" y="296151"/>
            <a:ext cx="3451126" cy="345112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0905850" y="14641023"/>
            <a:ext cx="879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err="1"/>
              <a:t>What</a:t>
            </a:r>
            <a:r>
              <a:rPr lang="fr-FR" sz="3600" i="1" dirty="0"/>
              <a:t> are the objectives </a:t>
            </a:r>
            <a:r>
              <a:rPr lang="fr-FR" sz="3600" i="1" dirty="0" err="1"/>
              <a:t>behind</a:t>
            </a:r>
            <a:r>
              <a:rPr lang="fr-FR" sz="3600" i="1" dirty="0"/>
              <a:t> desealing initiatives ?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5209141" y="38787388"/>
            <a:ext cx="6651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/>
              <a:t>Acknowledgement</a:t>
            </a:r>
            <a:r>
              <a:rPr lang="fr-FR" sz="4000" dirty="0"/>
              <a:t> : the </a:t>
            </a:r>
            <a:r>
              <a:rPr lang="fr-FR" sz="4000" dirty="0" err="1"/>
              <a:t>authors</a:t>
            </a:r>
            <a:r>
              <a:rPr lang="fr-FR" sz="4000" dirty="0"/>
              <a:t> </a:t>
            </a:r>
            <a:r>
              <a:rPr lang="fr-FR" sz="4000" dirty="0" err="1"/>
              <a:t>wish</a:t>
            </a:r>
            <a:r>
              <a:rPr lang="fr-FR" sz="4000" dirty="0"/>
              <a:t> to </a:t>
            </a:r>
            <a:r>
              <a:rPr lang="fr-FR" sz="4000" dirty="0" err="1"/>
              <a:t>thank</a:t>
            </a:r>
            <a:r>
              <a:rPr lang="fr-FR" sz="4000" dirty="0"/>
              <a:t> the </a:t>
            </a:r>
            <a:r>
              <a:rPr lang="fr-FR" sz="4000" dirty="0" err="1"/>
              <a:t>partners</a:t>
            </a:r>
            <a:r>
              <a:rPr lang="fr-FR" sz="4000" dirty="0"/>
              <a:t> of the dessert program : Aix-Marseille Université, Durand TP, SCE, Wagon Landscaping</a:t>
            </a:r>
          </a:p>
        </p:txBody>
      </p:sp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13"/>
          <a:srcRect b="27690"/>
          <a:stretch/>
        </p:blipFill>
        <p:spPr>
          <a:xfrm>
            <a:off x="1439711" y="19230723"/>
            <a:ext cx="6526020" cy="3256290"/>
          </a:xfrm>
          <a:prstGeom prst="rect">
            <a:avLst/>
          </a:prstGeom>
        </p:spPr>
      </p:pic>
      <p:sp>
        <p:nvSpPr>
          <p:cNvPr id="120" name="Rectangle 119"/>
          <p:cNvSpPr/>
          <p:nvPr/>
        </p:nvSpPr>
        <p:spPr>
          <a:xfrm>
            <a:off x="1440475" y="17834131"/>
            <a:ext cx="6526020" cy="1643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Roadway, parking lot and square requalification</a:t>
            </a:r>
          </a:p>
        </p:txBody>
      </p:sp>
      <p:pic>
        <p:nvPicPr>
          <p:cNvPr id="122" name="Image 12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01" b="31903"/>
          <a:stretch/>
        </p:blipFill>
        <p:spPr>
          <a:xfrm>
            <a:off x="8246643" y="19222091"/>
            <a:ext cx="6708384" cy="3271227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8229284" y="17865876"/>
            <a:ext cx="6708384" cy="1641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 err="1">
                <a:solidFill>
                  <a:sysClr val="windowText" lastClr="000000"/>
                </a:solidFill>
              </a:rPr>
              <a:t>Desealed</a:t>
            </a:r>
            <a:r>
              <a:rPr lang="en-GB" sz="4000" i="1" dirty="0">
                <a:solidFill>
                  <a:sysClr val="windowText" lastClr="000000"/>
                </a:solidFill>
              </a:rPr>
              <a:t> and planted schoolyards</a:t>
            </a: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b="18674"/>
          <a:stretch/>
        </p:blipFill>
        <p:spPr>
          <a:xfrm>
            <a:off x="15230471" y="19217189"/>
            <a:ext cx="6523545" cy="3258445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15251147" y="18346016"/>
            <a:ext cx="6523545" cy="92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Brownfield requalification</a:t>
            </a:r>
          </a:p>
        </p:txBody>
      </p:sp>
      <p:pic>
        <p:nvPicPr>
          <p:cNvPr id="126" name="Picture 4" descr="https://lh5.googleusercontent.com/ITDxmdj3VKEa5ufeEFE3L0i-Y6hAMjywHZdX5Wub_NZfrC1Df8K7IB8fKoEKf8TfXI0WeUoB1kR_W0HhxgkXEUqOfzVMPrCexjah5859fiBFnT_0V32NRJ7D9mtdzD4h4W8Px1zyKLz1aUT1nZFcofQ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6"/>
          <a:stretch/>
        </p:blipFill>
        <p:spPr bwMode="auto">
          <a:xfrm>
            <a:off x="22025084" y="19241133"/>
            <a:ext cx="6660309" cy="32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22025463" y="17872268"/>
            <a:ext cx="6663937" cy="164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Municipalities’ </a:t>
            </a:r>
            <a:r>
              <a:rPr lang="en-GB" sz="4000" i="1" dirty="0" err="1">
                <a:solidFill>
                  <a:sysClr val="windowText" lastClr="000000"/>
                </a:solidFill>
              </a:rPr>
              <a:t>desealing</a:t>
            </a:r>
            <a:r>
              <a:rPr lang="en-GB" sz="4000" i="1" dirty="0">
                <a:solidFill>
                  <a:sysClr val="windowText" lastClr="000000"/>
                </a:solidFill>
              </a:rPr>
              <a:t> initiatives for citizens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4995227" y="24322345"/>
            <a:ext cx="2138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Main objectives : </a:t>
            </a:r>
            <a: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  <a:t>*water management</a:t>
            </a:r>
            <a:r>
              <a:rPr lang="en-GB" sz="3200" i="1" dirty="0"/>
              <a:t>, </a:t>
            </a:r>
            <a:r>
              <a:rPr lang="en-GB" sz="3200" i="1" dirty="0">
                <a:solidFill>
                  <a:schemeClr val="accent6">
                    <a:lumMod val="75000"/>
                  </a:schemeClr>
                </a:solidFill>
              </a:rPr>
              <a:t>*landscape and vegetation</a:t>
            </a:r>
            <a:r>
              <a:rPr lang="en-GB" sz="3200" i="1" dirty="0"/>
              <a:t>, </a:t>
            </a:r>
            <a:r>
              <a:rPr lang="en-GB" sz="3200" i="1" dirty="0">
                <a:solidFill>
                  <a:schemeClr val="accent2">
                    <a:lumMod val="75000"/>
                  </a:schemeClr>
                </a:solidFill>
              </a:rPr>
              <a:t>*heat mitigation</a:t>
            </a:r>
            <a:r>
              <a:rPr lang="en-GB" sz="3200" i="1" dirty="0"/>
              <a:t>, *public and children access</a:t>
            </a:r>
          </a:p>
        </p:txBody>
      </p:sp>
      <p:grpSp>
        <p:nvGrpSpPr>
          <p:cNvPr id="1025" name="Groupe 1024"/>
          <p:cNvGrpSpPr/>
          <p:nvPr/>
        </p:nvGrpSpPr>
        <p:grpSpPr>
          <a:xfrm>
            <a:off x="1811642" y="22530392"/>
            <a:ext cx="5782922" cy="1383149"/>
            <a:chOff x="1811260" y="21986108"/>
            <a:chExt cx="5782922" cy="1383149"/>
          </a:xfrm>
        </p:grpSpPr>
        <p:grpSp>
          <p:nvGrpSpPr>
            <p:cNvPr id="32" name="Groupe 31"/>
            <p:cNvGrpSpPr/>
            <p:nvPr/>
          </p:nvGrpSpPr>
          <p:grpSpPr>
            <a:xfrm>
              <a:off x="1811260" y="22102008"/>
              <a:ext cx="1009157" cy="1151348"/>
              <a:chOff x="1811260" y="22068604"/>
              <a:chExt cx="1009157" cy="1151348"/>
            </a:xfrm>
          </p:grpSpPr>
          <p:pic>
            <p:nvPicPr>
              <p:cNvPr id="137" name="Image 136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1260" y="22377805"/>
                <a:ext cx="842147" cy="842147"/>
              </a:xfrm>
              <a:prstGeom prst="rect">
                <a:avLst/>
              </a:prstGeom>
            </p:spPr>
          </p:pic>
          <p:sp>
            <p:nvSpPr>
              <p:cNvPr id="134" name="ZoneTexte 133"/>
              <p:cNvSpPr txBox="1"/>
              <p:nvPr/>
            </p:nvSpPr>
            <p:spPr>
              <a:xfrm>
                <a:off x="2443747" y="22068604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>
                        <a:lumMod val="75000"/>
                      </a:schemeClr>
                    </a:solidFill>
                  </a:rPr>
                  <a:t>*</a:t>
                </a:r>
                <a:endParaRPr lang="en-GB" sz="3200" i="1" dirty="0"/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3177912" y="22016147"/>
              <a:ext cx="1402595" cy="1323070"/>
              <a:chOff x="3177912" y="22055919"/>
              <a:chExt cx="1402595" cy="1323070"/>
            </a:xfrm>
          </p:grpSpPr>
          <p:pic>
            <p:nvPicPr>
              <p:cNvPr id="138" name="Image 137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7912" y="22218768"/>
                <a:ext cx="1160221" cy="1160221"/>
              </a:xfrm>
              <a:prstGeom prst="rect">
                <a:avLst/>
              </a:prstGeom>
            </p:spPr>
          </p:pic>
          <p:sp>
            <p:nvSpPr>
              <p:cNvPr id="135" name="ZoneTexte 134"/>
              <p:cNvSpPr txBox="1"/>
              <p:nvPr/>
            </p:nvSpPr>
            <p:spPr>
              <a:xfrm>
                <a:off x="4203837" y="22055919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6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4792854" y="21986108"/>
              <a:ext cx="1397992" cy="1383149"/>
              <a:chOff x="4792854" y="22029881"/>
              <a:chExt cx="1397992" cy="1383149"/>
            </a:xfrm>
          </p:grpSpPr>
          <p:pic>
            <p:nvPicPr>
              <p:cNvPr id="139" name="Image 138"/>
              <p:cNvPicPr>
                <a:picLocks noChangeAspect="1"/>
              </p:cNvPicPr>
              <p:nvPr/>
            </p:nvPicPr>
            <p:blipFill>
              <a:blip r:embed="rId1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2854" y="22221651"/>
                <a:ext cx="1191379" cy="1191379"/>
              </a:xfrm>
              <a:prstGeom prst="rect">
                <a:avLst/>
              </a:prstGeom>
            </p:spPr>
          </p:pic>
          <p:sp>
            <p:nvSpPr>
              <p:cNvPr id="136" name="ZoneTexte 135"/>
              <p:cNvSpPr txBox="1"/>
              <p:nvPr/>
            </p:nvSpPr>
            <p:spPr>
              <a:xfrm>
                <a:off x="5814176" y="22029881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2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6383711" y="22056461"/>
              <a:ext cx="1210471" cy="1242442"/>
              <a:chOff x="6383711" y="22033207"/>
              <a:chExt cx="1210471" cy="1242442"/>
            </a:xfrm>
          </p:grpSpPr>
          <p:pic>
            <p:nvPicPr>
              <p:cNvPr id="131" name="Image 130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711" y="22331774"/>
                <a:ext cx="1104348" cy="943875"/>
              </a:xfrm>
              <a:prstGeom prst="rect">
                <a:avLst/>
              </a:prstGeom>
            </p:spPr>
          </p:pic>
          <p:sp>
            <p:nvSpPr>
              <p:cNvPr id="132" name="ZoneTexte 131"/>
              <p:cNvSpPr txBox="1"/>
              <p:nvPr/>
            </p:nvSpPr>
            <p:spPr>
              <a:xfrm>
                <a:off x="7217512" y="22033207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*</a:t>
                </a:r>
              </a:p>
            </p:txBody>
          </p:sp>
        </p:grpSp>
      </p:grpSp>
      <p:grpSp>
        <p:nvGrpSpPr>
          <p:cNvPr id="59" name="Groupe 58"/>
          <p:cNvGrpSpPr/>
          <p:nvPr/>
        </p:nvGrpSpPr>
        <p:grpSpPr>
          <a:xfrm>
            <a:off x="9384020" y="22530392"/>
            <a:ext cx="4416270" cy="1383149"/>
            <a:chOff x="10092533" y="21986108"/>
            <a:chExt cx="4416270" cy="1383149"/>
          </a:xfrm>
        </p:grpSpPr>
        <p:grpSp>
          <p:nvGrpSpPr>
            <p:cNvPr id="53" name="Groupe 52"/>
            <p:cNvGrpSpPr/>
            <p:nvPr/>
          </p:nvGrpSpPr>
          <p:grpSpPr>
            <a:xfrm>
              <a:off x="10092533" y="22016147"/>
              <a:ext cx="1402595" cy="1323070"/>
              <a:chOff x="10092533" y="21968373"/>
              <a:chExt cx="1402595" cy="1323070"/>
            </a:xfrm>
          </p:grpSpPr>
          <p:pic>
            <p:nvPicPr>
              <p:cNvPr id="147" name="Image 146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2533" y="22131222"/>
                <a:ext cx="1160221" cy="1160221"/>
              </a:xfrm>
              <a:prstGeom prst="rect">
                <a:avLst/>
              </a:prstGeom>
            </p:spPr>
          </p:pic>
          <p:sp>
            <p:nvSpPr>
              <p:cNvPr id="145" name="ZoneTexte 144"/>
              <p:cNvSpPr txBox="1"/>
              <p:nvPr/>
            </p:nvSpPr>
            <p:spPr>
              <a:xfrm>
                <a:off x="11118458" y="21968373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6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11707475" y="21986108"/>
              <a:ext cx="1397992" cy="1383149"/>
              <a:chOff x="11707475" y="21942335"/>
              <a:chExt cx="1397992" cy="1383149"/>
            </a:xfrm>
          </p:grpSpPr>
          <p:pic>
            <p:nvPicPr>
              <p:cNvPr id="148" name="Image 147"/>
              <p:cNvPicPr>
                <a:picLocks noChangeAspect="1"/>
              </p:cNvPicPr>
              <p:nvPr/>
            </p:nvPicPr>
            <p:blipFill>
              <a:blip r:embed="rId1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07475" y="22134105"/>
                <a:ext cx="1191379" cy="1191379"/>
              </a:xfrm>
              <a:prstGeom prst="rect">
                <a:avLst/>
              </a:prstGeom>
            </p:spPr>
          </p:pic>
          <p:sp>
            <p:nvSpPr>
              <p:cNvPr id="146" name="ZoneTexte 145"/>
              <p:cNvSpPr txBox="1"/>
              <p:nvPr/>
            </p:nvSpPr>
            <p:spPr>
              <a:xfrm>
                <a:off x="12728797" y="21942335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2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13298332" y="22056461"/>
              <a:ext cx="1210471" cy="1242442"/>
              <a:chOff x="13298332" y="21945661"/>
              <a:chExt cx="1210471" cy="1242442"/>
            </a:xfrm>
          </p:grpSpPr>
          <p:pic>
            <p:nvPicPr>
              <p:cNvPr id="142" name="Image 141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98332" y="22244228"/>
                <a:ext cx="1104348" cy="943875"/>
              </a:xfrm>
              <a:prstGeom prst="rect">
                <a:avLst/>
              </a:prstGeom>
            </p:spPr>
          </p:pic>
          <p:sp>
            <p:nvSpPr>
              <p:cNvPr id="143" name="ZoneTexte 142"/>
              <p:cNvSpPr txBox="1"/>
              <p:nvPr/>
            </p:nvSpPr>
            <p:spPr>
              <a:xfrm>
                <a:off x="14132133" y="21945661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*</a:t>
                </a:r>
              </a:p>
            </p:txBody>
          </p:sp>
        </p:grpSp>
      </p:grpSp>
      <p:grpSp>
        <p:nvGrpSpPr>
          <p:cNvPr id="65" name="Groupe 64"/>
          <p:cNvGrpSpPr/>
          <p:nvPr/>
        </p:nvGrpSpPr>
        <p:grpSpPr>
          <a:xfrm>
            <a:off x="17006020" y="22560431"/>
            <a:ext cx="2870847" cy="1323070"/>
            <a:chOff x="15573634" y="22016147"/>
            <a:chExt cx="2870847" cy="1323070"/>
          </a:xfrm>
        </p:grpSpPr>
        <p:grpSp>
          <p:nvGrpSpPr>
            <p:cNvPr id="56" name="Groupe 55"/>
            <p:cNvGrpSpPr/>
            <p:nvPr/>
          </p:nvGrpSpPr>
          <p:grpSpPr>
            <a:xfrm>
              <a:off x="15573634" y="22102008"/>
              <a:ext cx="1034557" cy="1151348"/>
              <a:chOff x="15573634" y="21981058"/>
              <a:chExt cx="1034557" cy="1151348"/>
            </a:xfrm>
          </p:grpSpPr>
          <p:pic>
            <p:nvPicPr>
              <p:cNvPr id="153" name="Image 152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73634" y="22290259"/>
                <a:ext cx="842147" cy="842147"/>
              </a:xfrm>
              <a:prstGeom prst="rect">
                <a:avLst/>
              </a:prstGeom>
            </p:spPr>
          </p:pic>
          <p:sp>
            <p:nvSpPr>
              <p:cNvPr id="151" name="ZoneTexte 150"/>
              <p:cNvSpPr txBox="1"/>
              <p:nvPr/>
            </p:nvSpPr>
            <p:spPr>
              <a:xfrm>
                <a:off x="16231521" y="21981058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>
                        <a:lumMod val="75000"/>
                      </a:schemeClr>
                    </a:solidFill>
                  </a:rPr>
                  <a:t>*</a:t>
                </a:r>
                <a:endParaRPr lang="en-GB" sz="3200" i="1" dirty="0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17092686" y="22016147"/>
              <a:ext cx="1351795" cy="1323070"/>
              <a:chOff x="17092686" y="21968373"/>
              <a:chExt cx="1351795" cy="1323070"/>
            </a:xfrm>
          </p:grpSpPr>
          <p:pic>
            <p:nvPicPr>
              <p:cNvPr id="154" name="Image 153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2686" y="22131222"/>
                <a:ext cx="1160221" cy="1160221"/>
              </a:xfrm>
              <a:prstGeom prst="rect">
                <a:avLst/>
              </a:prstGeom>
            </p:spPr>
          </p:pic>
          <p:sp>
            <p:nvSpPr>
              <p:cNvPr id="152" name="ZoneTexte 151"/>
              <p:cNvSpPr txBox="1"/>
              <p:nvPr/>
            </p:nvSpPr>
            <p:spPr>
              <a:xfrm>
                <a:off x="18067811" y="21968373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6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</p:grpSp>
      <p:grpSp>
        <p:nvGrpSpPr>
          <p:cNvPr id="1024" name="Groupe 1023"/>
          <p:cNvGrpSpPr/>
          <p:nvPr/>
        </p:nvGrpSpPr>
        <p:grpSpPr>
          <a:xfrm>
            <a:off x="23680503" y="22560431"/>
            <a:ext cx="3349470" cy="1323070"/>
            <a:chOff x="23830429" y="22016147"/>
            <a:chExt cx="3349470" cy="1323070"/>
          </a:xfrm>
        </p:grpSpPr>
        <p:grpSp>
          <p:nvGrpSpPr>
            <p:cNvPr id="156" name="Groupe 155"/>
            <p:cNvGrpSpPr/>
            <p:nvPr/>
          </p:nvGrpSpPr>
          <p:grpSpPr>
            <a:xfrm>
              <a:off x="23830429" y="22016147"/>
              <a:ext cx="1402595" cy="1323070"/>
              <a:chOff x="16640414" y="18769464"/>
              <a:chExt cx="1402595" cy="1323070"/>
            </a:xfrm>
          </p:grpSpPr>
          <p:pic>
            <p:nvPicPr>
              <p:cNvPr id="159" name="Image 158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40414" y="18932313"/>
                <a:ext cx="1160221" cy="1160221"/>
              </a:xfrm>
              <a:prstGeom prst="rect">
                <a:avLst/>
              </a:prstGeom>
            </p:spPr>
          </p:pic>
          <p:sp>
            <p:nvSpPr>
              <p:cNvPr id="160" name="ZoneTexte 159"/>
              <p:cNvSpPr txBox="1"/>
              <p:nvPr/>
            </p:nvSpPr>
            <p:spPr>
              <a:xfrm>
                <a:off x="17666339" y="18769464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6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  <p:grpSp>
          <p:nvGrpSpPr>
            <p:cNvPr id="58" name="Groupe 57"/>
            <p:cNvGrpSpPr/>
            <p:nvPr/>
          </p:nvGrpSpPr>
          <p:grpSpPr>
            <a:xfrm>
              <a:off x="25969428" y="22056461"/>
              <a:ext cx="1210471" cy="1242442"/>
              <a:chOff x="27036228" y="21945661"/>
              <a:chExt cx="1210471" cy="1242442"/>
            </a:xfrm>
          </p:grpSpPr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36228" y="22244228"/>
                <a:ext cx="1104348" cy="943875"/>
              </a:xfrm>
              <a:prstGeom prst="rect">
                <a:avLst/>
              </a:prstGeom>
            </p:spPr>
          </p:pic>
          <p:sp>
            <p:nvSpPr>
              <p:cNvPr id="158" name="ZoneTexte 157"/>
              <p:cNvSpPr txBox="1"/>
              <p:nvPr/>
            </p:nvSpPr>
            <p:spPr>
              <a:xfrm>
                <a:off x="27870029" y="21945661"/>
                <a:ext cx="3766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*</a:t>
                </a:r>
              </a:p>
            </p:txBody>
          </p:sp>
        </p:grpSp>
      </p:grpSp>
      <p:sp>
        <p:nvSpPr>
          <p:cNvPr id="161" name="Rectangle 160"/>
          <p:cNvSpPr/>
          <p:nvPr/>
        </p:nvSpPr>
        <p:spPr>
          <a:xfrm>
            <a:off x="1232206" y="16262795"/>
            <a:ext cx="27693920" cy="1595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00" dirty="0">
                <a:solidFill>
                  <a:schemeClr val="dk1"/>
                </a:solidFill>
                <a:latin typeface="Bahnschrift" panose="020B0502040204020203" pitchFamily="34" charset="0"/>
              </a:rPr>
              <a:t>I. Typology of desealing initiatives: </a:t>
            </a:r>
            <a:br>
              <a:rPr lang="en-GB" sz="5600" dirty="0">
                <a:solidFill>
                  <a:schemeClr val="dk1"/>
                </a:solidFill>
                <a:latin typeface="Bahnschrift" panose="020B0502040204020203" pitchFamily="34" charset="0"/>
              </a:rPr>
            </a:br>
            <a:r>
              <a:rPr lang="en-GB" sz="4000" dirty="0">
                <a:ln w="0"/>
                <a:solidFill>
                  <a:schemeClr val="tx1"/>
                </a:solidFill>
              </a:rPr>
              <a:t>(1) </a:t>
            </a:r>
            <a:r>
              <a:rPr lang="en-GB" sz="4000" dirty="0">
                <a:solidFill>
                  <a:schemeClr val="tx1"/>
                </a:solidFill>
              </a:rPr>
              <a:t>Various </a:t>
            </a:r>
            <a:r>
              <a:rPr lang="en-GB" sz="4000" dirty="0" err="1">
                <a:solidFill>
                  <a:schemeClr val="tx1"/>
                </a:solidFill>
              </a:rPr>
              <a:t>desealed</a:t>
            </a:r>
            <a:r>
              <a:rPr lang="en-GB" sz="4000" dirty="0">
                <a:solidFill>
                  <a:schemeClr val="tx1"/>
                </a:solidFill>
              </a:rPr>
              <a:t> surfaces</a:t>
            </a:r>
            <a:r>
              <a:rPr lang="en-GB" sz="40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4000" dirty="0">
                <a:ln w="0"/>
                <a:solidFill>
                  <a:schemeClr val="tx1"/>
                </a:solidFill>
              </a:rPr>
              <a:t>(2) potential for new plantations and (3) concertation with citizen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763871" y="27549134"/>
            <a:ext cx="8700534" cy="135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Conventional technique of soil construction after </a:t>
            </a:r>
            <a:r>
              <a:rPr lang="en-GB" sz="4000" i="1" dirty="0" err="1">
                <a:solidFill>
                  <a:sysClr val="windowText" lastClr="000000"/>
                </a:solidFill>
              </a:rPr>
              <a:t>desealing</a:t>
            </a:r>
            <a:endParaRPr lang="en-GB" sz="4000" i="1" dirty="0">
              <a:solidFill>
                <a:sysClr val="windowText" lastClr="00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2108627" y="27528815"/>
            <a:ext cx="720000" cy="71879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1497201" y="27549134"/>
            <a:ext cx="8985658" cy="135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Innovative technique of soil </a:t>
            </a:r>
          </a:p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construction with recycled technical layer</a:t>
            </a:r>
          </a:p>
        </p:txBody>
      </p:sp>
      <p:sp>
        <p:nvSpPr>
          <p:cNvPr id="168" name="Ellipse 167"/>
          <p:cNvSpPr/>
          <p:nvPr/>
        </p:nvSpPr>
        <p:spPr>
          <a:xfrm>
            <a:off x="12102568" y="27528210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1406531" y="27549134"/>
            <a:ext cx="7748850" cy="135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Soil construction with two </a:t>
            </a:r>
          </a:p>
          <a:p>
            <a:pPr algn="ctr"/>
            <a:r>
              <a:rPr lang="en-GB" sz="4000" i="1" dirty="0">
                <a:solidFill>
                  <a:sysClr val="windowText" lastClr="000000"/>
                </a:solidFill>
              </a:rPr>
              <a:t>recycled layers of re-used materials</a:t>
            </a:r>
          </a:p>
        </p:txBody>
      </p:sp>
      <p:sp>
        <p:nvSpPr>
          <p:cNvPr id="170" name="Ellipse 169"/>
          <p:cNvSpPr/>
          <p:nvPr/>
        </p:nvSpPr>
        <p:spPr>
          <a:xfrm>
            <a:off x="21600176" y="27528210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1031" name="Groupe 1030"/>
          <p:cNvGrpSpPr/>
          <p:nvPr/>
        </p:nvGrpSpPr>
        <p:grpSpPr>
          <a:xfrm>
            <a:off x="1649571" y="29133715"/>
            <a:ext cx="27172203" cy="3425791"/>
            <a:chOff x="1649571" y="28318163"/>
            <a:chExt cx="27172203" cy="3425791"/>
          </a:xfrm>
        </p:grpSpPr>
        <p:grpSp>
          <p:nvGrpSpPr>
            <p:cNvPr id="9" name="Groupe 8"/>
            <p:cNvGrpSpPr/>
            <p:nvPr/>
          </p:nvGrpSpPr>
          <p:grpSpPr>
            <a:xfrm>
              <a:off x="1649571" y="28318163"/>
              <a:ext cx="8650404" cy="3340100"/>
              <a:chOff x="11667280" y="20566002"/>
              <a:chExt cx="8650404" cy="3340100"/>
            </a:xfrm>
          </p:grpSpPr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D4EA7BB5-FB11-A1A6-E207-EB8E740A7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512" t="20399" r="6547" b="39185"/>
              <a:stretch/>
            </p:blipFill>
            <p:spPr bwMode="auto">
              <a:xfrm>
                <a:off x="11795984" y="20566002"/>
                <a:ext cx="8521700" cy="334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11667280" y="20566002"/>
                <a:ext cx="3662650" cy="3340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1" name="Picture 2">
                <a:extLst>
                  <a:ext uri="{FF2B5EF4-FFF2-40B4-BE49-F238E27FC236}">
                    <a16:creationId xmlns:a16="http://schemas.microsoft.com/office/drawing/2014/main" id="{D4EA7BB5-FB11-A1A6-E207-EB8E740A7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81" t="51664" r="59350" b="33682"/>
              <a:stretch/>
            </p:blipFill>
            <p:spPr bwMode="auto">
              <a:xfrm>
                <a:off x="11690167" y="20675729"/>
                <a:ext cx="3504438" cy="121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Rectangle 91"/>
              <p:cNvSpPr/>
              <p:nvPr/>
            </p:nvSpPr>
            <p:spPr>
              <a:xfrm>
                <a:off x="11675051" y="23210992"/>
                <a:ext cx="3662650" cy="695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11442940" y="28362307"/>
              <a:ext cx="9080500" cy="3319253"/>
              <a:chOff x="12987522" y="27330804"/>
              <a:chExt cx="9080500" cy="3319253"/>
            </a:xfrm>
          </p:grpSpPr>
          <p:grpSp>
            <p:nvGrpSpPr>
              <p:cNvPr id="87" name="Groupe 86"/>
              <p:cNvGrpSpPr>
                <a:grpSpLocks noChangeAspect="1"/>
              </p:cNvGrpSpPr>
              <p:nvPr/>
            </p:nvGrpSpPr>
            <p:grpSpPr>
              <a:xfrm>
                <a:off x="12987522" y="27330804"/>
                <a:ext cx="9080500" cy="3317290"/>
                <a:chOff x="3926722" y="21529941"/>
                <a:chExt cx="14129598" cy="5161828"/>
              </a:xfrm>
            </p:grpSpPr>
            <p:pic>
              <p:nvPicPr>
                <p:cNvPr id="84" name="Picture 2">
                  <a:extLst>
                    <a:ext uri="{FF2B5EF4-FFF2-40B4-BE49-F238E27FC236}">
                      <a16:creationId xmlns:a16="http://schemas.microsoft.com/office/drawing/2014/main" id="{0CE59B4F-E64D-EE39-A975-B664F6E387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1326" t="49098" r="5089" b="21256"/>
                <a:stretch/>
              </p:blipFill>
              <p:spPr bwMode="auto">
                <a:xfrm>
                  <a:off x="3926722" y="21536108"/>
                  <a:ext cx="14129598" cy="5155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Rectangle 84"/>
                <p:cNvSpPr/>
                <p:nvPr/>
              </p:nvSpPr>
              <p:spPr>
                <a:xfrm>
                  <a:off x="3926722" y="21529941"/>
                  <a:ext cx="6190045" cy="12802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926722" y="25620345"/>
                  <a:ext cx="5009286" cy="10714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17819401" y="27711133"/>
                <a:ext cx="1119582" cy="6133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910617" y="27471216"/>
                <a:ext cx="2707723" cy="645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924800" y="27643371"/>
                <a:ext cx="2376383" cy="645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023121" y="28182987"/>
                <a:ext cx="1011379" cy="1208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0531695" y="29317411"/>
                <a:ext cx="1340256" cy="1208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682865" y="29978833"/>
                <a:ext cx="1340256" cy="636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8452859" y="30013576"/>
                <a:ext cx="1340256" cy="636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353171" y="29983410"/>
                <a:ext cx="1340256" cy="636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6464956" y="29943367"/>
                <a:ext cx="888214" cy="636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120342" y="29538742"/>
                <a:ext cx="888214" cy="636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1" name="Groupe 30"/>
              <p:cNvGrpSpPr/>
              <p:nvPr/>
            </p:nvGrpSpPr>
            <p:grpSpPr>
              <a:xfrm>
                <a:off x="19112564" y="29546478"/>
                <a:ext cx="1125023" cy="765710"/>
                <a:chOff x="18938983" y="29337094"/>
                <a:chExt cx="1125023" cy="765710"/>
              </a:xfrm>
            </p:grpSpPr>
            <p:pic>
              <p:nvPicPr>
                <p:cNvPr id="72" name="Picture 2">
                  <a:extLst>
                    <a:ext uri="{FF2B5EF4-FFF2-40B4-BE49-F238E27FC236}">
                      <a16:creationId xmlns:a16="http://schemas.microsoft.com/office/drawing/2014/main" id="{0CE59B4F-E64D-EE39-A975-B664F6E387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9150970" y="29429036"/>
                  <a:ext cx="913036" cy="673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Rectangle 72"/>
                <p:cNvSpPr/>
                <p:nvPr/>
              </p:nvSpPr>
              <p:spPr>
                <a:xfrm>
                  <a:off x="18938983" y="29337094"/>
                  <a:ext cx="407796" cy="296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3" name="Accolade fermante 32"/>
              <p:cNvSpPr/>
              <p:nvPr/>
            </p:nvSpPr>
            <p:spPr>
              <a:xfrm rot="5400000">
                <a:off x="19648797" y="28265026"/>
                <a:ext cx="273078" cy="2318473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orme libre 33"/>
              <p:cNvSpPr/>
              <p:nvPr/>
            </p:nvSpPr>
            <p:spPr>
              <a:xfrm>
                <a:off x="15311336" y="29085595"/>
                <a:ext cx="3855504" cy="1030114"/>
              </a:xfrm>
              <a:custGeom>
                <a:avLst/>
                <a:gdLst>
                  <a:gd name="connsiteX0" fmla="*/ 3007360 w 3007360"/>
                  <a:gd name="connsiteY0" fmla="*/ 472440 h 696621"/>
                  <a:gd name="connsiteX1" fmla="*/ 1940560 w 3007360"/>
                  <a:gd name="connsiteY1" fmla="*/ 685800 h 696621"/>
                  <a:gd name="connsiteX2" fmla="*/ 919480 w 3007360"/>
                  <a:gd name="connsiteY2" fmla="*/ 594360 h 696621"/>
                  <a:gd name="connsiteX3" fmla="*/ 0 w 3007360"/>
                  <a:gd name="connsiteY3" fmla="*/ 0 h 696621"/>
                  <a:gd name="connsiteX0" fmla="*/ 3007360 w 3007360"/>
                  <a:gd name="connsiteY0" fmla="*/ 472440 h 685854"/>
                  <a:gd name="connsiteX1" fmla="*/ 1940560 w 3007360"/>
                  <a:gd name="connsiteY1" fmla="*/ 685800 h 685854"/>
                  <a:gd name="connsiteX2" fmla="*/ 833120 w 3007360"/>
                  <a:gd name="connsiteY2" fmla="*/ 487680 h 685854"/>
                  <a:gd name="connsiteX3" fmla="*/ 0 w 3007360"/>
                  <a:gd name="connsiteY3" fmla="*/ 0 h 685854"/>
                  <a:gd name="connsiteX0" fmla="*/ 3007360 w 3007360"/>
                  <a:gd name="connsiteY0" fmla="*/ 472440 h 685854"/>
                  <a:gd name="connsiteX1" fmla="*/ 1940560 w 3007360"/>
                  <a:gd name="connsiteY1" fmla="*/ 685800 h 685854"/>
                  <a:gd name="connsiteX2" fmla="*/ 833120 w 3007360"/>
                  <a:gd name="connsiteY2" fmla="*/ 487680 h 685854"/>
                  <a:gd name="connsiteX3" fmla="*/ 0 w 3007360"/>
                  <a:gd name="connsiteY3" fmla="*/ 0 h 685854"/>
                  <a:gd name="connsiteX0" fmla="*/ 3007360 w 3007360"/>
                  <a:gd name="connsiteY0" fmla="*/ 472440 h 686373"/>
                  <a:gd name="connsiteX1" fmla="*/ 1940560 w 3007360"/>
                  <a:gd name="connsiteY1" fmla="*/ 685800 h 686373"/>
                  <a:gd name="connsiteX2" fmla="*/ 843280 w 3007360"/>
                  <a:gd name="connsiteY2" fmla="*/ 411480 h 686373"/>
                  <a:gd name="connsiteX3" fmla="*/ 0 w 3007360"/>
                  <a:gd name="connsiteY3" fmla="*/ 0 h 686373"/>
                  <a:gd name="connsiteX0" fmla="*/ 3007360 w 3007360"/>
                  <a:gd name="connsiteY0" fmla="*/ 472440 h 686373"/>
                  <a:gd name="connsiteX1" fmla="*/ 1940560 w 3007360"/>
                  <a:gd name="connsiteY1" fmla="*/ 685800 h 686373"/>
                  <a:gd name="connsiteX2" fmla="*/ 843280 w 3007360"/>
                  <a:gd name="connsiteY2" fmla="*/ 411480 h 686373"/>
                  <a:gd name="connsiteX3" fmla="*/ 0 w 3007360"/>
                  <a:gd name="connsiteY3" fmla="*/ 0 h 686373"/>
                  <a:gd name="connsiteX0" fmla="*/ 3007360 w 3007360"/>
                  <a:gd name="connsiteY0" fmla="*/ 472440 h 625869"/>
                  <a:gd name="connsiteX1" fmla="*/ 1889760 w 3007360"/>
                  <a:gd name="connsiteY1" fmla="*/ 624840 h 625869"/>
                  <a:gd name="connsiteX2" fmla="*/ 843280 w 3007360"/>
                  <a:gd name="connsiteY2" fmla="*/ 411480 h 625869"/>
                  <a:gd name="connsiteX3" fmla="*/ 0 w 3007360"/>
                  <a:gd name="connsiteY3" fmla="*/ 0 h 625869"/>
                  <a:gd name="connsiteX0" fmla="*/ 3007360 w 3007360"/>
                  <a:gd name="connsiteY0" fmla="*/ 472440 h 628311"/>
                  <a:gd name="connsiteX1" fmla="*/ 1889760 w 3007360"/>
                  <a:gd name="connsiteY1" fmla="*/ 624840 h 628311"/>
                  <a:gd name="connsiteX2" fmla="*/ 894792 w 3007360"/>
                  <a:gd name="connsiteY2" fmla="*/ 346697 h 628311"/>
                  <a:gd name="connsiteX3" fmla="*/ 0 w 3007360"/>
                  <a:gd name="connsiteY3" fmla="*/ 0 h 628311"/>
                  <a:gd name="connsiteX0" fmla="*/ 3007360 w 3007360"/>
                  <a:gd name="connsiteY0" fmla="*/ 472440 h 571158"/>
                  <a:gd name="connsiteX1" fmla="*/ 1885797 w 3007360"/>
                  <a:gd name="connsiteY1" fmla="*/ 562874 h 571158"/>
                  <a:gd name="connsiteX2" fmla="*/ 894792 w 3007360"/>
                  <a:gd name="connsiteY2" fmla="*/ 346697 h 571158"/>
                  <a:gd name="connsiteX3" fmla="*/ 0 w 3007360"/>
                  <a:gd name="connsiteY3" fmla="*/ 0 h 571158"/>
                  <a:gd name="connsiteX0" fmla="*/ 3007360 w 3007360"/>
                  <a:gd name="connsiteY0" fmla="*/ 472440 h 571158"/>
                  <a:gd name="connsiteX1" fmla="*/ 1885797 w 3007360"/>
                  <a:gd name="connsiteY1" fmla="*/ 562874 h 571158"/>
                  <a:gd name="connsiteX2" fmla="*/ 894792 w 3007360"/>
                  <a:gd name="connsiteY2" fmla="*/ 346697 h 571158"/>
                  <a:gd name="connsiteX3" fmla="*/ 0 w 3007360"/>
                  <a:gd name="connsiteY3" fmla="*/ 0 h 571158"/>
                  <a:gd name="connsiteX0" fmla="*/ 3007360 w 3007360"/>
                  <a:gd name="connsiteY0" fmla="*/ 472440 h 571158"/>
                  <a:gd name="connsiteX1" fmla="*/ 1885797 w 3007360"/>
                  <a:gd name="connsiteY1" fmla="*/ 562874 h 571158"/>
                  <a:gd name="connsiteX2" fmla="*/ 894792 w 3007360"/>
                  <a:gd name="connsiteY2" fmla="*/ 346697 h 571158"/>
                  <a:gd name="connsiteX3" fmla="*/ 0 w 3007360"/>
                  <a:gd name="connsiteY3" fmla="*/ 0 h 571158"/>
                  <a:gd name="connsiteX0" fmla="*/ 3007360 w 3007360"/>
                  <a:gd name="connsiteY0" fmla="*/ 472440 h 571158"/>
                  <a:gd name="connsiteX1" fmla="*/ 1885797 w 3007360"/>
                  <a:gd name="connsiteY1" fmla="*/ 562874 h 571158"/>
                  <a:gd name="connsiteX2" fmla="*/ 894792 w 3007360"/>
                  <a:gd name="connsiteY2" fmla="*/ 346697 h 571158"/>
                  <a:gd name="connsiteX3" fmla="*/ 0 w 3007360"/>
                  <a:gd name="connsiteY3" fmla="*/ 0 h 571158"/>
                  <a:gd name="connsiteX0" fmla="*/ 3007360 w 3007360"/>
                  <a:gd name="connsiteY0" fmla="*/ 472440 h 571158"/>
                  <a:gd name="connsiteX1" fmla="*/ 1885797 w 3007360"/>
                  <a:gd name="connsiteY1" fmla="*/ 562874 h 571158"/>
                  <a:gd name="connsiteX2" fmla="*/ 894792 w 3007360"/>
                  <a:gd name="connsiteY2" fmla="*/ 346697 h 571158"/>
                  <a:gd name="connsiteX3" fmla="*/ 0 w 3007360"/>
                  <a:gd name="connsiteY3" fmla="*/ 0 h 571158"/>
                  <a:gd name="connsiteX0" fmla="*/ 3007360 w 3007360"/>
                  <a:gd name="connsiteY0" fmla="*/ 472440 h 571158"/>
                  <a:gd name="connsiteX1" fmla="*/ 1885797 w 3007360"/>
                  <a:gd name="connsiteY1" fmla="*/ 562874 h 571158"/>
                  <a:gd name="connsiteX2" fmla="*/ 894792 w 3007360"/>
                  <a:gd name="connsiteY2" fmla="*/ 346697 h 571158"/>
                  <a:gd name="connsiteX3" fmla="*/ 0 w 3007360"/>
                  <a:gd name="connsiteY3" fmla="*/ 0 h 57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7360" h="571158">
                    <a:moveTo>
                      <a:pt x="3007360" y="472440"/>
                    </a:moveTo>
                    <a:cubicBezTo>
                      <a:pt x="2647950" y="568960"/>
                      <a:pt x="2237892" y="583831"/>
                      <a:pt x="1885797" y="562874"/>
                    </a:cubicBezTo>
                    <a:cubicBezTo>
                      <a:pt x="1533702" y="541917"/>
                      <a:pt x="1222299" y="451776"/>
                      <a:pt x="894792" y="346697"/>
                    </a:cubicBezTo>
                    <a:cubicBezTo>
                      <a:pt x="567285" y="241618"/>
                      <a:pt x="523683" y="224790"/>
                      <a:pt x="0" y="0"/>
                    </a:cubicBezTo>
                  </a:path>
                </a:pathLst>
              </a:cu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5" name="Groupe 34"/>
            <p:cNvGrpSpPr>
              <a:grpSpLocks noChangeAspect="1"/>
            </p:cNvGrpSpPr>
            <p:nvPr/>
          </p:nvGrpSpPr>
          <p:grpSpPr>
            <a:xfrm>
              <a:off x="21133684" y="28362307"/>
              <a:ext cx="7196646" cy="3381647"/>
              <a:chOff x="23086261" y="28750796"/>
              <a:chExt cx="4037731" cy="1897298"/>
            </a:xfrm>
          </p:grpSpPr>
          <p:pic>
            <p:nvPicPr>
              <p:cNvPr id="100" name="Picture 2">
                <a:extLst>
                  <a:ext uri="{FF2B5EF4-FFF2-40B4-BE49-F238E27FC236}">
                    <a16:creationId xmlns:a16="http://schemas.microsoft.com/office/drawing/2014/main" id="{750B31C7-3C9E-FB10-4FB7-0A763A039C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178" t="72367" r="30306"/>
              <a:stretch/>
            </p:blipFill>
            <p:spPr bwMode="auto">
              <a:xfrm>
                <a:off x="23086261" y="28753012"/>
                <a:ext cx="4037731" cy="1895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25615041" y="28750796"/>
                <a:ext cx="1508951" cy="5369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71" name="Picture 2">
              <a:extLst>
                <a:ext uri="{FF2B5EF4-FFF2-40B4-BE49-F238E27FC236}">
                  <a16:creationId xmlns:a16="http://schemas.microsoft.com/office/drawing/2014/main" id="{D4EA7BB5-FB11-A1A6-E207-EB8E740A75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41" t="72929" r="46826" b="2877"/>
            <a:stretch/>
          </p:blipFill>
          <p:spPr bwMode="auto">
            <a:xfrm>
              <a:off x="1704444" y="29893978"/>
              <a:ext cx="3792354" cy="157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2">
              <a:extLst>
                <a:ext uri="{FF2B5EF4-FFF2-40B4-BE49-F238E27FC236}">
                  <a16:creationId xmlns:a16="http://schemas.microsoft.com/office/drawing/2014/main" id="{D4EA7BB5-FB11-A1A6-E207-EB8E740A75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621" t="20399" r="35050" b="55596"/>
            <a:stretch/>
          </p:blipFill>
          <p:spPr bwMode="auto">
            <a:xfrm>
              <a:off x="8162129" y="28333586"/>
              <a:ext cx="2016011" cy="17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" name="Rectangle 1025"/>
            <p:cNvSpPr/>
            <p:nvPr/>
          </p:nvSpPr>
          <p:spPr>
            <a:xfrm>
              <a:off x="5359323" y="28350428"/>
              <a:ext cx="1538627" cy="176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108595" y="28401078"/>
              <a:ext cx="1538627" cy="1078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9589542" y="29413570"/>
              <a:ext cx="662430" cy="761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1924050" y="29356032"/>
              <a:ext cx="3443044" cy="277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ysClr val="windowText" lastClr="000000"/>
                  </a:solidFill>
                </a:rPr>
                <a:t>De-desealing and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opening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8298754" y="29501044"/>
              <a:ext cx="939471" cy="507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err="1">
                  <a:solidFill>
                    <a:sysClr val="windowText" lastClr="000000"/>
                  </a:solidFill>
                </a:rPr>
                <a:t>Asphalt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removal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78712" y="31082850"/>
              <a:ext cx="939471" cy="507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ysClr val="windowText" lastClr="000000"/>
                  </a:solidFill>
                </a:rPr>
                <a:t>Gravel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removal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854433" y="31074953"/>
              <a:ext cx="1978417" cy="507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err="1">
                  <a:solidFill>
                    <a:sysClr val="windowText" lastClr="000000"/>
                  </a:solidFill>
                </a:rPr>
                <a:t>Topsoil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and compost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191164" y="31060494"/>
              <a:ext cx="1058039" cy="507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err="1">
                  <a:solidFill>
                    <a:sysClr val="windowText" lastClr="000000"/>
                  </a:solidFill>
                </a:rPr>
                <a:t>Substrate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643325" y="30593920"/>
              <a:ext cx="861769" cy="507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ysClr val="windowText" lastClr="000000"/>
                  </a:solidFill>
                </a:rPr>
                <a:t>Input of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gravel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893656" y="31144122"/>
              <a:ext cx="2540155" cy="507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err="1">
                  <a:solidFill>
                    <a:sysClr val="windowText" lastClr="000000"/>
                  </a:solidFill>
                </a:rPr>
                <a:t>Substrate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+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planting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+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gravel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mulsching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6952656" y="29783880"/>
              <a:ext cx="2520000" cy="440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ysClr val="windowText" lastClr="000000"/>
                  </a:solidFill>
                </a:rPr>
                <a:t>½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topsoil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+ compost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5543845" y="29783880"/>
              <a:ext cx="1080000" cy="440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ysClr val="windowText" lastClr="000000"/>
                  </a:solidFill>
                </a:rPr>
                <a:t>½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gravel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1497201" y="30676413"/>
              <a:ext cx="2705946" cy="529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ysClr val="windowText" lastClr="000000"/>
                  </a:solidFill>
                </a:rPr>
                <a:t>Drainage layer (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rushed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asphalt</a:t>
              </a:r>
              <a:r>
                <a:rPr lang="fr-FR" sz="1600" dirty="0">
                  <a:solidFill>
                    <a:sysClr val="windowText" lastClr="000000"/>
                  </a:solidFill>
                </a:rPr>
                <a:t>) + </a:t>
              </a:r>
              <a:r>
                <a:rPr lang="fr-FR" sz="1600" dirty="0" err="1">
                  <a:solidFill>
                    <a:sysClr val="windowText" lastClr="000000"/>
                  </a:solidFill>
                </a:rPr>
                <a:t>substrate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7291028" y="31198767"/>
              <a:ext cx="1806645" cy="469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ysClr val="windowText" lastClr="000000"/>
                  </a:solidFill>
                </a:rPr>
                <a:t>Substrate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5512527" y="30061704"/>
              <a:ext cx="1806645" cy="469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ysClr val="windowText" lastClr="000000"/>
                  </a:solidFill>
                </a:rPr>
                <a:t>Asphalt</a:t>
              </a:r>
              <a:endParaRPr lang="fr-FR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9" name="ZoneTexte 1028"/>
            <p:cNvSpPr txBox="1"/>
            <p:nvPr/>
          </p:nvSpPr>
          <p:spPr>
            <a:xfrm>
              <a:off x="25487612" y="28624845"/>
              <a:ext cx="3334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First </a:t>
              </a:r>
              <a:r>
                <a:rPr lang="fr-FR" dirty="0" err="1"/>
                <a:t>steps</a:t>
              </a:r>
              <a:r>
                <a:rPr lang="fr-FR" dirty="0"/>
                <a:t> (</a:t>
              </a:r>
              <a:r>
                <a:rPr lang="fr-FR" dirty="0" err="1"/>
                <a:t>see</a:t>
              </a:r>
              <a:r>
                <a:rPr lang="fr-FR" dirty="0"/>
                <a:t> B)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3960984" y="30948330"/>
              <a:ext cx="2837871" cy="677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21462664" y="30965985"/>
              <a:ext cx="3334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Planting</a:t>
              </a:r>
              <a:r>
                <a:rPr lang="fr-FR" dirty="0"/>
                <a:t> + </a:t>
              </a:r>
              <a:r>
                <a:rPr lang="fr-FR" dirty="0" err="1"/>
                <a:t>mulsching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</a:t>
              </a:r>
              <a:r>
                <a:rPr lang="fr-FR" dirty="0" err="1"/>
                <a:t>asphalt</a:t>
              </a:r>
              <a:endParaRPr lang="fr-FR" dirty="0"/>
            </a:p>
          </p:txBody>
        </p:sp>
        <p:sp>
          <p:nvSpPr>
            <p:cNvPr id="1030" name="Forme libre 1029"/>
            <p:cNvSpPr/>
            <p:nvPr/>
          </p:nvSpPr>
          <p:spPr>
            <a:xfrm>
              <a:off x="3530600" y="30861000"/>
              <a:ext cx="5676900" cy="878150"/>
            </a:xfrm>
            <a:custGeom>
              <a:avLst/>
              <a:gdLst>
                <a:gd name="connsiteX0" fmla="*/ 5676900 w 5676900"/>
                <a:gd name="connsiteY0" fmla="*/ 520700 h 953249"/>
                <a:gd name="connsiteX1" fmla="*/ 4254500 w 5676900"/>
                <a:gd name="connsiteY1" fmla="*/ 812800 h 953249"/>
                <a:gd name="connsiteX2" fmla="*/ 2717800 w 5676900"/>
                <a:gd name="connsiteY2" fmla="*/ 901700 h 953249"/>
                <a:gd name="connsiteX3" fmla="*/ 1422400 w 5676900"/>
                <a:gd name="connsiteY3" fmla="*/ 876300 h 953249"/>
                <a:gd name="connsiteX4" fmla="*/ 0 w 5676900"/>
                <a:gd name="connsiteY4" fmla="*/ 0 h 953249"/>
                <a:gd name="connsiteX5" fmla="*/ 0 w 5676900"/>
                <a:gd name="connsiteY5" fmla="*/ 0 h 953249"/>
                <a:gd name="connsiteX6" fmla="*/ 0 w 5676900"/>
                <a:gd name="connsiteY6" fmla="*/ 0 h 953249"/>
                <a:gd name="connsiteX0" fmla="*/ 5676900 w 5676900"/>
                <a:gd name="connsiteY0" fmla="*/ 520700 h 933551"/>
                <a:gd name="connsiteX1" fmla="*/ 4254500 w 5676900"/>
                <a:gd name="connsiteY1" fmla="*/ 812800 h 933551"/>
                <a:gd name="connsiteX2" fmla="*/ 1422400 w 5676900"/>
                <a:gd name="connsiteY2" fmla="*/ 876300 h 933551"/>
                <a:gd name="connsiteX3" fmla="*/ 0 w 5676900"/>
                <a:gd name="connsiteY3" fmla="*/ 0 h 933551"/>
                <a:gd name="connsiteX4" fmla="*/ 0 w 5676900"/>
                <a:gd name="connsiteY4" fmla="*/ 0 h 933551"/>
                <a:gd name="connsiteX5" fmla="*/ 0 w 5676900"/>
                <a:gd name="connsiteY5" fmla="*/ 0 h 933551"/>
                <a:gd name="connsiteX0" fmla="*/ 5676900 w 5676900"/>
                <a:gd name="connsiteY0" fmla="*/ 520700 h 933551"/>
                <a:gd name="connsiteX1" fmla="*/ 4254500 w 5676900"/>
                <a:gd name="connsiteY1" fmla="*/ 812800 h 933551"/>
                <a:gd name="connsiteX2" fmla="*/ 1422400 w 5676900"/>
                <a:gd name="connsiteY2" fmla="*/ 876300 h 933551"/>
                <a:gd name="connsiteX3" fmla="*/ 0 w 5676900"/>
                <a:gd name="connsiteY3" fmla="*/ 0 h 933551"/>
                <a:gd name="connsiteX4" fmla="*/ 0 w 5676900"/>
                <a:gd name="connsiteY4" fmla="*/ 0 h 933551"/>
                <a:gd name="connsiteX5" fmla="*/ 0 w 5676900"/>
                <a:gd name="connsiteY5" fmla="*/ 0 h 933551"/>
                <a:gd name="connsiteX0" fmla="*/ 5676900 w 5676900"/>
                <a:gd name="connsiteY0" fmla="*/ 520700 h 962164"/>
                <a:gd name="connsiteX1" fmla="*/ 4254500 w 5676900"/>
                <a:gd name="connsiteY1" fmla="*/ 889000 h 962164"/>
                <a:gd name="connsiteX2" fmla="*/ 1422400 w 5676900"/>
                <a:gd name="connsiteY2" fmla="*/ 876300 h 962164"/>
                <a:gd name="connsiteX3" fmla="*/ 0 w 5676900"/>
                <a:gd name="connsiteY3" fmla="*/ 0 h 962164"/>
                <a:gd name="connsiteX4" fmla="*/ 0 w 5676900"/>
                <a:gd name="connsiteY4" fmla="*/ 0 h 962164"/>
                <a:gd name="connsiteX5" fmla="*/ 0 w 5676900"/>
                <a:gd name="connsiteY5" fmla="*/ 0 h 962164"/>
                <a:gd name="connsiteX0" fmla="*/ 5676900 w 5676900"/>
                <a:gd name="connsiteY0" fmla="*/ 520700 h 962164"/>
                <a:gd name="connsiteX1" fmla="*/ 4254500 w 5676900"/>
                <a:gd name="connsiteY1" fmla="*/ 889000 h 962164"/>
                <a:gd name="connsiteX2" fmla="*/ 1422400 w 5676900"/>
                <a:gd name="connsiteY2" fmla="*/ 876300 h 962164"/>
                <a:gd name="connsiteX3" fmla="*/ 0 w 5676900"/>
                <a:gd name="connsiteY3" fmla="*/ 0 h 962164"/>
                <a:gd name="connsiteX4" fmla="*/ 0 w 5676900"/>
                <a:gd name="connsiteY4" fmla="*/ 0 h 962164"/>
                <a:gd name="connsiteX5" fmla="*/ 0 w 5676900"/>
                <a:gd name="connsiteY5" fmla="*/ 0 h 962164"/>
                <a:gd name="connsiteX0" fmla="*/ 5676900 w 5676900"/>
                <a:gd name="connsiteY0" fmla="*/ 520700 h 891157"/>
                <a:gd name="connsiteX1" fmla="*/ 4254500 w 5676900"/>
                <a:gd name="connsiteY1" fmla="*/ 889000 h 891157"/>
                <a:gd name="connsiteX2" fmla="*/ 1028700 w 5676900"/>
                <a:gd name="connsiteY2" fmla="*/ 393700 h 891157"/>
                <a:gd name="connsiteX3" fmla="*/ 0 w 5676900"/>
                <a:gd name="connsiteY3" fmla="*/ 0 h 891157"/>
                <a:gd name="connsiteX4" fmla="*/ 0 w 5676900"/>
                <a:gd name="connsiteY4" fmla="*/ 0 h 891157"/>
                <a:gd name="connsiteX5" fmla="*/ 0 w 5676900"/>
                <a:gd name="connsiteY5" fmla="*/ 0 h 891157"/>
                <a:gd name="connsiteX0" fmla="*/ 5676900 w 5676900"/>
                <a:gd name="connsiteY0" fmla="*/ 520700 h 891157"/>
                <a:gd name="connsiteX1" fmla="*/ 4254500 w 5676900"/>
                <a:gd name="connsiteY1" fmla="*/ 889000 h 891157"/>
                <a:gd name="connsiteX2" fmla="*/ 1778000 w 5676900"/>
                <a:gd name="connsiteY2" fmla="*/ 558800 h 891157"/>
                <a:gd name="connsiteX3" fmla="*/ 1028700 w 5676900"/>
                <a:gd name="connsiteY3" fmla="*/ 393700 h 891157"/>
                <a:gd name="connsiteX4" fmla="*/ 0 w 5676900"/>
                <a:gd name="connsiteY4" fmla="*/ 0 h 891157"/>
                <a:gd name="connsiteX5" fmla="*/ 0 w 5676900"/>
                <a:gd name="connsiteY5" fmla="*/ 0 h 891157"/>
                <a:gd name="connsiteX6" fmla="*/ 0 w 5676900"/>
                <a:gd name="connsiteY6" fmla="*/ 0 h 891157"/>
                <a:gd name="connsiteX0" fmla="*/ 5676900 w 5676900"/>
                <a:gd name="connsiteY0" fmla="*/ 520700 h 901293"/>
                <a:gd name="connsiteX1" fmla="*/ 4254500 w 5676900"/>
                <a:gd name="connsiteY1" fmla="*/ 889000 h 901293"/>
                <a:gd name="connsiteX2" fmla="*/ 1778000 w 5676900"/>
                <a:gd name="connsiteY2" fmla="*/ 774700 h 901293"/>
                <a:gd name="connsiteX3" fmla="*/ 1028700 w 5676900"/>
                <a:gd name="connsiteY3" fmla="*/ 393700 h 901293"/>
                <a:gd name="connsiteX4" fmla="*/ 0 w 5676900"/>
                <a:gd name="connsiteY4" fmla="*/ 0 h 901293"/>
                <a:gd name="connsiteX5" fmla="*/ 0 w 5676900"/>
                <a:gd name="connsiteY5" fmla="*/ 0 h 901293"/>
                <a:gd name="connsiteX6" fmla="*/ 0 w 5676900"/>
                <a:gd name="connsiteY6" fmla="*/ 0 h 901293"/>
                <a:gd name="connsiteX0" fmla="*/ 5676900 w 5676900"/>
                <a:gd name="connsiteY0" fmla="*/ 520700 h 822688"/>
                <a:gd name="connsiteX1" fmla="*/ 4089400 w 5676900"/>
                <a:gd name="connsiteY1" fmla="*/ 774700 h 822688"/>
                <a:gd name="connsiteX2" fmla="*/ 1778000 w 5676900"/>
                <a:gd name="connsiteY2" fmla="*/ 774700 h 822688"/>
                <a:gd name="connsiteX3" fmla="*/ 1028700 w 5676900"/>
                <a:gd name="connsiteY3" fmla="*/ 393700 h 822688"/>
                <a:gd name="connsiteX4" fmla="*/ 0 w 5676900"/>
                <a:gd name="connsiteY4" fmla="*/ 0 h 822688"/>
                <a:gd name="connsiteX5" fmla="*/ 0 w 5676900"/>
                <a:gd name="connsiteY5" fmla="*/ 0 h 822688"/>
                <a:gd name="connsiteX6" fmla="*/ 0 w 5676900"/>
                <a:gd name="connsiteY6" fmla="*/ 0 h 822688"/>
                <a:gd name="connsiteX0" fmla="*/ 5676900 w 5676900"/>
                <a:gd name="connsiteY0" fmla="*/ 520700 h 822688"/>
                <a:gd name="connsiteX1" fmla="*/ 4089400 w 5676900"/>
                <a:gd name="connsiteY1" fmla="*/ 774700 h 822688"/>
                <a:gd name="connsiteX2" fmla="*/ 1790700 w 5676900"/>
                <a:gd name="connsiteY2" fmla="*/ 774700 h 822688"/>
                <a:gd name="connsiteX3" fmla="*/ 1028700 w 5676900"/>
                <a:gd name="connsiteY3" fmla="*/ 393700 h 822688"/>
                <a:gd name="connsiteX4" fmla="*/ 0 w 5676900"/>
                <a:gd name="connsiteY4" fmla="*/ 0 h 822688"/>
                <a:gd name="connsiteX5" fmla="*/ 0 w 5676900"/>
                <a:gd name="connsiteY5" fmla="*/ 0 h 822688"/>
                <a:gd name="connsiteX6" fmla="*/ 0 w 5676900"/>
                <a:gd name="connsiteY6" fmla="*/ 0 h 822688"/>
                <a:gd name="connsiteX0" fmla="*/ 5676900 w 5676900"/>
                <a:gd name="connsiteY0" fmla="*/ 520700 h 815449"/>
                <a:gd name="connsiteX1" fmla="*/ 4089400 w 5676900"/>
                <a:gd name="connsiteY1" fmla="*/ 774700 h 815449"/>
                <a:gd name="connsiteX2" fmla="*/ 1790700 w 5676900"/>
                <a:gd name="connsiteY2" fmla="*/ 774700 h 815449"/>
                <a:gd name="connsiteX3" fmla="*/ 1028700 w 5676900"/>
                <a:gd name="connsiteY3" fmla="*/ 393700 h 815449"/>
                <a:gd name="connsiteX4" fmla="*/ 0 w 5676900"/>
                <a:gd name="connsiteY4" fmla="*/ 0 h 815449"/>
                <a:gd name="connsiteX5" fmla="*/ 0 w 5676900"/>
                <a:gd name="connsiteY5" fmla="*/ 0 h 815449"/>
                <a:gd name="connsiteX6" fmla="*/ 0 w 5676900"/>
                <a:gd name="connsiteY6" fmla="*/ 0 h 815449"/>
                <a:gd name="connsiteX0" fmla="*/ 5676900 w 5676900"/>
                <a:gd name="connsiteY0" fmla="*/ 520700 h 870285"/>
                <a:gd name="connsiteX1" fmla="*/ 4089400 w 5676900"/>
                <a:gd name="connsiteY1" fmla="*/ 774700 h 870285"/>
                <a:gd name="connsiteX2" fmla="*/ 1790700 w 5676900"/>
                <a:gd name="connsiteY2" fmla="*/ 774700 h 870285"/>
                <a:gd name="connsiteX3" fmla="*/ 386675 w 5676900"/>
                <a:gd name="connsiteY3" fmla="*/ 821717 h 870285"/>
                <a:gd name="connsiteX4" fmla="*/ 0 w 5676900"/>
                <a:gd name="connsiteY4" fmla="*/ 0 h 870285"/>
                <a:gd name="connsiteX5" fmla="*/ 0 w 5676900"/>
                <a:gd name="connsiteY5" fmla="*/ 0 h 870285"/>
                <a:gd name="connsiteX6" fmla="*/ 0 w 5676900"/>
                <a:gd name="connsiteY6" fmla="*/ 0 h 870285"/>
                <a:gd name="connsiteX0" fmla="*/ 5676900 w 5676900"/>
                <a:gd name="connsiteY0" fmla="*/ 520700 h 896198"/>
                <a:gd name="connsiteX1" fmla="*/ 4089400 w 5676900"/>
                <a:gd name="connsiteY1" fmla="*/ 774700 h 896198"/>
                <a:gd name="connsiteX2" fmla="*/ 1790700 w 5676900"/>
                <a:gd name="connsiteY2" fmla="*/ 852521 h 896198"/>
                <a:gd name="connsiteX3" fmla="*/ 386675 w 5676900"/>
                <a:gd name="connsiteY3" fmla="*/ 821717 h 896198"/>
                <a:gd name="connsiteX4" fmla="*/ 0 w 5676900"/>
                <a:gd name="connsiteY4" fmla="*/ 0 h 896198"/>
                <a:gd name="connsiteX5" fmla="*/ 0 w 5676900"/>
                <a:gd name="connsiteY5" fmla="*/ 0 h 896198"/>
                <a:gd name="connsiteX6" fmla="*/ 0 w 5676900"/>
                <a:gd name="connsiteY6" fmla="*/ 0 h 896198"/>
                <a:gd name="connsiteX0" fmla="*/ 5676900 w 5676900"/>
                <a:gd name="connsiteY0" fmla="*/ 520700 h 878150"/>
                <a:gd name="connsiteX1" fmla="*/ 4089400 w 5676900"/>
                <a:gd name="connsiteY1" fmla="*/ 774700 h 878150"/>
                <a:gd name="connsiteX2" fmla="*/ 386675 w 5676900"/>
                <a:gd name="connsiteY2" fmla="*/ 821717 h 878150"/>
                <a:gd name="connsiteX3" fmla="*/ 0 w 5676900"/>
                <a:gd name="connsiteY3" fmla="*/ 0 h 878150"/>
                <a:gd name="connsiteX4" fmla="*/ 0 w 5676900"/>
                <a:gd name="connsiteY4" fmla="*/ 0 h 878150"/>
                <a:gd name="connsiteX5" fmla="*/ 0 w 5676900"/>
                <a:gd name="connsiteY5" fmla="*/ 0 h 878150"/>
                <a:gd name="connsiteX0" fmla="*/ 5676900 w 5676900"/>
                <a:gd name="connsiteY0" fmla="*/ 520700 h 878150"/>
                <a:gd name="connsiteX1" fmla="*/ 4089400 w 5676900"/>
                <a:gd name="connsiteY1" fmla="*/ 774700 h 878150"/>
                <a:gd name="connsiteX2" fmla="*/ 386675 w 5676900"/>
                <a:gd name="connsiteY2" fmla="*/ 821717 h 878150"/>
                <a:gd name="connsiteX3" fmla="*/ 0 w 5676900"/>
                <a:gd name="connsiteY3" fmla="*/ 0 h 878150"/>
                <a:gd name="connsiteX4" fmla="*/ 0 w 5676900"/>
                <a:gd name="connsiteY4" fmla="*/ 0 h 878150"/>
                <a:gd name="connsiteX5" fmla="*/ 0 w 5676900"/>
                <a:gd name="connsiteY5" fmla="*/ 0 h 878150"/>
                <a:gd name="connsiteX0" fmla="*/ 5676900 w 5676900"/>
                <a:gd name="connsiteY0" fmla="*/ 520700 h 878150"/>
                <a:gd name="connsiteX1" fmla="*/ 4089400 w 5676900"/>
                <a:gd name="connsiteY1" fmla="*/ 774700 h 878150"/>
                <a:gd name="connsiteX2" fmla="*/ 386675 w 5676900"/>
                <a:gd name="connsiteY2" fmla="*/ 821717 h 878150"/>
                <a:gd name="connsiteX3" fmla="*/ 0 w 5676900"/>
                <a:gd name="connsiteY3" fmla="*/ 0 h 878150"/>
                <a:gd name="connsiteX4" fmla="*/ 0 w 5676900"/>
                <a:gd name="connsiteY4" fmla="*/ 0 h 878150"/>
                <a:gd name="connsiteX5" fmla="*/ 0 w 5676900"/>
                <a:gd name="connsiteY5" fmla="*/ 0 h 87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6900" h="878150">
                  <a:moveTo>
                    <a:pt x="5676900" y="520700"/>
                  </a:moveTo>
                  <a:cubicBezTo>
                    <a:pt x="4842370" y="716334"/>
                    <a:pt x="4737641" y="724531"/>
                    <a:pt x="4089400" y="774700"/>
                  </a:cubicBezTo>
                  <a:cubicBezTo>
                    <a:pt x="3441159" y="824869"/>
                    <a:pt x="1068242" y="950834"/>
                    <a:pt x="386675" y="821717"/>
                  </a:cubicBezTo>
                  <a:cubicBezTo>
                    <a:pt x="88225" y="679630"/>
                    <a:pt x="171450" y="6561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8" name="Image 139">
            <a:extLst>
              <a:ext uri="{FF2B5EF4-FFF2-40B4-BE49-F238E27FC236}">
                <a16:creationId xmlns:a16="http://schemas.microsoft.com/office/drawing/2014/main" id="{C302407D-5423-4B31-ACAB-2F3DC4D1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787388"/>
            <a:ext cx="33480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Rectangle 148"/>
          <p:cNvSpPr/>
          <p:nvPr/>
        </p:nvSpPr>
        <p:spPr>
          <a:xfrm>
            <a:off x="15471278" y="31378675"/>
            <a:ext cx="1188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ysClr val="windowText" lastClr="000000"/>
                </a:solidFill>
              </a:rPr>
              <a:t>Asphalt</a:t>
            </a:r>
            <a:endParaRPr lang="fr-F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56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607</Words>
  <Application>Microsoft Macintosh PowerPoint</Application>
  <PresentationFormat>Personnalisé</PresentationFormat>
  <Paragraphs>78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Dagois</dc:creator>
  <cp:lastModifiedBy>Stephanie Ouvrard</cp:lastModifiedBy>
  <cp:revision>112</cp:revision>
  <cp:lastPrinted>2022-07-26T09:51:37Z</cp:lastPrinted>
  <dcterms:created xsi:type="dcterms:W3CDTF">2022-07-06T07:55:13Z</dcterms:created>
  <dcterms:modified xsi:type="dcterms:W3CDTF">2022-07-29T09:53:55Z</dcterms:modified>
</cp:coreProperties>
</file>