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30275213" cy="43200638"/>
  <p:notesSz cx="6797675" cy="9928225"/>
  <p:defaultTextStyle>
    <a:defPPr>
      <a:defRPr lang="fr-FR"/>
    </a:defPPr>
    <a:lvl1pPr marL="0" algn="l" defTabSz="3536925" rtl="0" eaLnBrk="1" latinLnBrk="0" hangingPunct="1">
      <a:defRPr sz="6962" kern="1200">
        <a:solidFill>
          <a:schemeClr val="tx1"/>
        </a:solidFill>
        <a:latin typeface="+mn-lt"/>
        <a:ea typeface="+mn-ea"/>
        <a:cs typeface="+mn-cs"/>
      </a:defRPr>
    </a:lvl1pPr>
    <a:lvl2pPr marL="1768462" algn="l" defTabSz="3536925" rtl="0" eaLnBrk="1" latinLnBrk="0" hangingPunct="1">
      <a:defRPr sz="6962" kern="1200">
        <a:solidFill>
          <a:schemeClr val="tx1"/>
        </a:solidFill>
        <a:latin typeface="+mn-lt"/>
        <a:ea typeface="+mn-ea"/>
        <a:cs typeface="+mn-cs"/>
      </a:defRPr>
    </a:lvl2pPr>
    <a:lvl3pPr marL="3536925" algn="l" defTabSz="3536925" rtl="0" eaLnBrk="1" latinLnBrk="0" hangingPunct="1">
      <a:defRPr sz="6962" kern="1200">
        <a:solidFill>
          <a:schemeClr val="tx1"/>
        </a:solidFill>
        <a:latin typeface="+mn-lt"/>
        <a:ea typeface="+mn-ea"/>
        <a:cs typeface="+mn-cs"/>
      </a:defRPr>
    </a:lvl3pPr>
    <a:lvl4pPr marL="5305386" algn="l" defTabSz="3536925" rtl="0" eaLnBrk="1" latinLnBrk="0" hangingPunct="1">
      <a:defRPr sz="6962" kern="1200">
        <a:solidFill>
          <a:schemeClr val="tx1"/>
        </a:solidFill>
        <a:latin typeface="+mn-lt"/>
        <a:ea typeface="+mn-ea"/>
        <a:cs typeface="+mn-cs"/>
      </a:defRPr>
    </a:lvl4pPr>
    <a:lvl5pPr marL="7073849" algn="l" defTabSz="3536925" rtl="0" eaLnBrk="1" latinLnBrk="0" hangingPunct="1">
      <a:defRPr sz="6962" kern="1200">
        <a:solidFill>
          <a:schemeClr val="tx1"/>
        </a:solidFill>
        <a:latin typeface="+mn-lt"/>
        <a:ea typeface="+mn-ea"/>
        <a:cs typeface="+mn-cs"/>
      </a:defRPr>
    </a:lvl5pPr>
    <a:lvl6pPr marL="8842311" algn="l" defTabSz="3536925" rtl="0" eaLnBrk="1" latinLnBrk="0" hangingPunct="1">
      <a:defRPr sz="6962" kern="1200">
        <a:solidFill>
          <a:schemeClr val="tx1"/>
        </a:solidFill>
        <a:latin typeface="+mn-lt"/>
        <a:ea typeface="+mn-ea"/>
        <a:cs typeface="+mn-cs"/>
      </a:defRPr>
    </a:lvl6pPr>
    <a:lvl7pPr marL="10610774" algn="l" defTabSz="3536925" rtl="0" eaLnBrk="1" latinLnBrk="0" hangingPunct="1">
      <a:defRPr sz="6962" kern="1200">
        <a:solidFill>
          <a:schemeClr val="tx1"/>
        </a:solidFill>
        <a:latin typeface="+mn-lt"/>
        <a:ea typeface="+mn-ea"/>
        <a:cs typeface="+mn-cs"/>
      </a:defRPr>
    </a:lvl7pPr>
    <a:lvl8pPr marL="12379236" algn="l" defTabSz="3536925" rtl="0" eaLnBrk="1" latinLnBrk="0" hangingPunct="1">
      <a:defRPr sz="6962" kern="1200">
        <a:solidFill>
          <a:schemeClr val="tx1"/>
        </a:solidFill>
        <a:latin typeface="+mn-lt"/>
        <a:ea typeface="+mn-ea"/>
        <a:cs typeface="+mn-cs"/>
      </a:defRPr>
    </a:lvl8pPr>
    <a:lvl9pPr marL="14147698" algn="l" defTabSz="3536925" rtl="0" eaLnBrk="1" latinLnBrk="0" hangingPunct="1">
      <a:defRPr sz="69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6"/>
    <a:srgbClr val="275662"/>
    <a:srgbClr val="8BAC21"/>
    <a:srgbClr val="364C57"/>
    <a:srgbClr val="BCD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701"/>
  </p:normalViewPr>
  <p:slideViewPr>
    <p:cSldViewPr>
      <p:cViewPr varScale="1">
        <p:scale>
          <a:sx n="17" d="100"/>
          <a:sy n="17" d="100"/>
        </p:scale>
        <p:origin x="3660" y="132"/>
      </p:cViewPr>
      <p:guideLst>
        <p:guide orient="horz" pos="13607"/>
        <p:guide pos="9536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12" cy="49839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375" y="1"/>
            <a:ext cx="2945712" cy="49839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2BBFB4FE-062F-4DBF-B296-94F722B314EA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25675" y="1241425"/>
            <a:ext cx="23463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292" y="4777611"/>
            <a:ext cx="5439092" cy="3909388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830"/>
            <a:ext cx="2945712" cy="49839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375" y="9429830"/>
            <a:ext cx="2945712" cy="49839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C8A5E45D-7F32-4DF2-AB7D-F858DDE91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31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5E45D-7F32-4DF2-AB7D-F858DDE9117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18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61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74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144177" y="10900165"/>
            <a:ext cx="21455455" cy="23222343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67302" y="10900165"/>
            <a:ext cx="63872290" cy="23222343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310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84405" y="7070726"/>
            <a:ext cx="22706410" cy="150399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84405" y="22690140"/>
            <a:ext cx="22706410" cy="10429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9" indent="0" algn="ctr">
              <a:buNone/>
              <a:defRPr sz="2000"/>
            </a:lvl2pPr>
            <a:lvl3pPr marL="914438" indent="0" algn="ctr">
              <a:buNone/>
              <a:defRPr sz="1800"/>
            </a:lvl3pPr>
            <a:lvl4pPr marL="1371657" indent="0" algn="ctr">
              <a:buNone/>
              <a:defRPr sz="1600"/>
            </a:lvl4pPr>
            <a:lvl5pPr marL="1828876" indent="0" algn="ctr">
              <a:buNone/>
              <a:defRPr sz="1600"/>
            </a:lvl5pPr>
            <a:lvl6pPr marL="2286095" indent="0" algn="ctr">
              <a:buNone/>
              <a:defRPr sz="1600"/>
            </a:lvl6pPr>
            <a:lvl7pPr marL="2743314" indent="0" algn="ctr">
              <a:buNone/>
              <a:defRPr sz="1600"/>
            </a:lvl7pPr>
            <a:lvl8pPr marL="3200533" indent="0" algn="ctr">
              <a:buNone/>
              <a:defRPr sz="1600"/>
            </a:lvl8pPr>
            <a:lvl9pPr marL="3657752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4A8F-A019-4334-8C2F-7A57FCDD7AE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954-BFB3-49E9-AEB5-197CB531E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774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4A8F-A019-4334-8C2F-7A57FCDD7AE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954-BFB3-49E9-AEB5-197CB531E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10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5571" y="10769600"/>
            <a:ext cx="26112557" cy="179705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65571" y="28909968"/>
            <a:ext cx="26112557" cy="94503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4A8F-A019-4334-8C2F-7A57FCDD7AE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954-BFB3-49E9-AEB5-197CB531E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305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82256" y="11499852"/>
            <a:ext cx="12966350" cy="274113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26607" y="11499852"/>
            <a:ext cx="12966351" cy="274113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4A8F-A019-4334-8C2F-7A57FCDD7AE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954-BFB3-49E9-AEB5-197CB531E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938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5964" y="2300288"/>
            <a:ext cx="26112556" cy="83502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85964" y="10590218"/>
            <a:ext cx="12806889" cy="51895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9" indent="0">
              <a:buNone/>
              <a:defRPr sz="2000" b="1"/>
            </a:lvl2pPr>
            <a:lvl3pPr marL="914438" indent="0">
              <a:buNone/>
              <a:defRPr sz="1800" b="1"/>
            </a:lvl3pPr>
            <a:lvl4pPr marL="1371657" indent="0">
              <a:buNone/>
              <a:defRPr sz="1600" b="1"/>
            </a:lvl4pPr>
            <a:lvl5pPr marL="1828876" indent="0">
              <a:buNone/>
              <a:defRPr sz="1600" b="1"/>
            </a:lvl5pPr>
            <a:lvl6pPr marL="2286095" indent="0">
              <a:buNone/>
              <a:defRPr sz="1600" b="1"/>
            </a:lvl6pPr>
            <a:lvl7pPr marL="2743314" indent="0">
              <a:buNone/>
              <a:defRPr sz="1600" b="1"/>
            </a:lvl7pPr>
            <a:lvl8pPr marL="3200533" indent="0">
              <a:buNone/>
              <a:defRPr sz="1600" b="1"/>
            </a:lvl8pPr>
            <a:lvl9pPr marL="3657752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85964" y="15779750"/>
            <a:ext cx="12806889" cy="232108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26737" y="10590218"/>
            <a:ext cx="12871786" cy="51895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9" indent="0">
              <a:buNone/>
              <a:defRPr sz="2000" b="1"/>
            </a:lvl2pPr>
            <a:lvl3pPr marL="914438" indent="0">
              <a:buNone/>
              <a:defRPr sz="1800" b="1"/>
            </a:lvl3pPr>
            <a:lvl4pPr marL="1371657" indent="0">
              <a:buNone/>
              <a:defRPr sz="1600" b="1"/>
            </a:lvl4pPr>
            <a:lvl5pPr marL="1828876" indent="0">
              <a:buNone/>
              <a:defRPr sz="1600" b="1"/>
            </a:lvl5pPr>
            <a:lvl6pPr marL="2286095" indent="0">
              <a:buNone/>
              <a:defRPr sz="1600" b="1"/>
            </a:lvl6pPr>
            <a:lvl7pPr marL="2743314" indent="0">
              <a:buNone/>
              <a:defRPr sz="1600" b="1"/>
            </a:lvl7pPr>
            <a:lvl8pPr marL="3200533" indent="0">
              <a:buNone/>
              <a:defRPr sz="1600" b="1"/>
            </a:lvl8pPr>
            <a:lvl9pPr marL="3657752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26737" y="15779750"/>
            <a:ext cx="12871786" cy="232108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4A8F-A019-4334-8C2F-7A57FCDD7AE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954-BFB3-49E9-AEB5-197CB531E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033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4A8F-A019-4334-8C2F-7A57FCDD7AE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954-BFB3-49E9-AEB5-197CB531E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967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4A8F-A019-4334-8C2F-7A57FCDD7AE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954-BFB3-49E9-AEB5-197CB531E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543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5966" y="2879726"/>
            <a:ext cx="9764164" cy="100806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71788" y="6219830"/>
            <a:ext cx="15326734" cy="3070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85966" y="12960350"/>
            <a:ext cx="9764164" cy="24010938"/>
          </a:xfrm>
        </p:spPr>
        <p:txBody>
          <a:bodyPr/>
          <a:lstStyle>
            <a:lvl1pPr marL="0" indent="0">
              <a:buNone/>
              <a:defRPr sz="1600"/>
            </a:lvl1pPr>
            <a:lvl2pPr marL="457219" indent="0">
              <a:buNone/>
              <a:defRPr sz="1400"/>
            </a:lvl2pPr>
            <a:lvl3pPr marL="914438" indent="0">
              <a:buNone/>
              <a:defRPr sz="1200"/>
            </a:lvl3pPr>
            <a:lvl4pPr marL="1371657" indent="0">
              <a:buNone/>
              <a:defRPr sz="1000"/>
            </a:lvl4pPr>
            <a:lvl5pPr marL="1828876" indent="0">
              <a:buNone/>
              <a:defRPr sz="1000"/>
            </a:lvl5pPr>
            <a:lvl6pPr marL="2286095" indent="0">
              <a:buNone/>
              <a:defRPr sz="1000"/>
            </a:lvl6pPr>
            <a:lvl7pPr marL="2743314" indent="0">
              <a:buNone/>
              <a:defRPr sz="1000"/>
            </a:lvl7pPr>
            <a:lvl8pPr marL="3200533" indent="0">
              <a:buNone/>
              <a:defRPr sz="1000"/>
            </a:lvl8pPr>
            <a:lvl9pPr marL="3657752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4A8F-A019-4334-8C2F-7A57FCDD7AE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954-BFB3-49E9-AEB5-197CB531E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38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648" y="13420210"/>
            <a:ext cx="25733931" cy="92601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282" y="24480369"/>
            <a:ext cx="21192649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964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5966" y="2879726"/>
            <a:ext cx="9764164" cy="100806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2871788" y="6219830"/>
            <a:ext cx="15326734" cy="30700663"/>
          </a:xfrm>
        </p:spPr>
        <p:txBody>
          <a:bodyPr/>
          <a:lstStyle>
            <a:lvl1pPr marL="0" indent="0">
              <a:buNone/>
              <a:defRPr sz="3200"/>
            </a:lvl1pPr>
            <a:lvl2pPr marL="457219" indent="0">
              <a:buNone/>
              <a:defRPr sz="2800"/>
            </a:lvl2pPr>
            <a:lvl3pPr marL="914438" indent="0">
              <a:buNone/>
              <a:defRPr sz="2400"/>
            </a:lvl3pPr>
            <a:lvl4pPr marL="1371657" indent="0">
              <a:buNone/>
              <a:defRPr sz="2000"/>
            </a:lvl4pPr>
            <a:lvl5pPr marL="1828876" indent="0">
              <a:buNone/>
              <a:defRPr sz="2000"/>
            </a:lvl5pPr>
            <a:lvl6pPr marL="2286095" indent="0">
              <a:buNone/>
              <a:defRPr sz="2000"/>
            </a:lvl6pPr>
            <a:lvl7pPr marL="2743314" indent="0">
              <a:buNone/>
              <a:defRPr sz="2000"/>
            </a:lvl7pPr>
            <a:lvl8pPr marL="3200533" indent="0">
              <a:buNone/>
              <a:defRPr sz="2000"/>
            </a:lvl8pPr>
            <a:lvl9pPr marL="3657752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85966" y="12960350"/>
            <a:ext cx="9764164" cy="24010938"/>
          </a:xfrm>
        </p:spPr>
        <p:txBody>
          <a:bodyPr/>
          <a:lstStyle>
            <a:lvl1pPr marL="0" indent="0">
              <a:buNone/>
              <a:defRPr sz="1600"/>
            </a:lvl1pPr>
            <a:lvl2pPr marL="457219" indent="0">
              <a:buNone/>
              <a:defRPr sz="1400"/>
            </a:lvl2pPr>
            <a:lvl3pPr marL="914438" indent="0">
              <a:buNone/>
              <a:defRPr sz="1200"/>
            </a:lvl3pPr>
            <a:lvl4pPr marL="1371657" indent="0">
              <a:buNone/>
              <a:defRPr sz="1000"/>
            </a:lvl4pPr>
            <a:lvl5pPr marL="1828876" indent="0">
              <a:buNone/>
              <a:defRPr sz="1000"/>
            </a:lvl5pPr>
            <a:lvl6pPr marL="2286095" indent="0">
              <a:buNone/>
              <a:defRPr sz="1000"/>
            </a:lvl6pPr>
            <a:lvl7pPr marL="2743314" indent="0">
              <a:buNone/>
              <a:defRPr sz="1000"/>
            </a:lvl7pPr>
            <a:lvl8pPr marL="3200533" indent="0">
              <a:buNone/>
              <a:defRPr sz="1000"/>
            </a:lvl8pPr>
            <a:lvl9pPr marL="3657752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4A8F-A019-4334-8C2F-7A57FCDD7AE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954-BFB3-49E9-AEB5-197CB531E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303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4A8F-A019-4334-8C2F-7A57FCDD7AE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954-BFB3-49E9-AEB5-197CB531E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207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666212" y="2300293"/>
            <a:ext cx="6526749" cy="366109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82256" y="2300293"/>
            <a:ext cx="19405952" cy="366109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4A8F-A019-4334-8C2F-7A57FCDD7AE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954-BFB3-49E9-AEB5-197CB531E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36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540" y="27760417"/>
            <a:ext cx="25733931" cy="8580127"/>
          </a:xfrm>
        </p:spPr>
        <p:txBody>
          <a:bodyPr anchor="t"/>
          <a:lstStyle>
            <a:lvl1pPr algn="l">
              <a:defRPr sz="18001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540" y="18310276"/>
            <a:ext cx="25733931" cy="9450136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18" indent="0">
              <a:buNone/>
              <a:defRPr sz="8101">
                <a:solidFill>
                  <a:schemeClr val="tx1">
                    <a:tint val="75000"/>
                  </a:schemeClr>
                </a:solidFill>
              </a:defRPr>
            </a:lvl2pPr>
            <a:lvl3pPr marL="4114833" indent="0">
              <a:buNone/>
              <a:defRPr sz="7201">
                <a:solidFill>
                  <a:schemeClr val="tx1">
                    <a:tint val="75000"/>
                  </a:schemeClr>
                </a:solidFill>
              </a:defRPr>
            </a:lvl3pPr>
            <a:lvl4pPr marL="617225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69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8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502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919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33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43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67304" y="63500947"/>
            <a:ext cx="42663871" cy="1796226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1"/>
            </a:lvl4pPr>
            <a:lvl5pPr>
              <a:defRPr sz="8101"/>
            </a:lvl5pPr>
            <a:lvl6pPr>
              <a:defRPr sz="8101"/>
            </a:lvl6pPr>
            <a:lvl7pPr>
              <a:defRPr sz="8101"/>
            </a:lvl7pPr>
            <a:lvl8pPr>
              <a:defRPr sz="8101"/>
            </a:lvl8pPr>
            <a:lvl9pPr>
              <a:defRPr sz="8101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935757" y="63500947"/>
            <a:ext cx="42663874" cy="1796226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1"/>
            </a:lvl4pPr>
            <a:lvl5pPr>
              <a:defRPr sz="8101"/>
            </a:lvl5pPr>
            <a:lvl6pPr>
              <a:defRPr sz="8101"/>
            </a:lvl6pPr>
            <a:lvl7pPr>
              <a:defRPr sz="8101"/>
            </a:lvl7pPr>
            <a:lvl8pPr>
              <a:defRPr sz="8101"/>
            </a:lvl8pPr>
            <a:lvl9pPr>
              <a:defRPr sz="8101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12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1" y="1730029"/>
            <a:ext cx="27247692" cy="720010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6" y="9670152"/>
            <a:ext cx="13376811" cy="4030057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18" indent="0">
              <a:buNone/>
              <a:defRPr sz="9000" b="1"/>
            </a:lvl2pPr>
            <a:lvl3pPr marL="4114833" indent="0">
              <a:buNone/>
              <a:defRPr sz="8101" b="1"/>
            </a:lvl3pPr>
            <a:lvl4pPr marL="6172251" indent="0">
              <a:buNone/>
              <a:defRPr sz="7201" b="1"/>
            </a:lvl4pPr>
            <a:lvl5pPr marL="8229669" indent="0">
              <a:buNone/>
              <a:defRPr sz="7201" b="1"/>
            </a:lvl5pPr>
            <a:lvl6pPr marL="10287085" indent="0">
              <a:buNone/>
              <a:defRPr sz="7201" b="1"/>
            </a:lvl6pPr>
            <a:lvl7pPr marL="12344502" indent="0">
              <a:buNone/>
              <a:defRPr sz="7201" b="1"/>
            </a:lvl7pPr>
            <a:lvl8pPr marL="14401919" indent="0">
              <a:buNone/>
              <a:defRPr sz="7201" b="1"/>
            </a:lvl8pPr>
            <a:lvl9pPr marL="16459335" indent="0">
              <a:buNone/>
              <a:defRPr sz="7201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766" y="13700203"/>
            <a:ext cx="13376811" cy="24890370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1"/>
            </a:lvl3pPr>
            <a:lvl4pPr>
              <a:defRPr sz="7201"/>
            </a:lvl4pPr>
            <a:lvl5pPr>
              <a:defRPr sz="7201"/>
            </a:lvl5pPr>
            <a:lvl6pPr>
              <a:defRPr sz="7201"/>
            </a:lvl6pPr>
            <a:lvl7pPr>
              <a:defRPr sz="7201"/>
            </a:lvl7pPr>
            <a:lvl8pPr>
              <a:defRPr sz="7201"/>
            </a:lvl8pPr>
            <a:lvl9pPr>
              <a:defRPr sz="7201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79397" y="9670152"/>
            <a:ext cx="13382064" cy="4030057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18" indent="0">
              <a:buNone/>
              <a:defRPr sz="9000" b="1"/>
            </a:lvl2pPr>
            <a:lvl3pPr marL="4114833" indent="0">
              <a:buNone/>
              <a:defRPr sz="8101" b="1"/>
            </a:lvl3pPr>
            <a:lvl4pPr marL="6172251" indent="0">
              <a:buNone/>
              <a:defRPr sz="7201" b="1"/>
            </a:lvl4pPr>
            <a:lvl5pPr marL="8229669" indent="0">
              <a:buNone/>
              <a:defRPr sz="7201" b="1"/>
            </a:lvl5pPr>
            <a:lvl6pPr marL="10287085" indent="0">
              <a:buNone/>
              <a:defRPr sz="7201" b="1"/>
            </a:lvl6pPr>
            <a:lvl7pPr marL="12344502" indent="0">
              <a:buNone/>
              <a:defRPr sz="7201" b="1"/>
            </a:lvl7pPr>
            <a:lvl8pPr marL="14401919" indent="0">
              <a:buNone/>
              <a:defRPr sz="7201" b="1"/>
            </a:lvl8pPr>
            <a:lvl9pPr marL="16459335" indent="0">
              <a:buNone/>
              <a:defRPr sz="7201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79397" y="13700203"/>
            <a:ext cx="13382064" cy="24890370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1"/>
            </a:lvl3pPr>
            <a:lvl4pPr>
              <a:defRPr sz="7201"/>
            </a:lvl4pPr>
            <a:lvl5pPr>
              <a:defRPr sz="7201"/>
            </a:lvl5pPr>
            <a:lvl6pPr>
              <a:defRPr sz="7201"/>
            </a:lvl6pPr>
            <a:lvl7pPr>
              <a:defRPr sz="7201"/>
            </a:lvl7pPr>
            <a:lvl8pPr>
              <a:defRPr sz="7201"/>
            </a:lvl8pPr>
            <a:lvl9pPr>
              <a:defRPr sz="7201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55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49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83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4" y="1720030"/>
            <a:ext cx="9960337" cy="732010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6768" y="1720028"/>
            <a:ext cx="16924686" cy="36870548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3764" y="9040141"/>
            <a:ext cx="9960337" cy="29550439"/>
          </a:xfrm>
        </p:spPr>
        <p:txBody>
          <a:bodyPr/>
          <a:lstStyle>
            <a:lvl1pPr marL="0" indent="0">
              <a:buNone/>
              <a:defRPr sz="6300"/>
            </a:lvl1pPr>
            <a:lvl2pPr marL="2057418" indent="0">
              <a:buNone/>
              <a:defRPr sz="5400"/>
            </a:lvl2pPr>
            <a:lvl3pPr marL="4114833" indent="0">
              <a:buNone/>
              <a:defRPr sz="4500"/>
            </a:lvl3pPr>
            <a:lvl4pPr marL="6172251" indent="0">
              <a:buNone/>
              <a:defRPr sz="4100"/>
            </a:lvl4pPr>
            <a:lvl5pPr marL="8229669" indent="0">
              <a:buNone/>
              <a:defRPr sz="4100"/>
            </a:lvl5pPr>
            <a:lvl6pPr marL="10287085" indent="0">
              <a:buNone/>
              <a:defRPr sz="4100"/>
            </a:lvl6pPr>
            <a:lvl7pPr marL="12344502" indent="0">
              <a:buNone/>
              <a:defRPr sz="4100"/>
            </a:lvl7pPr>
            <a:lvl8pPr marL="14401919" indent="0">
              <a:buNone/>
              <a:defRPr sz="4100"/>
            </a:lvl8pPr>
            <a:lvl9pPr marL="16459335" indent="0">
              <a:buNone/>
              <a:defRPr sz="4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19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153" y="30240450"/>
            <a:ext cx="18165128" cy="3570056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4153" y="3860065"/>
            <a:ext cx="18165128" cy="25920383"/>
          </a:xfrm>
        </p:spPr>
        <p:txBody>
          <a:bodyPr/>
          <a:lstStyle>
            <a:lvl1pPr marL="0" indent="0">
              <a:buNone/>
              <a:defRPr sz="14400"/>
            </a:lvl1pPr>
            <a:lvl2pPr marL="2057418" indent="0">
              <a:buNone/>
              <a:defRPr sz="12600"/>
            </a:lvl2pPr>
            <a:lvl3pPr marL="4114833" indent="0">
              <a:buNone/>
              <a:defRPr sz="10800"/>
            </a:lvl3pPr>
            <a:lvl4pPr marL="6172251" indent="0">
              <a:buNone/>
              <a:defRPr sz="9000"/>
            </a:lvl4pPr>
            <a:lvl5pPr marL="8229669" indent="0">
              <a:buNone/>
              <a:defRPr sz="9000"/>
            </a:lvl5pPr>
            <a:lvl6pPr marL="10287085" indent="0">
              <a:buNone/>
              <a:defRPr sz="9000"/>
            </a:lvl6pPr>
            <a:lvl7pPr marL="12344502" indent="0">
              <a:buNone/>
              <a:defRPr sz="9000"/>
            </a:lvl7pPr>
            <a:lvl8pPr marL="14401919" indent="0">
              <a:buNone/>
              <a:defRPr sz="9000"/>
            </a:lvl8pPr>
            <a:lvl9pPr marL="16459335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4153" y="33810506"/>
            <a:ext cx="18165128" cy="5070072"/>
          </a:xfrm>
        </p:spPr>
        <p:txBody>
          <a:bodyPr/>
          <a:lstStyle>
            <a:lvl1pPr marL="0" indent="0">
              <a:buNone/>
              <a:defRPr sz="6300"/>
            </a:lvl1pPr>
            <a:lvl2pPr marL="2057418" indent="0">
              <a:buNone/>
              <a:defRPr sz="5400"/>
            </a:lvl2pPr>
            <a:lvl3pPr marL="4114833" indent="0">
              <a:buNone/>
              <a:defRPr sz="4500"/>
            </a:lvl3pPr>
            <a:lvl4pPr marL="6172251" indent="0">
              <a:buNone/>
              <a:defRPr sz="4100"/>
            </a:lvl4pPr>
            <a:lvl5pPr marL="8229669" indent="0">
              <a:buNone/>
              <a:defRPr sz="4100"/>
            </a:lvl5pPr>
            <a:lvl6pPr marL="10287085" indent="0">
              <a:buNone/>
              <a:defRPr sz="4100"/>
            </a:lvl6pPr>
            <a:lvl7pPr marL="12344502" indent="0">
              <a:buNone/>
              <a:defRPr sz="4100"/>
            </a:lvl7pPr>
            <a:lvl8pPr marL="14401919" indent="0">
              <a:buNone/>
              <a:defRPr sz="4100"/>
            </a:lvl8pPr>
            <a:lvl9pPr marL="16459335" indent="0">
              <a:buNone/>
              <a:defRPr sz="4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5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761" y="1730029"/>
            <a:ext cx="27247692" cy="7200106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1" y="10080157"/>
            <a:ext cx="27247692" cy="28510424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767" y="40040596"/>
            <a:ext cx="7064216" cy="2300034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AD11-11C6-4323-980C-215B176DAB1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4031" y="40040596"/>
            <a:ext cx="9587151" cy="2300034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697245" y="40040596"/>
            <a:ext cx="7064216" cy="2300034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24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33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62" indent="-1543062" algn="l" defTabSz="4114833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304" indent="-1285886" algn="l" defTabSz="4114833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42" indent="-1028709" algn="l" defTabSz="4114833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60" indent="-1028709" algn="l" defTabSz="411483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76" indent="-1028709" algn="l" defTabSz="4114833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93" indent="-1028709" algn="l" defTabSz="4114833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210" indent="-1028709" algn="l" defTabSz="4114833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628" indent="-1028709" algn="l" defTabSz="4114833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8043" indent="-1028709" algn="l" defTabSz="4114833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33" rtl="0" eaLnBrk="1" latinLnBrk="0" hangingPunct="1">
        <a:defRPr sz="8101" kern="1200">
          <a:solidFill>
            <a:schemeClr val="tx1"/>
          </a:solidFill>
          <a:latin typeface="+mn-lt"/>
          <a:ea typeface="+mn-ea"/>
          <a:cs typeface="+mn-cs"/>
        </a:defRPr>
      </a:lvl1pPr>
      <a:lvl2pPr marL="2057418" algn="l" defTabSz="4114833" rtl="0" eaLnBrk="1" latinLnBrk="0" hangingPunct="1">
        <a:defRPr sz="8101" kern="1200">
          <a:solidFill>
            <a:schemeClr val="tx1"/>
          </a:solidFill>
          <a:latin typeface="+mn-lt"/>
          <a:ea typeface="+mn-ea"/>
          <a:cs typeface="+mn-cs"/>
        </a:defRPr>
      </a:lvl2pPr>
      <a:lvl3pPr marL="4114833" algn="l" defTabSz="4114833" rtl="0" eaLnBrk="1" latinLnBrk="0" hangingPunct="1">
        <a:defRPr sz="8101" kern="1200">
          <a:solidFill>
            <a:schemeClr val="tx1"/>
          </a:solidFill>
          <a:latin typeface="+mn-lt"/>
          <a:ea typeface="+mn-ea"/>
          <a:cs typeface="+mn-cs"/>
        </a:defRPr>
      </a:lvl3pPr>
      <a:lvl4pPr marL="6172251" algn="l" defTabSz="4114833" rtl="0" eaLnBrk="1" latinLnBrk="0" hangingPunct="1">
        <a:defRPr sz="810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69" algn="l" defTabSz="4114833" rtl="0" eaLnBrk="1" latinLnBrk="0" hangingPunct="1">
        <a:defRPr sz="8101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85" algn="l" defTabSz="4114833" rtl="0" eaLnBrk="1" latinLnBrk="0" hangingPunct="1">
        <a:defRPr sz="8101" kern="1200">
          <a:solidFill>
            <a:schemeClr val="tx1"/>
          </a:solidFill>
          <a:latin typeface="+mn-lt"/>
          <a:ea typeface="+mn-ea"/>
          <a:cs typeface="+mn-cs"/>
        </a:defRPr>
      </a:lvl6pPr>
      <a:lvl7pPr marL="12344502" algn="l" defTabSz="4114833" rtl="0" eaLnBrk="1" latinLnBrk="0" hangingPunct="1">
        <a:defRPr sz="8101" kern="1200">
          <a:solidFill>
            <a:schemeClr val="tx1"/>
          </a:solidFill>
          <a:latin typeface="+mn-lt"/>
          <a:ea typeface="+mn-ea"/>
          <a:cs typeface="+mn-cs"/>
        </a:defRPr>
      </a:lvl7pPr>
      <a:lvl8pPr marL="14401919" algn="l" defTabSz="4114833" rtl="0" eaLnBrk="1" latinLnBrk="0" hangingPunct="1">
        <a:defRPr sz="8101" kern="1200">
          <a:solidFill>
            <a:schemeClr val="tx1"/>
          </a:solidFill>
          <a:latin typeface="+mn-lt"/>
          <a:ea typeface="+mn-ea"/>
          <a:cs typeface="+mn-cs"/>
        </a:defRPr>
      </a:lvl8pPr>
      <a:lvl9pPr marL="16459335" algn="l" defTabSz="4114833" rtl="0" eaLnBrk="1" latinLnBrk="0" hangingPunct="1">
        <a:defRPr sz="81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82259" y="2300288"/>
            <a:ext cx="26110702" cy="835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82259" y="11499852"/>
            <a:ext cx="26110702" cy="2741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082259" y="40039925"/>
            <a:ext cx="6810439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4A8F-A019-4334-8C2F-7A57FCDD7AE0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029317" y="40039925"/>
            <a:ext cx="10216586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382518" y="40039925"/>
            <a:ext cx="681044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93954-BFB3-49E9-AEB5-197CB531E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75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3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0" indent="-228610" algn="l" defTabSz="91443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8" indent="-228610" algn="l" defTabSz="9144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8" indent="-228610" algn="l" defTabSz="9144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7" indent="-228610" algn="l" defTabSz="9144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5" indent="-228610" algn="l" defTabSz="9144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05" indent="-228610" algn="l" defTabSz="9144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23" indent="-228610" algn="l" defTabSz="9144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43" indent="-228610" algn="l" defTabSz="9144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62" indent="-228610" algn="l" defTabSz="9144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9" algn="l" defTabSz="9144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8" algn="l" defTabSz="9144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7" algn="l" defTabSz="9144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6" algn="l" defTabSz="9144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5" algn="l" defTabSz="9144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4" algn="l" defTabSz="9144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33" algn="l" defTabSz="9144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52" algn="l" defTabSz="9144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jpeg"/><Relationship Id="rId39" Type="http://schemas.openxmlformats.org/officeDocument/2006/relationships/image" Target="../media/image37.png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" Type="http://schemas.openxmlformats.org/officeDocument/2006/relationships/image" Target="../media/image3.emf"/><Relationship Id="rId15" Type="http://schemas.openxmlformats.org/officeDocument/2006/relationships/image" Target="../media/image13.wmf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wmf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png"/><Relationship Id="rId35" Type="http://schemas.openxmlformats.org/officeDocument/2006/relationships/image" Target="../media/image33.jpg"/><Relationship Id="rId8" Type="http://schemas.openxmlformats.org/officeDocument/2006/relationships/image" Target="../media/image6.png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orme libre 6"/>
          <p:cNvSpPr>
            <a:spLocks noChangeArrowheads="1"/>
          </p:cNvSpPr>
          <p:nvPr/>
        </p:nvSpPr>
        <p:spPr bwMode="auto">
          <a:xfrm>
            <a:off x="1672110" y="12567921"/>
            <a:ext cx="8359653" cy="18191080"/>
          </a:xfrm>
          <a:custGeom>
            <a:avLst/>
            <a:gdLst>
              <a:gd name="T0" fmla="*/ 0 w 7864474"/>
              <a:gd name="T1" fmla="*/ 0 h 11618567"/>
              <a:gd name="T2" fmla="*/ 7864479 w 7864474"/>
              <a:gd name="T3" fmla="*/ 0 h 11618567"/>
              <a:gd name="T4" fmla="*/ 7864479 w 7864474"/>
              <a:gd name="T5" fmla="*/ 12333652 h 11618567"/>
              <a:gd name="T6" fmla="*/ 0 w 7864474"/>
              <a:gd name="T7" fmla="*/ 12333652 h 11618567"/>
              <a:gd name="T8" fmla="*/ 0 w 7864474"/>
              <a:gd name="T9" fmla="*/ 0 h 116185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64474"/>
              <a:gd name="T16" fmla="*/ 0 h 11618567"/>
              <a:gd name="T17" fmla="*/ 7864474 w 7864474"/>
              <a:gd name="T18" fmla="*/ 11618567 h 116185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64474" h="11618567">
                <a:moveTo>
                  <a:pt x="0" y="0"/>
                </a:moveTo>
                <a:lnTo>
                  <a:pt x="7864474" y="0"/>
                </a:lnTo>
                <a:lnTo>
                  <a:pt x="7864474" y="11618567"/>
                </a:lnTo>
                <a:lnTo>
                  <a:pt x="0" y="1161856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694" tIns="48847" rIns="97694" bIns="48847"/>
          <a:lstStyle>
            <a:lvl1pPr defTabSz="2098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93750" indent="-304800" defTabSz="20986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20788" indent="-244475" defTabSz="20986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09738" indent="-244475" defTabSz="20986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98688" indent="-244475" defTabSz="20986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58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130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702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4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fr-FR" sz="4000" b="1" dirty="0" err="1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OPTMix</a:t>
            </a:r>
            <a:r>
              <a:rPr lang="en-US" altLang="fr-FR" sz="4000" b="1" dirty="0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 is an experimental site</a:t>
            </a:r>
          </a:p>
          <a:p>
            <a:pPr marL="571501" indent="-571501" algn="just">
              <a:buFont typeface="Wingdings" panose="05000000000000000000" pitchFamily="2" charset="2"/>
              <a:buChar char="ü"/>
            </a:pPr>
            <a:r>
              <a:rPr lang="en-US" sz="3600" b="1" spc="32" dirty="0">
                <a:solidFill>
                  <a:srgbClr val="2B2E30"/>
                </a:solidFill>
                <a:latin typeface="Avenir Next LT Pro Condensed" panose="020B0506020202020204"/>
                <a:cs typeface="Arial" panose="020B0604020202020204" pitchFamily="34" charset="0"/>
              </a:rPr>
              <a:t>33 plots of 0.5 ha, </a:t>
            </a:r>
          </a:p>
          <a:p>
            <a:pPr marL="571501" indent="-571501" algn="just">
              <a:buFont typeface="Wingdings" panose="05000000000000000000" pitchFamily="2" charset="2"/>
              <a:buChar char="ü"/>
            </a:pPr>
            <a:r>
              <a:rPr lang="en-US" altLang="fr-FR" sz="3600" b="1" spc="32" dirty="0">
                <a:solidFill>
                  <a:srgbClr val="2B2E30"/>
                </a:solidFill>
                <a:latin typeface="Avenir Next LT Pro Condensed" panose="020B0506020202020204"/>
                <a:ea typeface="ＭＳ Ｐゴシック" pitchFamily="34" charset="-128"/>
                <a:cs typeface="Arial" panose="020B0604020202020204" pitchFamily="34" charset="0"/>
              </a:rPr>
              <a:t>40 ha </a:t>
            </a:r>
            <a:r>
              <a:rPr lang="en-US" altLang="fr-FR" sz="3600" spc="32" dirty="0">
                <a:solidFill>
                  <a:srgbClr val="2B2E30"/>
                </a:solidFill>
                <a:latin typeface="Avenir Next LT Pro Condensed" panose="020B0506020202020204"/>
                <a:ea typeface="ＭＳ Ｐゴシック" pitchFamily="34" charset="-128"/>
                <a:cs typeface="Arial" panose="020B0604020202020204" pitchFamily="34" charset="0"/>
              </a:rPr>
              <a:t>(including buffer zone)</a:t>
            </a:r>
            <a:endParaRPr lang="en-US" altLang="fr-FR" sz="3600" dirty="0">
              <a:latin typeface="Avenir Next LT Pro Condensed" panose="020B0506020202020204"/>
              <a:ea typeface="ＭＳ Ｐゴシック" pitchFamily="34" charset="-128"/>
              <a:cs typeface="Arial" pitchFamily="34" charset="0"/>
            </a:endParaRPr>
          </a:p>
          <a:p>
            <a:pPr marL="571501" indent="-571501" algn="just">
              <a:buFont typeface="Wingdings" panose="05000000000000000000" pitchFamily="2" charset="2"/>
              <a:buChar char="ü"/>
            </a:pPr>
            <a:r>
              <a:rPr lang="en-US" altLang="fr-FR" sz="3600" dirty="0">
                <a:latin typeface="Avenir Next LT Pro Condensed" panose="020B0506020202020204"/>
                <a:ea typeface="ＭＳ Ｐゴシック" pitchFamily="34" charset="-128"/>
                <a:cs typeface="Arial" pitchFamily="34" charset="0"/>
              </a:rPr>
              <a:t>even-aged,</a:t>
            </a:r>
          </a:p>
          <a:p>
            <a:pPr marL="571501" indent="-571501" algn="just">
              <a:buFont typeface="Wingdings" panose="05000000000000000000" pitchFamily="2" charset="2"/>
              <a:buChar char="ü"/>
            </a:pPr>
            <a:r>
              <a:rPr lang="en-US" altLang="fr-FR" sz="3600" dirty="0">
                <a:latin typeface="Avenir Next LT Pro Condensed" panose="020B0506020202020204"/>
                <a:ea typeface="ＭＳ Ｐゴシック" pitchFamily="34" charset="-128"/>
                <a:cs typeface="Arial" pitchFamily="34" charset="0"/>
              </a:rPr>
              <a:t>lowland temperate forest stands</a:t>
            </a:r>
          </a:p>
          <a:p>
            <a:pPr marL="571501" indent="-571501" algn="just">
              <a:buFont typeface="Wingdings" panose="05000000000000000000" pitchFamily="2" charset="2"/>
              <a:buChar char="ü"/>
            </a:pPr>
            <a:r>
              <a:rPr lang="en-US" altLang="fr-FR" sz="3600" dirty="0">
                <a:latin typeface="Avenir Next LT Pro Condensed" panose="020B0506020202020204"/>
                <a:ea typeface="ＭＳ Ｐゴシック" pitchFamily="34" charset="-128"/>
                <a:cs typeface="Arial" pitchFamily="34" charset="0"/>
              </a:rPr>
              <a:t>60-80 years old</a:t>
            </a:r>
            <a:r>
              <a:rPr lang="en-US" sz="3600" spc="32" dirty="0">
                <a:solidFill>
                  <a:srgbClr val="2B2E30"/>
                </a:solidFill>
                <a:latin typeface="Avenir Next LT Pro Condensed" panose="020B0506020202020204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ts val="1200"/>
              </a:spcBef>
            </a:pPr>
            <a:r>
              <a:rPr lang="en-US" altLang="fr-FR" sz="3600" dirty="0">
                <a:latin typeface="Avenir Next LT Pro Condensed" panose="020B0506020202020204"/>
                <a:ea typeface="ＭＳ Ｐゴシック" pitchFamily="34" charset="-128"/>
                <a:cs typeface="Arial" pitchFamily="34" charset="0"/>
              </a:rPr>
              <a:t>The experiment consists of a partially </a:t>
            </a:r>
            <a:r>
              <a:rPr lang="en-US" altLang="fr-FR" sz="3600" b="1" dirty="0">
                <a:latin typeface="Avenir Next LT Pro Condensed" panose="020B0506020202020204"/>
                <a:ea typeface="ＭＳ Ｐゴシック" pitchFamily="34" charset="-128"/>
                <a:cs typeface="Arial" pitchFamily="34" charset="0"/>
              </a:rPr>
              <a:t>crossed factorial experiment:</a:t>
            </a:r>
          </a:p>
          <a:p>
            <a:pPr marL="571501" indent="-571501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fr-FR" sz="3600" dirty="0">
                <a:latin typeface="Avenir Next LT Pro Condensed" panose="020B0506020202020204"/>
                <a:ea typeface="ＭＳ Ｐゴシック" pitchFamily="34" charset="-128"/>
                <a:cs typeface="Arial" pitchFamily="34" charset="0"/>
              </a:rPr>
              <a:t>s</a:t>
            </a:r>
            <a:r>
              <a:rPr lang="en-US" altLang="fr-FR" sz="3600" dirty="0" smtClean="0">
                <a:latin typeface="Avenir Next LT Pro Condensed" panose="020B0506020202020204"/>
                <a:ea typeface="ＭＳ Ｐゴシック" pitchFamily="34" charset="-128"/>
                <a:cs typeface="Arial" pitchFamily="34" charset="0"/>
              </a:rPr>
              <a:t>tand </a:t>
            </a:r>
            <a:r>
              <a:rPr lang="en-US" altLang="fr-FR" sz="3600" dirty="0">
                <a:latin typeface="Avenir Next LT Pro Condensed" panose="020B0506020202020204"/>
                <a:ea typeface="ＭＳ Ｐゴシック" pitchFamily="34" charset="-128"/>
                <a:cs typeface="Arial" pitchFamily="34" charset="0"/>
              </a:rPr>
              <a:t>composition and tree density (low and medium) have a completely crossed factorial design;</a:t>
            </a:r>
          </a:p>
          <a:p>
            <a:pPr marL="571501" indent="-571501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fr-FR" sz="3600" dirty="0">
                <a:latin typeface="Avenir Next LT Pro Condensed" panose="020B0506020202020204"/>
                <a:ea typeface="ＭＳ Ｐゴシック" pitchFamily="34" charset="-128"/>
                <a:cs typeface="Arial" pitchFamily="34" charset="0"/>
              </a:rPr>
              <a:t>the third factor, herbivory, is completely crossed with stand composition only for the low tree density. </a:t>
            </a:r>
          </a:p>
          <a:p>
            <a:pPr marL="571501" indent="-571501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fr-FR" sz="3600" dirty="0">
                <a:latin typeface="Avenir Next LT Pro Condensed" panose="020B0506020202020204"/>
                <a:ea typeface="ＭＳ Ｐゴシック" pitchFamily="34" charset="-128"/>
                <a:cs typeface="Arial" pitchFamily="34" charset="0"/>
              </a:rPr>
              <a:t>We added mixed control stands without any harvest (with the aim to study self-thinning process).</a:t>
            </a:r>
          </a:p>
          <a:p>
            <a:pPr algn="just">
              <a:spcBef>
                <a:spcPts val="2400"/>
              </a:spcBef>
            </a:pPr>
            <a:r>
              <a:rPr lang="en-US" sz="3600" b="1" spc="32" dirty="0">
                <a:solidFill>
                  <a:srgbClr val="2B2E30"/>
                </a:solidFill>
                <a:latin typeface="Avenir Next LT Pro Condensed" panose="020B0506020202020204"/>
                <a:cs typeface="Arial" panose="020B0604020202020204" pitchFamily="34" charset="0"/>
              </a:rPr>
              <a:t>The site is equipped </a:t>
            </a:r>
            <a:r>
              <a:rPr lang="en-US" sz="3600" spc="32" dirty="0">
                <a:solidFill>
                  <a:srgbClr val="2B2E30"/>
                </a:solidFill>
                <a:latin typeface="Avenir Next LT Pro Condensed" panose="020B0506020202020204"/>
                <a:cs typeface="Arial" panose="020B0604020202020204" pitchFamily="34" charset="0"/>
              </a:rPr>
              <a:t>with </a:t>
            </a:r>
            <a:r>
              <a:rPr lang="en-US" sz="3600" dirty="0" smtClean="0">
                <a:latin typeface="Avenir Next LT Pro Condensed" panose="020B0506020202020204"/>
              </a:rPr>
              <a:t>sensors </a:t>
            </a:r>
            <a:r>
              <a:rPr lang="en-US" sz="3600" dirty="0">
                <a:latin typeface="Avenir Next LT Pro Condensed" panose="020B0506020202020204"/>
              </a:rPr>
              <a:t>(temperature, light, relative humidity, rainfall, soil water content, soil water table depth) connected to a </a:t>
            </a:r>
            <a:r>
              <a:rPr lang="en-US" sz="3600" dirty="0" err="1">
                <a:latin typeface="Avenir Next LT Pro Condensed" panose="020B0506020202020204"/>
              </a:rPr>
              <a:t>datalogger</a:t>
            </a:r>
            <a:r>
              <a:rPr lang="en-US" sz="3600" dirty="0" smtClean="0">
                <a:latin typeface="Avenir Next LT Pro Condensed" panose="020B0506020202020204"/>
              </a:rPr>
              <a:t>.</a:t>
            </a:r>
            <a:endParaRPr lang="en-US" sz="3600" dirty="0">
              <a:latin typeface="Avenir Next LT Pro Condensed" panose="020B0506020202020204"/>
            </a:endParaRPr>
          </a:p>
          <a:p>
            <a:pPr algn="just">
              <a:spcBef>
                <a:spcPts val="2400"/>
              </a:spcBef>
            </a:pPr>
            <a:r>
              <a:rPr lang="en-US" sz="3600" b="1" dirty="0" smtClean="0">
                <a:latin typeface="Avenir Next LT Pro Condensed" panose="020B0506020202020204"/>
              </a:rPr>
              <a:t>Some figures</a:t>
            </a:r>
            <a:r>
              <a:rPr lang="en-US" sz="3600" dirty="0" smtClean="0">
                <a:latin typeface="Avenir Next LT Pro Condensed" panose="020B0506020202020204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venir Next LT Pro Condensed" panose="020B0506020202020204"/>
              </a:rPr>
              <a:t>10 000 trees measures;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venir Next LT Pro Condensed" panose="020B0506020202020204"/>
              </a:rPr>
              <a:t>180 trees equipped with</a:t>
            </a:r>
          </a:p>
          <a:p>
            <a:pPr>
              <a:tabLst>
                <a:tab pos="619125" algn="l"/>
              </a:tabLst>
            </a:pPr>
            <a:r>
              <a:rPr lang="en-US" sz="3600" dirty="0" smtClean="0">
                <a:latin typeface="Avenir Next LT Pro Condensed" panose="020B0506020202020204"/>
              </a:rPr>
              <a:t> 	automatic </a:t>
            </a:r>
            <a:r>
              <a:rPr lang="en-US" sz="3600" dirty="0" err="1" smtClean="0">
                <a:latin typeface="Avenir Next LT Pro Condensed" panose="020B0506020202020204"/>
              </a:rPr>
              <a:t>dendrometers</a:t>
            </a:r>
            <a:r>
              <a:rPr lang="en-US" sz="3600" dirty="0" smtClean="0">
                <a:latin typeface="Avenir Next LT Pro Condensed" panose="020B0506020202020204"/>
              </a:rPr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venir Next LT Pro Condensed" panose="020B0506020202020204"/>
              </a:rPr>
              <a:t>670 sensors for 15 000 data measured/day;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venir Next LT Pro Condensed" panose="020B0506020202020204"/>
              </a:rPr>
              <a:t>480 plots to study forest regeneration &amp; plant diversity;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venir Next LT Pro Condensed" panose="020B0506020202020204"/>
              </a:rPr>
              <a:t>250 oak &amp; 250 pine trees equipped for foliar sampling;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venir Next LT Pro Condensed" panose="020B0506020202020204"/>
              </a:rPr>
              <a:t>100 plant and animal species identified </a:t>
            </a:r>
            <a:endParaRPr lang="en-US" sz="3600" dirty="0">
              <a:latin typeface="Avenir Next LT Pro Condensed" panose="020B0506020202020204"/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1998955" y="3352214"/>
            <a:ext cx="2299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A3A6"/>
                </a:solidFill>
                <a:latin typeface="Raleway Black" panose="020B0A03030101060003" pitchFamily="34" charset="0"/>
              </a:rPr>
              <a:t>Long-term experimental site in temperate oak-pine forest</a:t>
            </a:r>
          </a:p>
        </p:txBody>
      </p:sp>
      <p:pic>
        <p:nvPicPr>
          <p:cNvPr id="161" name="Picture 177" descr="O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t="16896" r="-39" b="19833"/>
          <a:stretch/>
        </p:blipFill>
        <p:spPr bwMode="auto">
          <a:xfrm>
            <a:off x="16600030" y="11955473"/>
            <a:ext cx="5655516" cy="421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 descr="Z:\OPTMix\Pilotage_general\4_Cartes\Cartes_generales\localisation_sans_numero_eng_11_06_201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066" y="14867301"/>
            <a:ext cx="7073241" cy="53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A90103E-E6C4-B548-B199-7A99A3D49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770" y="2825823"/>
            <a:ext cx="6248263" cy="1258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50889E8-ACFA-4046-9F5C-64152222BB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5180"/>
          <a:stretch/>
        </p:blipFill>
        <p:spPr>
          <a:xfrm>
            <a:off x="-1" y="38939859"/>
            <a:ext cx="30275214" cy="42818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D3FD9E1-2A9C-3945-84DD-1D038A3E22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733" y="42035171"/>
            <a:ext cx="741255" cy="10817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DB8266-FE8A-8042-BCCE-8C2CD51ACB75}"/>
              </a:ext>
            </a:extLst>
          </p:cNvPr>
          <p:cNvSpPr/>
          <p:nvPr/>
        </p:nvSpPr>
        <p:spPr>
          <a:xfrm>
            <a:off x="23856684" y="40044463"/>
            <a:ext cx="6418530" cy="314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302" dirty="0">
                <a:solidFill>
                  <a:schemeClr val="bg1"/>
                </a:solidFill>
                <a:latin typeface="Avenir Next LT Pro Medium Conde" panose="020B0504020202020204" pitchFamily="34" charset="77"/>
              </a:rPr>
              <a:t>Domaine des Barres</a:t>
            </a:r>
            <a:br>
              <a:rPr lang="fr-FR" sz="3302" dirty="0">
                <a:solidFill>
                  <a:schemeClr val="bg1"/>
                </a:solidFill>
                <a:latin typeface="Avenir Next LT Pro Medium Conde" panose="020B0504020202020204" pitchFamily="34" charset="77"/>
              </a:rPr>
            </a:br>
            <a:r>
              <a:rPr lang="fr-FR" sz="3302" dirty="0">
                <a:solidFill>
                  <a:schemeClr val="bg1"/>
                </a:solidFill>
                <a:latin typeface="Avenir Next LT Pro Medium Conde" panose="020B0504020202020204" pitchFamily="34" charset="77"/>
              </a:rPr>
              <a:t>45290 Nogent-sur-Vernisson</a:t>
            </a:r>
          </a:p>
          <a:p>
            <a:r>
              <a:rPr lang="fr-FR" sz="3302" dirty="0">
                <a:solidFill>
                  <a:schemeClr val="bg1"/>
                </a:solidFill>
                <a:latin typeface="Avenir Next LT Pro Medium Conde" panose="020B0504020202020204" pitchFamily="34" charset="77"/>
              </a:rPr>
              <a:t>Tél. : + 33 (0)2 38 95 65 42 </a:t>
            </a:r>
            <a:br>
              <a:rPr lang="fr-FR" sz="3302" dirty="0">
                <a:solidFill>
                  <a:schemeClr val="bg1"/>
                </a:solidFill>
                <a:latin typeface="Avenir Next LT Pro Medium Conde" panose="020B0504020202020204" pitchFamily="34" charset="77"/>
              </a:rPr>
            </a:br>
            <a:endParaRPr lang="fr-FR" sz="3302" dirty="0">
              <a:solidFill>
                <a:schemeClr val="bg1"/>
              </a:solidFill>
              <a:latin typeface="Avenir Next LT Pro Medium Conde" panose="020B0504020202020204" pitchFamily="34" charset="77"/>
            </a:endParaRPr>
          </a:p>
          <a:p>
            <a:r>
              <a:rPr lang="fr-FR" sz="3302" dirty="0" smtClean="0">
                <a:solidFill>
                  <a:schemeClr val="bg1"/>
                </a:solidFill>
                <a:latin typeface="Avenir Next LT Pro Medium Conde" panose="020B0504020202020204" pitchFamily="34" charset="77"/>
              </a:rPr>
              <a:t>Contact:</a:t>
            </a:r>
            <a:endParaRPr lang="fr-FR" sz="3302" dirty="0">
              <a:solidFill>
                <a:schemeClr val="bg1"/>
              </a:solidFill>
              <a:latin typeface="Avenir Next LT Pro Medium Conde" panose="020B0504020202020204" pitchFamily="34" charset="77"/>
            </a:endParaRPr>
          </a:p>
          <a:p>
            <a:r>
              <a:rPr lang="fr-FR" sz="3302" dirty="0">
                <a:solidFill>
                  <a:schemeClr val="bg1"/>
                </a:solidFill>
                <a:latin typeface="Avenir Next LT Pro Medium Conde" panose="020B0504020202020204" pitchFamily="34" charset="77"/>
              </a:rPr>
              <a:t>Nathalie.korboulewsky@inrae.fr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F9B827A-720D-7544-B905-3AF3F92404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82" y="39703851"/>
            <a:ext cx="647700" cy="1079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7B909E-9F82-C74A-B3CF-DA6DA49BBC2F}"/>
              </a:ext>
            </a:extLst>
          </p:cNvPr>
          <p:cNvSpPr/>
          <p:nvPr/>
        </p:nvSpPr>
        <p:spPr>
          <a:xfrm>
            <a:off x="1433789" y="39656475"/>
            <a:ext cx="818748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700" dirty="0">
                <a:solidFill>
                  <a:schemeClr val="bg1"/>
                </a:solidFill>
                <a:latin typeface="Raleway" panose="020B0503030101060003" pitchFamily="34" charset="77"/>
              </a:rPr>
              <a:t>Centre</a:t>
            </a:r>
          </a:p>
          <a:p>
            <a:r>
              <a:rPr lang="fr-FR" sz="3700" b="1" dirty="0">
                <a:solidFill>
                  <a:schemeClr val="bg1"/>
                </a:solidFill>
                <a:latin typeface="Raleway" panose="020B0503030101060003" pitchFamily="34" charset="77"/>
              </a:rPr>
              <a:t>Val de Loire – Nogent-sur-Vernisson</a:t>
            </a:r>
          </a:p>
          <a:p>
            <a:r>
              <a:rPr lang="fr-FR" sz="3700" b="1" dirty="0">
                <a:solidFill>
                  <a:schemeClr val="bg1"/>
                </a:solidFill>
                <a:latin typeface="Raleway" panose="020B0503030101060003" pitchFamily="34" charset="77"/>
              </a:rPr>
              <a:t>FRANCE</a:t>
            </a:r>
            <a:endParaRPr lang="fr-FR" sz="3700" dirty="0">
              <a:solidFill>
                <a:schemeClr val="bg1"/>
              </a:solidFill>
              <a:latin typeface="Raleway" panose="020B0503030101060003" pitchFamily="34" charset="77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C634707-098B-8C41-9BA1-ADB169CEE6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12" y="894097"/>
            <a:ext cx="6269781" cy="164173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7787AE9-483C-064E-95E8-5E6D480944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4443" y="3559338"/>
            <a:ext cx="915229" cy="63158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AAB88B1-F2E2-C04A-BC43-E2700A3090AF}"/>
              </a:ext>
            </a:extLst>
          </p:cNvPr>
          <p:cNvSpPr/>
          <p:nvPr/>
        </p:nvSpPr>
        <p:spPr>
          <a:xfrm>
            <a:off x="1332712" y="4701860"/>
            <a:ext cx="25529015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41"/>
            <a:r>
              <a:rPr lang="fr-FR" sz="3200" b="1" spc="-11" dirty="0">
                <a:latin typeface="Avenir Next LT Pro Condensed" panose="020B0506020202020204"/>
                <a:cs typeface="HelveticaNeueLTPro-Cn"/>
              </a:rPr>
              <a:t>Korboulewsky N., Balandier P., Boscardin Y., Chaintreuil, O., Chevalier A., Couteau C., Dumas Y., Gosselin M., Hamard J.P., Kara, A., Mårell A., Pérot T., Perret S.</a:t>
            </a:r>
          </a:p>
          <a:p>
            <a:pPr marL="27041">
              <a:spcBef>
                <a:spcPts val="600"/>
              </a:spcBef>
            </a:pPr>
            <a:r>
              <a:rPr lang="fr-FR" sz="3350" dirty="0">
                <a:solidFill>
                  <a:srgbClr val="354B56"/>
                </a:solidFill>
                <a:latin typeface="Avenir Next LT Pro Condensed" panose="020B0506020202020204"/>
              </a:rPr>
              <a:t>INRAE, Forest </a:t>
            </a:r>
            <a:r>
              <a:rPr lang="fr-FR" sz="3350" dirty="0" err="1">
                <a:solidFill>
                  <a:srgbClr val="354B56"/>
                </a:solidFill>
                <a:latin typeface="Avenir Next LT Pro Condensed" panose="020B0506020202020204"/>
              </a:rPr>
              <a:t>Ecosystems</a:t>
            </a:r>
            <a:r>
              <a:rPr lang="fr-FR" sz="3350" dirty="0">
                <a:solidFill>
                  <a:srgbClr val="354B56"/>
                </a:solidFill>
                <a:latin typeface="Avenir Next LT Pro Condensed" panose="020B0506020202020204"/>
              </a:rPr>
              <a:t> </a:t>
            </a:r>
            <a:r>
              <a:rPr lang="fr-FR" sz="3350" dirty="0" err="1">
                <a:solidFill>
                  <a:srgbClr val="354B56"/>
                </a:solidFill>
                <a:latin typeface="Avenir Next LT Pro Condensed" panose="020B0506020202020204"/>
              </a:rPr>
              <a:t>Research</a:t>
            </a:r>
            <a:r>
              <a:rPr lang="fr-FR" sz="3350" dirty="0">
                <a:solidFill>
                  <a:srgbClr val="354B56"/>
                </a:solidFill>
                <a:latin typeface="Avenir Next LT Pro Condensed" panose="020B0506020202020204"/>
              </a:rPr>
              <a:t> Unit, F-45290 Nogent-sur-Vernisson, France</a:t>
            </a:r>
          </a:p>
        </p:txBody>
      </p:sp>
      <p:pic>
        <p:nvPicPr>
          <p:cNvPr id="65" name="Picture 178" descr="O5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67366">
            <a:off x="14927417" y="21464144"/>
            <a:ext cx="7030352" cy="770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Image 66" descr="visuel AnaEE france[version recommandée]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729" y="41259368"/>
            <a:ext cx="4062221" cy="1803556"/>
          </a:xfrm>
          <a:prstGeom prst="rect">
            <a:avLst/>
          </a:prstGeom>
        </p:spPr>
      </p:pic>
      <p:pic>
        <p:nvPicPr>
          <p:cNvPr id="72" name="Picture 179" descr="O8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361">
            <a:off x="17560011" y="17623616"/>
            <a:ext cx="5300124" cy="580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AutoShape 127"/>
          <p:cNvSpPr>
            <a:spLocks noChangeArrowheads="1"/>
          </p:cNvSpPr>
          <p:nvPr/>
        </p:nvSpPr>
        <p:spPr bwMode="auto">
          <a:xfrm>
            <a:off x="1332711" y="6703033"/>
            <a:ext cx="9045583" cy="5030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275662"/>
            </a:solidFill>
            <a:round/>
            <a:headEnd/>
            <a:tailEnd/>
          </a:ln>
          <a:effectLst/>
        </p:spPr>
        <p:txBody>
          <a:bodyPr wrap="square" anchor="t" anchorCtr="0">
            <a:normAutofit/>
          </a:bodyPr>
          <a:lstStyle>
            <a:lvl1pPr defTabSz="4197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197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197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197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197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fr-FR" sz="4000" b="1" dirty="0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In the </a:t>
            </a:r>
            <a:r>
              <a:rPr lang="en-US" altLang="fr-FR" sz="4000" b="1" dirty="0" smtClean="0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CONTEXT </a:t>
            </a:r>
            <a:r>
              <a:rPr lang="en-US" altLang="fr-FR" sz="4000" b="1" dirty="0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of</a:t>
            </a:r>
          </a:p>
          <a:p>
            <a:pPr>
              <a:spcBef>
                <a:spcPts val="1200"/>
              </a:spcBef>
            </a:pPr>
            <a:r>
              <a:rPr lang="en-US" sz="4000" b="1" spc="32" dirty="0" smtClean="0">
                <a:solidFill>
                  <a:srgbClr val="00A3A6"/>
                </a:solidFill>
                <a:latin typeface="AvenirNext LT Pro Medium" panose="020B0604020202020204" pitchFamily="34" charset="0"/>
                <a:cs typeface="Arial" panose="020B0604020202020204" pitchFamily="34" charset="0"/>
              </a:rPr>
              <a:t>climate change,</a:t>
            </a:r>
          </a:p>
          <a:p>
            <a:pPr>
              <a:spcBef>
                <a:spcPts val="1200"/>
              </a:spcBef>
            </a:pPr>
            <a:endParaRPr lang="en-US" sz="3600" spc="32" dirty="0" smtClean="0">
              <a:solidFill>
                <a:srgbClr val="2B2E30"/>
              </a:solidFill>
              <a:latin typeface="Avenir Next LT Pro Condensed" panose="020B0506020202020204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600" spc="32" dirty="0">
                <a:solidFill>
                  <a:srgbClr val="2B2E30"/>
                </a:solidFill>
                <a:latin typeface="Avenir Next LT Pro Condensed" panose="020B0506020202020204"/>
                <a:cs typeface="Arial" panose="020B0604020202020204" pitchFamily="34" charset="0"/>
              </a:rPr>
              <a:t>t</a:t>
            </a:r>
            <a:r>
              <a:rPr lang="en-US" sz="3600" spc="32" dirty="0" smtClean="0">
                <a:solidFill>
                  <a:srgbClr val="2B2E30"/>
                </a:solidFill>
                <a:latin typeface="Avenir Next LT Pro Condensed" panose="020B0506020202020204"/>
                <a:cs typeface="Arial" panose="020B0604020202020204" pitchFamily="34" charset="0"/>
              </a:rPr>
              <a:t>he increase </a:t>
            </a:r>
            <a:r>
              <a:rPr lang="en-US" sz="3600" spc="32" dirty="0">
                <a:solidFill>
                  <a:srgbClr val="2B2E30"/>
                </a:solidFill>
                <a:latin typeface="Avenir Next LT Pro Condensed" panose="020B0506020202020204"/>
                <a:cs typeface="Arial" panose="020B0604020202020204" pitchFamily="34" charset="0"/>
              </a:rPr>
              <a:t>of wood </a:t>
            </a:r>
            <a:r>
              <a:rPr lang="en-US" sz="3600" spc="32" dirty="0" smtClean="0">
                <a:solidFill>
                  <a:srgbClr val="2B2E30"/>
                </a:solidFill>
                <a:latin typeface="Avenir Next LT Pro Condensed" panose="020B0506020202020204"/>
                <a:cs typeface="Arial" panose="020B0604020202020204" pitchFamily="34" charset="0"/>
              </a:rPr>
              <a:t>demand, </a:t>
            </a:r>
            <a:r>
              <a:rPr lang="en-US" sz="3600" spc="32" dirty="0">
                <a:solidFill>
                  <a:srgbClr val="2B2E30"/>
                </a:solidFill>
                <a:latin typeface="Avenir Next LT Pro Condensed" panose="020B0506020202020204"/>
                <a:cs typeface="Arial" panose="020B0604020202020204" pitchFamily="34" charset="0"/>
              </a:rPr>
              <a:t>the development of populations of wild ungulates, </a:t>
            </a:r>
            <a:r>
              <a:rPr lang="en-US" sz="3600" spc="32" dirty="0" smtClean="0">
                <a:solidFill>
                  <a:srgbClr val="2B2E30"/>
                </a:solidFill>
                <a:latin typeface="Avenir Next LT Pro Condensed" panose="020B0506020202020204"/>
                <a:cs typeface="Arial" panose="020B0604020202020204" pitchFamily="34" charset="0"/>
              </a:rPr>
              <a:t>and the need to preserve soil and the </a:t>
            </a:r>
            <a:r>
              <a:rPr lang="en-US" sz="3600" spc="32" dirty="0" err="1" smtClean="0">
                <a:solidFill>
                  <a:srgbClr val="2B2E30"/>
                </a:solidFill>
                <a:latin typeface="Avenir Next LT Pro Condensed" panose="020B0506020202020204"/>
                <a:cs typeface="Arial" panose="020B0604020202020204" pitchFamily="34" charset="0"/>
              </a:rPr>
              <a:t>biodivsersity</a:t>
            </a:r>
            <a:r>
              <a:rPr lang="en-US" sz="3600" spc="32" dirty="0" smtClean="0">
                <a:solidFill>
                  <a:srgbClr val="2B2E30"/>
                </a:solidFill>
                <a:latin typeface="Avenir Next LT Pro Condensed" panose="020B0506020202020204"/>
                <a:cs typeface="Arial" panose="020B0604020202020204" pitchFamily="34" charset="0"/>
              </a:rPr>
              <a:t>, management </a:t>
            </a:r>
            <a:r>
              <a:rPr lang="en-US" sz="3600" spc="32" dirty="0">
                <a:solidFill>
                  <a:srgbClr val="2B2E30"/>
                </a:solidFill>
                <a:latin typeface="Avenir Next LT Pro Condensed" panose="020B0506020202020204"/>
                <a:cs typeface="Arial" panose="020B0604020202020204" pitchFamily="34" charset="0"/>
              </a:rPr>
              <a:t>practices have to </a:t>
            </a:r>
            <a:r>
              <a:rPr lang="en-US" sz="3600" spc="32" dirty="0" smtClean="0">
                <a:solidFill>
                  <a:srgbClr val="2B2E30"/>
                </a:solidFill>
                <a:latin typeface="Avenir Next LT Pro Condensed" panose="020B0506020202020204"/>
                <a:cs typeface="Arial" panose="020B0604020202020204" pitchFamily="34" charset="0"/>
              </a:rPr>
              <a:t>evolve.</a:t>
            </a:r>
            <a:endParaRPr lang="fr-FR" altLang="fr-FR" sz="3600" dirty="0">
              <a:latin typeface="Avenir Next LT Pro Condensed" panose="020B0506020202020204"/>
            </a:endParaRPr>
          </a:p>
        </p:txBody>
      </p:sp>
      <p:sp>
        <p:nvSpPr>
          <p:cNvPr id="74" name="AutoShape 3"/>
          <p:cNvSpPr>
            <a:spLocks noChangeArrowheads="1"/>
          </p:cNvSpPr>
          <p:nvPr/>
        </p:nvSpPr>
        <p:spPr bwMode="auto">
          <a:xfrm>
            <a:off x="1316770" y="35172041"/>
            <a:ext cx="27726904" cy="392622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275662"/>
            </a:solidFill>
            <a:round/>
            <a:headEnd/>
            <a:tailEnd/>
          </a:ln>
          <a:effectLst/>
        </p:spPr>
        <p:txBody>
          <a:bodyPr wrap="none" anchor="ctr"/>
          <a:lstStyle>
            <a:lvl1pPr defTabSz="4197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197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197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197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197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fr-FR" altLang="fr-FR" sz="4000" dirty="0"/>
          </a:p>
        </p:txBody>
      </p:sp>
      <p:sp>
        <p:nvSpPr>
          <p:cNvPr id="75" name="Text Box 50"/>
          <p:cNvSpPr txBox="1">
            <a:spLocks noChangeArrowheads="1"/>
          </p:cNvSpPr>
          <p:nvPr/>
        </p:nvSpPr>
        <p:spPr bwMode="auto">
          <a:xfrm>
            <a:off x="1967852" y="35324439"/>
            <a:ext cx="2693955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97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197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197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197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197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FR" altLang="fr-FR" sz="4400" b="1" dirty="0" err="1">
                <a:latin typeface="Avenir Next LT Pro Condensed" panose="020B0506020202020204"/>
              </a:rPr>
              <a:t>We</a:t>
            </a:r>
            <a:r>
              <a:rPr lang="fr-FR" altLang="fr-FR" sz="4400" b="1" dirty="0">
                <a:latin typeface="Avenir Next LT Pro Condensed" panose="020B0506020202020204"/>
              </a:rPr>
              <a:t> </a:t>
            </a:r>
            <a:r>
              <a:rPr lang="fr-FR" altLang="fr-FR" sz="4400" b="1" dirty="0" err="1">
                <a:latin typeface="Avenir Next LT Pro Condensed" panose="020B0506020202020204"/>
              </a:rPr>
              <a:t>study</a:t>
            </a:r>
            <a:r>
              <a:rPr lang="fr-FR" altLang="fr-FR" sz="4400" b="1" dirty="0">
                <a:latin typeface="Avenir Next LT Pro Condensed" panose="020B0506020202020204"/>
              </a:rPr>
              <a:t> </a:t>
            </a:r>
            <a:r>
              <a:rPr lang="fr-FR" altLang="fr-FR" sz="3600" dirty="0" err="1">
                <a:latin typeface="Avenir Next LT Pro Condensed" panose="020B0506020202020204"/>
              </a:rPr>
              <a:t>various</a:t>
            </a:r>
            <a:r>
              <a:rPr lang="fr-FR" altLang="fr-FR" sz="3600" dirty="0">
                <a:latin typeface="Avenir Next LT Pro Condensed" panose="020B0506020202020204"/>
              </a:rPr>
              <a:t> </a:t>
            </a:r>
            <a:r>
              <a:rPr lang="fr-FR" altLang="fr-FR" sz="3600" dirty="0" err="1">
                <a:latin typeface="Avenir Next LT Pro Condensed" panose="020B0506020202020204"/>
              </a:rPr>
              <a:t>parameters</a:t>
            </a:r>
            <a:r>
              <a:rPr lang="fr-FR" altLang="fr-FR" sz="3600" dirty="0">
                <a:latin typeface="Avenir Next LT Pro Condensed" panose="020B0506020202020204"/>
              </a:rPr>
              <a:t> on </a:t>
            </a:r>
            <a:r>
              <a:rPr lang="fr-FR" altLang="fr-FR" sz="3600" dirty="0" err="1">
                <a:latin typeface="Avenir Next LT Pro Condensed" panose="020B0506020202020204"/>
              </a:rPr>
              <a:t>soil</a:t>
            </a:r>
            <a:r>
              <a:rPr lang="fr-FR" altLang="fr-FR" sz="3600" dirty="0">
                <a:latin typeface="Avenir Next LT Pro Condensed" panose="020B0506020202020204"/>
              </a:rPr>
              <a:t> (physico-</a:t>
            </a:r>
            <a:r>
              <a:rPr lang="fr-FR" altLang="fr-FR" sz="3600" dirty="0" err="1">
                <a:latin typeface="Avenir Next LT Pro Condensed" panose="020B0506020202020204"/>
              </a:rPr>
              <a:t>chemical</a:t>
            </a:r>
            <a:r>
              <a:rPr lang="fr-FR" altLang="fr-FR" sz="3600" dirty="0">
                <a:latin typeface="Avenir Next LT Pro Condensed" panose="020B0506020202020204"/>
              </a:rPr>
              <a:t> </a:t>
            </a:r>
            <a:r>
              <a:rPr lang="fr-FR" altLang="fr-FR" sz="3600" dirty="0" err="1">
                <a:latin typeface="Avenir Next LT Pro Condensed" panose="020B0506020202020204"/>
              </a:rPr>
              <a:t>parameters</a:t>
            </a:r>
            <a:r>
              <a:rPr lang="fr-FR" altLang="fr-FR" sz="3600" dirty="0">
                <a:latin typeface="Avenir Next LT Pro Condensed" panose="020B0506020202020204"/>
              </a:rPr>
              <a:t>, water, </a:t>
            </a:r>
            <a:r>
              <a:rPr lang="fr-FR" altLang="fr-FR" sz="3600" dirty="0" err="1">
                <a:latin typeface="Avenir Next LT Pro Condensed" panose="020B0506020202020204"/>
              </a:rPr>
              <a:t>nutrient</a:t>
            </a:r>
            <a:r>
              <a:rPr lang="fr-FR" altLang="fr-FR" sz="3600" dirty="0">
                <a:latin typeface="Avenir Next LT Pro Condensed" panose="020B0506020202020204"/>
              </a:rPr>
              <a:t> cycle), </a:t>
            </a:r>
            <a:r>
              <a:rPr lang="fr-FR" altLang="fr-FR" sz="3600" dirty="0" err="1">
                <a:latin typeface="Avenir Next LT Pro Condensed" panose="020B0506020202020204"/>
              </a:rPr>
              <a:t>vascular</a:t>
            </a:r>
            <a:r>
              <a:rPr lang="fr-FR" altLang="fr-FR" sz="3600" dirty="0">
                <a:latin typeface="Avenir Next LT Pro Condensed" panose="020B0506020202020204"/>
              </a:rPr>
              <a:t> plants, bryophytes and lichens (</a:t>
            </a:r>
            <a:r>
              <a:rPr lang="fr-FR" altLang="fr-FR" sz="3600" dirty="0" err="1">
                <a:latin typeface="Avenir Next LT Pro Condensed" panose="020B0506020202020204"/>
              </a:rPr>
              <a:t>diversity</a:t>
            </a:r>
            <a:r>
              <a:rPr lang="fr-FR" altLang="fr-FR" sz="3600" dirty="0">
                <a:latin typeface="Avenir Next LT Pro Condensed" panose="020B0506020202020204"/>
              </a:rPr>
              <a:t>, </a:t>
            </a:r>
            <a:r>
              <a:rPr lang="fr-FR" altLang="fr-FR" sz="3600" dirty="0" err="1">
                <a:latin typeface="Avenir Next LT Pro Condensed" panose="020B0506020202020204"/>
              </a:rPr>
              <a:t>cover</a:t>
            </a:r>
            <a:r>
              <a:rPr lang="fr-FR" altLang="fr-FR" sz="3600" dirty="0">
                <a:latin typeface="Avenir Next LT Pro Condensed" panose="020B0506020202020204"/>
              </a:rPr>
              <a:t>, </a:t>
            </a:r>
            <a:r>
              <a:rPr lang="fr-FR" altLang="fr-FR" sz="3600" dirty="0" err="1">
                <a:latin typeface="Avenir Next LT Pro Condensed" panose="020B0506020202020204"/>
              </a:rPr>
              <a:t>litter</a:t>
            </a:r>
            <a:r>
              <a:rPr lang="fr-FR" altLang="fr-FR" sz="3600" dirty="0">
                <a:latin typeface="Avenir Next LT Pro Condensed" panose="020B0506020202020204"/>
              </a:rPr>
              <a:t> </a:t>
            </a:r>
            <a:r>
              <a:rPr lang="fr-FR" altLang="fr-FR" sz="3600" dirty="0" err="1">
                <a:latin typeface="Avenir Next LT Pro Condensed" panose="020B0506020202020204"/>
              </a:rPr>
              <a:t>quantity</a:t>
            </a:r>
            <a:r>
              <a:rPr lang="fr-FR" altLang="fr-FR" sz="3600" dirty="0">
                <a:latin typeface="Avenir Next LT Pro Condensed" panose="020B0506020202020204"/>
              </a:rPr>
              <a:t> and </a:t>
            </a:r>
            <a:r>
              <a:rPr lang="fr-FR" altLang="fr-FR" sz="3600" dirty="0" err="1">
                <a:latin typeface="Avenir Next LT Pro Condensed" panose="020B0506020202020204"/>
              </a:rPr>
              <a:t>chemistry</a:t>
            </a:r>
            <a:r>
              <a:rPr lang="fr-FR" altLang="fr-FR" sz="3600" dirty="0">
                <a:latin typeface="Avenir Next LT Pro Condensed" panose="020B0506020202020204"/>
              </a:rPr>
              <a:t>) and </a:t>
            </a:r>
            <a:r>
              <a:rPr lang="fr-FR" altLang="fr-FR" sz="3600" dirty="0" err="1">
                <a:latin typeface="Avenir Next LT Pro Condensed" panose="020B0506020202020204"/>
              </a:rPr>
              <a:t>animals</a:t>
            </a:r>
            <a:r>
              <a:rPr lang="fr-FR" altLang="fr-FR" sz="3600" dirty="0">
                <a:latin typeface="Avenir Next LT Pro Condensed" panose="020B0506020202020204"/>
              </a:rPr>
              <a:t> (</a:t>
            </a:r>
            <a:r>
              <a:rPr lang="fr-FR" altLang="fr-FR" sz="3600" dirty="0" err="1">
                <a:latin typeface="Avenir Next LT Pro Condensed" panose="020B0506020202020204"/>
              </a:rPr>
              <a:t>diversity</a:t>
            </a:r>
            <a:r>
              <a:rPr lang="fr-FR" altLang="fr-FR" sz="3600" dirty="0">
                <a:latin typeface="Avenir Next LT Pro Condensed" panose="020B0506020202020204"/>
              </a:rPr>
              <a:t>, </a:t>
            </a:r>
            <a:r>
              <a:rPr lang="fr-FR" altLang="fr-FR" sz="3600" dirty="0" err="1">
                <a:latin typeface="Avenir Next LT Pro Condensed" panose="020B0506020202020204"/>
              </a:rPr>
              <a:t>predation</a:t>
            </a:r>
            <a:r>
              <a:rPr lang="fr-FR" altLang="fr-FR" sz="3600" dirty="0">
                <a:latin typeface="Avenir Next LT Pro Condensed" panose="020B0506020202020204"/>
              </a:rPr>
              <a:t>) in </a:t>
            </a:r>
            <a:r>
              <a:rPr lang="fr-FR" altLang="fr-FR" sz="3600" dirty="0" err="1">
                <a:latin typeface="Avenir Next LT Pro Condensed" panose="020B0506020202020204"/>
              </a:rPr>
              <a:t>order</a:t>
            </a:r>
            <a:r>
              <a:rPr lang="fr-FR" altLang="fr-FR" sz="3600" dirty="0">
                <a:latin typeface="Avenir Next LT Pro Condensed" panose="020B0506020202020204"/>
              </a:rPr>
              <a:t> to </a:t>
            </a:r>
            <a:r>
              <a:rPr lang="fr-FR" altLang="fr-FR" sz="3600" dirty="0" err="1">
                <a:latin typeface="Avenir Next LT Pro Condensed" panose="020B0506020202020204"/>
              </a:rPr>
              <a:t>understand</a:t>
            </a:r>
            <a:r>
              <a:rPr lang="fr-FR" altLang="fr-FR" sz="3600" dirty="0">
                <a:latin typeface="Avenir Next LT Pro Condensed" panose="020B0506020202020204"/>
              </a:rPr>
              <a:t>: </a:t>
            </a:r>
          </a:p>
          <a:p>
            <a:pPr algn="just">
              <a:spcBef>
                <a:spcPct val="50000"/>
              </a:spcBef>
            </a:pPr>
            <a:r>
              <a:rPr lang="fr-FR" altLang="fr-FR" sz="3600" dirty="0">
                <a:latin typeface="Avenir Next LT Pro Condensed" panose="020B0506020202020204"/>
              </a:rPr>
              <a:t>(i) the </a:t>
            </a:r>
            <a:r>
              <a:rPr lang="fr-FR" altLang="fr-FR" sz="3600" dirty="0" err="1">
                <a:latin typeface="Avenir Next LT Pro Condensed" panose="020B0506020202020204"/>
              </a:rPr>
              <a:t>functioning</a:t>
            </a:r>
            <a:r>
              <a:rPr lang="fr-FR" altLang="fr-FR" sz="3600" dirty="0">
                <a:latin typeface="Avenir Next LT Pro Condensed" panose="020B0506020202020204"/>
              </a:rPr>
              <a:t> of mixed stands vs </a:t>
            </a:r>
            <a:r>
              <a:rPr lang="fr-FR" altLang="fr-FR" sz="3600" dirty="0" err="1">
                <a:latin typeface="Avenir Next LT Pro Condensed" panose="020B0506020202020204"/>
              </a:rPr>
              <a:t>monospecific</a:t>
            </a:r>
            <a:r>
              <a:rPr lang="fr-FR" altLang="fr-FR" sz="3600" dirty="0">
                <a:latin typeface="Avenir Next LT Pro Condensed" panose="020B0506020202020204"/>
              </a:rPr>
              <a:t> stands, (ii) the </a:t>
            </a:r>
            <a:r>
              <a:rPr lang="fr-FR" altLang="fr-FR" sz="3600" dirty="0" err="1">
                <a:latin typeface="Avenir Next LT Pro Condensed" panose="020B0506020202020204"/>
              </a:rPr>
              <a:t>role</a:t>
            </a:r>
            <a:r>
              <a:rPr lang="fr-FR" altLang="fr-FR" sz="3600" dirty="0">
                <a:latin typeface="Avenir Next LT Pro Condensed" panose="020B0506020202020204"/>
              </a:rPr>
              <a:t> of </a:t>
            </a:r>
            <a:r>
              <a:rPr lang="fr-FR" altLang="fr-FR" sz="3600" dirty="0" err="1">
                <a:latin typeface="Avenir Next LT Pro Condensed" panose="020B0506020202020204"/>
              </a:rPr>
              <a:t>biotic</a:t>
            </a:r>
            <a:r>
              <a:rPr lang="fr-FR" altLang="fr-FR" sz="3600" dirty="0">
                <a:latin typeface="Avenir Next LT Pro Condensed" panose="020B0506020202020204"/>
              </a:rPr>
              <a:t> and </a:t>
            </a:r>
            <a:r>
              <a:rPr lang="fr-FR" altLang="fr-FR" sz="3600" dirty="0" err="1">
                <a:latin typeface="Avenir Next LT Pro Condensed" panose="020B0506020202020204"/>
              </a:rPr>
              <a:t>abiotic</a:t>
            </a:r>
            <a:r>
              <a:rPr lang="fr-FR" altLang="fr-FR" sz="3600" dirty="0">
                <a:latin typeface="Avenir Next LT Pro Condensed" panose="020B0506020202020204"/>
              </a:rPr>
              <a:t> </a:t>
            </a:r>
            <a:r>
              <a:rPr lang="fr-FR" altLang="fr-FR" sz="3600" dirty="0" err="1">
                <a:latin typeface="Avenir Next LT Pro Condensed" panose="020B0506020202020204"/>
              </a:rPr>
              <a:t>factors</a:t>
            </a:r>
            <a:r>
              <a:rPr lang="fr-FR" altLang="fr-FR" sz="3600" dirty="0">
                <a:latin typeface="Avenir Next LT Pro Condensed" panose="020B0506020202020204"/>
              </a:rPr>
              <a:t> on </a:t>
            </a:r>
            <a:r>
              <a:rPr lang="fr-FR" altLang="fr-FR" sz="3600" dirty="0" err="1">
                <a:latin typeface="Avenir Next LT Pro Condensed" panose="020B0506020202020204"/>
              </a:rPr>
              <a:t>forest</a:t>
            </a:r>
            <a:r>
              <a:rPr lang="fr-FR" altLang="fr-FR" sz="3600" dirty="0">
                <a:latin typeface="Avenir Next LT Pro Condensed" panose="020B0506020202020204"/>
              </a:rPr>
              <a:t> </a:t>
            </a:r>
            <a:r>
              <a:rPr lang="fr-FR" altLang="fr-FR" sz="3600" dirty="0" err="1">
                <a:latin typeface="Avenir Next LT Pro Condensed" panose="020B0506020202020204"/>
              </a:rPr>
              <a:t>dynamics</a:t>
            </a:r>
            <a:r>
              <a:rPr lang="fr-FR" altLang="fr-FR" sz="3600" dirty="0">
                <a:latin typeface="Avenir Next LT Pro Condensed" panose="020B0506020202020204"/>
              </a:rPr>
              <a:t> </a:t>
            </a:r>
            <a:r>
              <a:rPr lang="fr-FR" altLang="fr-FR" sz="3600" dirty="0" err="1">
                <a:latin typeface="Avenir Next LT Pro Condensed" panose="020B0506020202020204"/>
              </a:rPr>
              <a:t>including</a:t>
            </a:r>
            <a:r>
              <a:rPr lang="fr-FR" altLang="fr-FR" sz="3600" dirty="0">
                <a:latin typeface="Avenir Next LT Pro Condensed" panose="020B0506020202020204"/>
              </a:rPr>
              <a:t> </a:t>
            </a:r>
            <a:r>
              <a:rPr lang="fr-FR" altLang="fr-FR" sz="3600" dirty="0" err="1">
                <a:latin typeface="Avenir Next LT Pro Condensed" panose="020B0506020202020204"/>
              </a:rPr>
              <a:t>biodiversity</a:t>
            </a:r>
            <a:r>
              <a:rPr lang="fr-FR" altLang="fr-FR" sz="3600" dirty="0">
                <a:latin typeface="Avenir Next LT Pro Condensed" panose="020B0506020202020204"/>
              </a:rPr>
              <a:t> and </a:t>
            </a:r>
            <a:r>
              <a:rPr lang="fr-FR" altLang="fr-FR" sz="3600" dirty="0" err="1">
                <a:latin typeface="Avenir Next LT Pro Condensed" panose="020B0506020202020204"/>
              </a:rPr>
              <a:t>tree</a:t>
            </a:r>
            <a:r>
              <a:rPr lang="fr-FR" altLang="fr-FR" sz="3600" dirty="0">
                <a:latin typeface="Avenir Next LT Pro Condensed" panose="020B0506020202020204"/>
              </a:rPr>
              <a:t> </a:t>
            </a:r>
            <a:r>
              <a:rPr lang="fr-FR" altLang="fr-FR" sz="3600" dirty="0" err="1">
                <a:latin typeface="Avenir Next LT Pro Condensed" panose="020B0506020202020204"/>
              </a:rPr>
              <a:t>regeneration</a:t>
            </a:r>
            <a:r>
              <a:rPr lang="fr-FR" altLang="fr-FR" sz="3600" dirty="0">
                <a:latin typeface="Avenir Next LT Pro Condensed" panose="020B0506020202020204"/>
              </a:rPr>
              <a:t>, (iii) </a:t>
            </a:r>
            <a:r>
              <a:rPr lang="fr-FR" altLang="fr-FR" sz="3600" dirty="0" err="1">
                <a:latin typeface="Avenir Next LT Pro Condensed" panose="020B0506020202020204"/>
              </a:rPr>
              <a:t>benefits</a:t>
            </a:r>
            <a:r>
              <a:rPr lang="fr-FR" altLang="fr-FR" sz="3600" dirty="0">
                <a:latin typeface="Avenir Next LT Pro Condensed" panose="020B0506020202020204"/>
              </a:rPr>
              <a:t> and </a:t>
            </a:r>
            <a:r>
              <a:rPr lang="fr-FR" altLang="fr-FR" sz="3600" dirty="0" err="1">
                <a:latin typeface="Avenir Next LT Pro Condensed" panose="020B0506020202020204"/>
              </a:rPr>
              <a:t>limits</a:t>
            </a:r>
            <a:r>
              <a:rPr lang="fr-FR" altLang="fr-FR" sz="3600" dirty="0">
                <a:latin typeface="Avenir Next LT Pro Condensed" panose="020B0506020202020204"/>
              </a:rPr>
              <a:t> of management practices to face </a:t>
            </a:r>
            <a:r>
              <a:rPr lang="fr-FR" altLang="fr-FR" sz="3600" dirty="0" err="1">
                <a:latin typeface="Avenir Next LT Pro Condensed" panose="020B0506020202020204"/>
              </a:rPr>
              <a:t>climate</a:t>
            </a:r>
            <a:r>
              <a:rPr lang="fr-FR" altLang="fr-FR" sz="3600" dirty="0">
                <a:latin typeface="Avenir Next LT Pro Condensed" panose="020B0506020202020204"/>
              </a:rPr>
              <a:t> change and (iv) the </a:t>
            </a:r>
            <a:r>
              <a:rPr lang="fr-FR" altLang="fr-FR" sz="3600" dirty="0" err="1">
                <a:latin typeface="Avenir Next LT Pro Condensed" panose="020B0506020202020204"/>
              </a:rPr>
              <a:t>vulnerability</a:t>
            </a:r>
            <a:r>
              <a:rPr lang="fr-FR" altLang="fr-FR" sz="3600" dirty="0">
                <a:latin typeface="Avenir Next LT Pro Condensed" panose="020B0506020202020204"/>
              </a:rPr>
              <a:t> of </a:t>
            </a:r>
            <a:r>
              <a:rPr lang="fr-FR" altLang="fr-FR" sz="3600" dirty="0" err="1">
                <a:latin typeface="Avenir Next LT Pro Condensed" panose="020B0506020202020204"/>
              </a:rPr>
              <a:t>forests</a:t>
            </a:r>
            <a:r>
              <a:rPr lang="fr-FR" altLang="fr-FR" sz="3600" dirty="0">
                <a:latin typeface="Avenir Next LT Pro Condensed" panose="020B0506020202020204"/>
              </a:rPr>
              <a:t> </a:t>
            </a:r>
            <a:r>
              <a:rPr lang="fr-FR" altLang="fr-FR" sz="3600" dirty="0" err="1">
                <a:latin typeface="Avenir Next LT Pro Condensed" panose="020B0506020202020204"/>
              </a:rPr>
              <a:t>towards</a:t>
            </a:r>
            <a:r>
              <a:rPr lang="fr-FR" altLang="fr-FR" sz="3600" dirty="0">
                <a:latin typeface="Avenir Next LT Pro Condensed" panose="020B0506020202020204"/>
              </a:rPr>
              <a:t> global change. </a:t>
            </a:r>
          </a:p>
          <a:p>
            <a:pPr algn="just">
              <a:spcBef>
                <a:spcPct val="50000"/>
              </a:spcBef>
            </a:pPr>
            <a:r>
              <a:rPr lang="fr-FR" altLang="fr-FR" sz="3600" dirty="0">
                <a:latin typeface="Avenir Next LT Pro Condensed" panose="020B0506020202020204"/>
              </a:rPr>
              <a:t>The </a:t>
            </a:r>
            <a:r>
              <a:rPr lang="fr-FR" altLang="fr-FR" sz="3600" dirty="0" err="1">
                <a:latin typeface="Avenir Next LT Pro Condensed" panose="020B0506020202020204"/>
              </a:rPr>
              <a:t>experiment</a:t>
            </a:r>
            <a:r>
              <a:rPr lang="fr-FR" altLang="fr-FR" sz="3600" dirty="0">
                <a:latin typeface="Avenir Next LT Pro Condensed" panose="020B0506020202020204"/>
              </a:rPr>
              <a:t> </a:t>
            </a:r>
            <a:r>
              <a:rPr lang="fr-FR" altLang="fr-FR" sz="3600" dirty="0" err="1">
                <a:latin typeface="Avenir Next LT Pro Condensed" panose="020B0506020202020204"/>
              </a:rPr>
              <a:t>will</a:t>
            </a:r>
            <a:r>
              <a:rPr lang="fr-FR" altLang="fr-FR" sz="3600" dirty="0">
                <a:latin typeface="Avenir Next LT Pro Condensed" panose="020B0506020202020204"/>
              </a:rPr>
              <a:t> </a:t>
            </a:r>
            <a:r>
              <a:rPr lang="fr-FR" altLang="fr-FR" sz="3600" dirty="0" err="1">
                <a:latin typeface="Avenir Next LT Pro Condensed" panose="020B0506020202020204"/>
              </a:rPr>
              <a:t>benefit</a:t>
            </a:r>
            <a:r>
              <a:rPr lang="fr-FR" altLang="fr-FR" sz="3600" dirty="0">
                <a:latin typeface="Avenir Next LT Pro Condensed" panose="020B0506020202020204"/>
              </a:rPr>
              <a:t> to </a:t>
            </a:r>
            <a:r>
              <a:rPr lang="fr-FR" altLang="fr-FR" sz="3600" dirty="0" err="1">
                <a:latin typeface="Avenir Next LT Pro Condensed" panose="020B0506020202020204"/>
              </a:rPr>
              <a:t>forest</a:t>
            </a:r>
            <a:r>
              <a:rPr lang="fr-FR" altLang="fr-FR" sz="3600" dirty="0">
                <a:latin typeface="Avenir Next LT Pro Condensed" panose="020B0506020202020204"/>
              </a:rPr>
              <a:t> managers and </a:t>
            </a:r>
            <a:r>
              <a:rPr lang="fr-FR" altLang="fr-FR" sz="3600" dirty="0" err="1">
                <a:latin typeface="Avenir Next LT Pro Condensed" panose="020B0506020202020204"/>
              </a:rPr>
              <a:t>stakeholders</a:t>
            </a:r>
            <a:r>
              <a:rPr lang="fr-FR" altLang="fr-FR" sz="3600" dirty="0">
                <a:latin typeface="Avenir Next LT Pro Condensed" panose="020B0506020202020204"/>
              </a:rPr>
              <a:t> to </a:t>
            </a:r>
            <a:r>
              <a:rPr lang="fr-FR" altLang="fr-FR" sz="3600" dirty="0" err="1">
                <a:latin typeface="Avenir Next LT Pro Condensed" panose="020B0506020202020204"/>
              </a:rPr>
              <a:t>meet</a:t>
            </a:r>
            <a:r>
              <a:rPr lang="fr-FR" altLang="fr-FR" sz="3600" dirty="0">
                <a:latin typeface="Avenir Next LT Pro Condensed" panose="020B0506020202020204"/>
              </a:rPr>
              <a:t> the socio-</a:t>
            </a:r>
            <a:r>
              <a:rPr lang="fr-FR" altLang="fr-FR" sz="3600" dirty="0" err="1">
                <a:latin typeface="Avenir Next LT Pro Condensed" panose="020B0506020202020204"/>
              </a:rPr>
              <a:t>eco</a:t>
            </a:r>
            <a:r>
              <a:rPr lang="fr-FR" altLang="fr-FR" sz="3600" dirty="0">
                <a:latin typeface="Avenir Next LT Pro Condensed" panose="020B0506020202020204"/>
              </a:rPr>
              <a:t>-</a:t>
            </a:r>
            <a:r>
              <a:rPr lang="fr-FR" altLang="fr-FR" sz="3600" dirty="0" err="1">
                <a:latin typeface="Avenir Next LT Pro Condensed" panose="020B0506020202020204"/>
              </a:rPr>
              <a:t>environmental</a:t>
            </a:r>
            <a:r>
              <a:rPr lang="fr-FR" altLang="fr-FR" sz="3600" dirty="0">
                <a:latin typeface="Avenir Next LT Pro Condensed" panose="020B0506020202020204"/>
              </a:rPr>
              <a:t> challenges.</a:t>
            </a:r>
            <a:endParaRPr lang="fr-FR" altLang="fr-FR" sz="3600" dirty="0">
              <a:solidFill>
                <a:srgbClr val="006600"/>
              </a:solidFill>
              <a:latin typeface="Avenir Next LT Pro Condensed" panose="020B0506020202020204"/>
            </a:endParaRPr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20286074" y="17462932"/>
            <a:ext cx="8757600" cy="7757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694" tIns="48847" rIns="97694" bIns="48847">
            <a:spAutoFit/>
          </a:bodyPr>
          <a:lstStyle>
            <a:lvl1pPr defTabSz="2098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93750" indent="-304800" defTabSz="20986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20788" indent="-244475" defTabSz="20986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09738" indent="-244475" defTabSz="20986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98688" indent="-244475" defTabSz="20986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58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130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702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4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fr-FR" sz="4400" b="1" dirty="0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Pure </a:t>
            </a:r>
            <a:r>
              <a:rPr lang="en-US" altLang="fr-FR" sz="4400" b="1" dirty="0" smtClean="0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Scots pine</a:t>
            </a:r>
            <a:r>
              <a:rPr lang="en-US" altLang="fr-FR" sz="4400" b="1" dirty="0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altLang="fr-FR" sz="4400" b="1" i="1" dirty="0" err="1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Pinus</a:t>
            </a:r>
            <a:r>
              <a:rPr lang="en-US" altLang="fr-FR" sz="4400" b="1" i="1" dirty="0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fr-FR" sz="4400" b="1" i="1" dirty="0" err="1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sylvestris</a:t>
            </a:r>
            <a:endParaRPr lang="en-US" altLang="fr-FR" sz="4400" b="1" i="1" dirty="0">
              <a:solidFill>
                <a:srgbClr val="00A3A6"/>
              </a:solidFill>
              <a:latin typeface="AvenirNext LT Pro Medium" panose="020B060402020202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21897068" y="23066236"/>
            <a:ext cx="6754812" cy="7757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694" tIns="48847" rIns="97694" bIns="48847">
            <a:spAutoFit/>
          </a:bodyPr>
          <a:lstStyle>
            <a:lvl1pPr defTabSz="2098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93750" indent="-304800" defTabSz="20986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20788" indent="-244475" defTabSz="20986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09738" indent="-244475" defTabSz="20986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98688" indent="-244475" defTabSz="20986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58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130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702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4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fr-FR" sz="4400" b="1" dirty="0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Mixture oak-pine</a:t>
            </a:r>
            <a:endParaRPr lang="en-US" altLang="fr-FR" sz="4400" b="1" i="1" dirty="0">
              <a:solidFill>
                <a:srgbClr val="00A3A6"/>
              </a:solidFill>
              <a:latin typeface="AvenirNext LT Pro Medium" panose="020B060402020202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24570560" y="29166023"/>
            <a:ext cx="4852987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7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197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197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197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197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fr-FR" sz="3200" b="1" dirty="0">
                <a:solidFill>
                  <a:srgbClr val="00A3A6"/>
                </a:solidFill>
                <a:latin typeface="Avenir Next LT Pro Condensed" panose="020B0506020202020204"/>
              </a:rPr>
              <a:t>Total exclusion or partially open for  large ungulates</a:t>
            </a:r>
            <a:endParaRPr lang="fr-FR" altLang="fr-FR" sz="3200" b="1" dirty="0">
              <a:solidFill>
                <a:srgbClr val="00A3A6"/>
              </a:solidFill>
              <a:latin typeface="Avenir Next LT Pro Condensed" panose="020B0506020202020204"/>
            </a:endParaRPr>
          </a:p>
        </p:txBody>
      </p:sp>
      <p:sp>
        <p:nvSpPr>
          <p:cNvPr id="79" name="AutoShape 101"/>
          <p:cNvSpPr>
            <a:spLocks noChangeArrowheads="1"/>
          </p:cNvSpPr>
          <p:nvPr/>
        </p:nvSpPr>
        <p:spPr bwMode="auto">
          <a:xfrm>
            <a:off x="10976066" y="6703034"/>
            <a:ext cx="17931346" cy="5030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275662"/>
            </a:solidFill>
            <a:round/>
            <a:headEnd/>
            <a:tailEnd/>
          </a:ln>
          <a:effectLst/>
        </p:spPr>
        <p:txBody>
          <a:bodyPr wrap="none" anchor="ctr"/>
          <a:lstStyle>
            <a:lvl1pPr defTabSz="4197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197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197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197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197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fr-FR" altLang="fr-FR" sz="4000" dirty="0"/>
          </a:p>
        </p:txBody>
      </p:sp>
      <p:pic>
        <p:nvPicPr>
          <p:cNvPr id="81" name="Picture 5" descr="j029382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32" y="6850334"/>
            <a:ext cx="1803438" cy="18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6" descr="MC900413624[1]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42" y="7578904"/>
            <a:ext cx="8636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2" descr="004-0785[1]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766" y="7610924"/>
            <a:ext cx="1229375" cy="215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Forme libre 6"/>
          <p:cNvSpPr>
            <a:spLocks noChangeArrowheads="1"/>
          </p:cNvSpPr>
          <p:nvPr/>
        </p:nvSpPr>
        <p:spPr bwMode="auto">
          <a:xfrm>
            <a:off x="11505559" y="6903112"/>
            <a:ext cx="13564946" cy="1011237"/>
          </a:xfrm>
          <a:custGeom>
            <a:avLst/>
            <a:gdLst>
              <a:gd name="T0" fmla="*/ 0 w 7864474"/>
              <a:gd name="T1" fmla="*/ 0 h 11618567"/>
              <a:gd name="T2" fmla="*/ 7864479 w 7864474"/>
              <a:gd name="T3" fmla="*/ 0 h 11618567"/>
              <a:gd name="T4" fmla="*/ 7864479 w 7864474"/>
              <a:gd name="T5" fmla="*/ 12333652 h 11618567"/>
              <a:gd name="T6" fmla="*/ 0 w 7864474"/>
              <a:gd name="T7" fmla="*/ 12333652 h 11618567"/>
              <a:gd name="T8" fmla="*/ 0 w 7864474"/>
              <a:gd name="T9" fmla="*/ 0 h 116185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64474"/>
              <a:gd name="T16" fmla="*/ 0 h 11618567"/>
              <a:gd name="T17" fmla="*/ 7864474 w 7864474"/>
              <a:gd name="T18" fmla="*/ 11618567 h 116185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64474" h="11618567">
                <a:moveTo>
                  <a:pt x="0" y="0"/>
                </a:moveTo>
                <a:lnTo>
                  <a:pt x="7864474" y="0"/>
                </a:lnTo>
                <a:lnTo>
                  <a:pt x="7864474" y="11618567"/>
                </a:lnTo>
                <a:lnTo>
                  <a:pt x="0" y="1161856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694" tIns="48847" rIns="97694" bIns="48847"/>
          <a:lstStyle>
            <a:lvl1pPr defTabSz="2098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93750" indent="-304800" defTabSz="20986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20788" indent="-244475" defTabSz="20986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09738" indent="-244475" defTabSz="20986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98688" indent="-244475" defTabSz="20986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58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130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702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4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fr-FR" sz="4000" b="1" dirty="0" smtClean="0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The </a:t>
            </a:r>
            <a:r>
              <a:rPr lang="en-US" altLang="fr-FR" sz="4000" b="1" dirty="0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OBJECTIVE </a:t>
            </a:r>
            <a:r>
              <a:rPr lang="en-US" altLang="fr-FR" sz="4000" b="1" dirty="0" smtClean="0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is to study the </a:t>
            </a:r>
            <a:r>
              <a:rPr lang="en-US" altLang="fr-FR" sz="4000" b="1" dirty="0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effects of</a:t>
            </a:r>
            <a:endParaRPr lang="fr-FR" altLang="fr-FR" sz="4000" b="1" dirty="0">
              <a:solidFill>
                <a:srgbClr val="00A3A6"/>
              </a:solidFill>
              <a:latin typeface="AvenirNext LT Pro Medium" panose="020B060402020202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9" name="Line 160"/>
          <p:cNvSpPr>
            <a:spLocks noChangeShapeType="1"/>
          </p:cNvSpPr>
          <p:nvPr/>
        </p:nvSpPr>
        <p:spPr bwMode="auto">
          <a:xfrm>
            <a:off x="16088281" y="23159116"/>
            <a:ext cx="706804" cy="734740"/>
          </a:xfrm>
          <a:prstGeom prst="line">
            <a:avLst/>
          </a:prstGeom>
          <a:noFill/>
          <a:ln w="38100">
            <a:solidFill>
              <a:srgbClr val="00A3A6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6961"/>
          </a:p>
        </p:txBody>
      </p:sp>
      <p:sp>
        <p:nvSpPr>
          <p:cNvPr id="90" name="Rectangle 10"/>
          <p:cNvSpPr>
            <a:spLocks noChangeArrowheads="1"/>
          </p:cNvSpPr>
          <p:nvPr/>
        </p:nvSpPr>
        <p:spPr bwMode="auto">
          <a:xfrm>
            <a:off x="19382399" y="11887727"/>
            <a:ext cx="9670294" cy="7757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694" tIns="48847" rIns="97694" bIns="48847">
            <a:spAutoFit/>
          </a:bodyPr>
          <a:lstStyle>
            <a:lvl1pPr defTabSz="2098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93750" indent="-304800" defTabSz="20986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20788" indent="-244475" defTabSz="20986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09738" indent="-244475" defTabSz="20986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98688" indent="-244475" defTabSz="20986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58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130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702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4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fr-FR" sz="4400" b="1" dirty="0">
                <a:solidFill>
                  <a:srgbClr val="0066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fr-FR" sz="4400" b="1" dirty="0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Pure sessile Oak</a:t>
            </a:r>
            <a:r>
              <a:rPr lang="en-US" altLang="fr-FR" sz="4400" b="1" i="1" dirty="0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altLang="fr-FR" sz="4400" b="1" i="1" dirty="0" err="1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Quercus</a:t>
            </a:r>
            <a:r>
              <a:rPr lang="en-US" altLang="fr-FR" sz="4400" b="1" i="1" dirty="0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fr-FR" sz="4400" b="1" i="1" dirty="0" err="1">
                <a:solidFill>
                  <a:srgbClr val="00A3A6"/>
                </a:solidFill>
                <a:latin typeface="AvenirNext LT Pro Medium" panose="020B0604020202020204" pitchFamily="34" charset="0"/>
                <a:ea typeface="ＭＳ Ｐゴシック" pitchFamily="34" charset="-128"/>
                <a:cs typeface="Arial" pitchFamily="34" charset="0"/>
              </a:rPr>
              <a:t>petraea</a:t>
            </a:r>
            <a:endParaRPr lang="en-US" altLang="fr-FR" sz="4400" b="1" i="1" dirty="0">
              <a:solidFill>
                <a:srgbClr val="00A3A6"/>
              </a:solidFill>
              <a:latin typeface="AvenirNext LT Pro Medium" panose="020B060402020202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1" name="Rectangle 172"/>
          <p:cNvSpPr>
            <a:spLocks noChangeArrowheads="1"/>
          </p:cNvSpPr>
          <p:nvPr/>
        </p:nvSpPr>
        <p:spPr bwMode="auto">
          <a:xfrm>
            <a:off x="16176746" y="16570138"/>
            <a:ext cx="215900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6961"/>
          </a:p>
        </p:txBody>
      </p:sp>
      <p:sp>
        <p:nvSpPr>
          <p:cNvPr id="92" name="ZoneTexte 91"/>
          <p:cNvSpPr txBox="1"/>
          <p:nvPr/>
        </p:nvSpPr>
        <p:spPr>
          <a:xfrm>
            <a:off x="11334343" y="7844179"/>
            <a:ext cx="1412438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spc="32" dirty="0" smtClean="0">
                <a:latin typeface="Avenir Next LT Pro Condensed" panose="020B0506020202020204"/>
                <a:cs typeface="Arial" panose="020B0604020202020204" pitchFamily="34" charset="0"/>
              </a:rPr>
              <a:t>stand </a:t>
            </a:r>
            <a:r>
              <a:rPr lang="en-US" sz="3600" b="1" spc="32" dirty="0">
                <a:latin typeface="Avenir Next LT Pro Condensed" panose="020B0506020202020204"/>
                <a:cs typeface="Arial" panose="020B0604020202020204" pitchFamily="34" charset="0"/>
              </a:rPr>
              <a:t>composition </a:t>
            </a:r>
            <a:r>
              <a:rPr lang="en-US" sz="3600" spc="32" dirty="0">
                <a:latin typeface="Avenir Next LT Pro Condensed" panose="020B0506020202020204"/>
                <a:cs typeface="Arial" panose="020B0604020202020204" pitchFamily="34" charset="0"/>
              </a:rPr>
              <a:t>(pure oak, pure pine, mixed pine-oak) and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spc="32" dirty="0" smtClean="0">
                <a:latin typeface="Avenir Next LT Pro Condensed" panose="020B0506020202020204"/>
                <a:cs typeface="Arial" panose="020B0604020202020204" pitchFamily="34" charset="0"/>
              </a:rPr>
              <a:t>stand </a:t>
            </a:r>
            <a:r>
              <a:rPr lang="en-US" sz="3600" b="1" spc="32" dirty="0">
                <a:latin typeface="Avenir Next LT Pro Condensed" panose="020B0506020202020204"/>
                <a:cs typeface="Arial" panose="020B0604020202020204" pitchFamily="34" charset="0"/>
              </a:rPr>
              <a:t>density </a:t>
            </a:r>
            <a:r>
              <a:rPr lang="en-US" sz="3600" spc="32" dirty="0">
                <a:latin typeface="Avenir Next LT Pro Condensed" panose="020B0506020202020204"/>
                <a:cs typeface="Arial" panose="020B0604020202020204" pitchFamily="34" charset="0"/>
              </a:rPr>
              <a:t>(number of trees/ha) combined with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spc="32" dirty="0" smtClean="0">
                <a:latin typeface="Avenir Next LT Pro Condensed" panose="020B0506020202020204"/>
                <a:cs typeface="Arial" panose="020B0604020202020204" pitchFamily="34" charset="0"/>
              </a:rPr>
              <a:t>presence </a:t>
            </a:r>
            <a:r>
              <a:rPr lang="en-US" sz="3600" b="1" spc="32" dirty="0">
                <a:solidFill>
                  <a:srgbClr val="2B2E30"/>
                </a:solidFill>
                <a:latin typeface="Avenir Next LT Pro Condensed" panose="020B0506020202020204"/>
                <a:cs typeface="Arial" panose="020B0604020202020204" pitchFamily="34" charset="0"/>
              </a:rPr>
              <a:t>of wild ungulates </a:t>
            </a:r>
            <a:r>
              <a:rPr lang="en-US" sz="3600" spc="32" dirty="0">
                <a:solidFill>
                  <a:srgbClr val="2B2E30"/>
                </a:solidFill>
                <a:latin typeface="Avenir Next LT Pro Condensed" panose="020B0506020202020204"/>
                <a:cs typeface="Arial" panose="020B0604020202020204" pitchFamily="34" charset="0"/>
              </a:rPr>
              <a:t>(roe deer, wild boar, red deer), </a:t>
            </a:r>
          </a:p>
          <a:p>
            <a:pPr>
              <a:spcBef>
                <a:spcPts val="1200"/>
              </a:spcBef>
            </a:pPr>
            <a:r>
              <a:rPr lang="en-US" sz="3600" b="1" spc="32" dirty="0">
                <a:solidFill>
                  <a:srgbClr val="2B2E30"/>
                </a:solidFill>
                <a:latin typeface="Avenir Next LT Pro Condensed" panose="020B0506020202020204"/>
                <a:cs typeface="Arial" panose="020B0604020202020204" pitchFamily="34" charset="0"/>
              </a:rPr>
              <a:t>on the ecosystem functioning</a:t>
            </a:r>
            <a:r>
              <a:rPr lang="en-US" sz="3600" spc="32" dirty="0">
                <a:solidFill>
                  <a:srgbClr val="2B2E30"/>
                </a:solidFill>
                <a:latin typeface="Avenir Next LT Pro Condensed" panose="020B0506020202020204"/>
                <a:cs typeface="Arial" panose="020B0604020202020204" pitchFamily="34" charset="0"/>
              </a:rPr>
              <a:t> such as tree productivity, resource use and allocation (including water and nutrients), biodiversity and understory vegetation dynamics including regeneration.</a:t>
            </a:r>
            <a:endParaRPr lang="fr-FR" sz="6961" dirty="0">
              <a:latin typeface="Avenir Next LT Pro Condensed" panose="020B0506020202020204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4186841" y="30375111"/>
            <a:ext cx="4002342" cy="3754600"/>
            <a:chOff x="20038382" y="28562018"/>
            <a:chExt cx="4002342" cy="3754600"/>
          </a:xfrm>
        </p:grpSpPr>
        <p:grpSp>
          <p:nvGrpSpPr>
            <p:cNvPr id="93" name="Group 542"/>
            <p:cNvGrpSpPr>
              <a:grpSpLocks/>
            </p:cNvGrpSpPr>
            <p:nvPr/>
          </p:nvGrpSpPr>
          <p:grpSpPr bwMode="auto">
            <a:xfrm>
              <a:off x="20310745" y="28562028"/>
              <a:ext cx="3648034" cy="3165189"/>
              <a:chOff x="1940" y="4158"/>
              <a:chExt cx="1638" cy="1134"/>
            </a:xfrm>
          </p:grpSpPr>
          <p:sp>
            <p:nvSpPr>
              <p:cNvPr id="94" name="Freeform 516"/>
              <p:cNvSpPr>
                <a:spLocks/>
              </p:cNvSpPr>
              <p:nvPr/>
            </p:nvSpPr>
            <p:spPr bwMode="auto">
              <a:xfrm>
                <a:off x="1990" y="4838"/>
                <a:ext cx="1588" cy="227"/>
              </a:xfrm>
              <a:custGeom>
                <a:avLst/>
                <a:gdLst>
                  <a:gd name="T0" fmla="*/ 0 w 4896"/>
                  <a:gd name="T1" fmla="*/ 39 h 964"/>
                  <a:gd name="T2" fmla="*/ 394 w 4896"/>
                  <a:gd name="T3" fmla="*/ 39 h 964"/>
                  <a:gd name="T4" fmla="*/ 530 w 4896"/>
                  <a:gd name="T5" fmla="*/ 32 h 964"/>
                  <a:gd name="T6" fmla="*/ 589 w 4896"/>
                  <a:gd name="T7" fmla="*/ 24 h 964"/>
                  <a:gd name="T8" fmla="*/ 611 w 4896"/>
                  <a:gd name="T9" fmla="*/ 17 h 964"/>
                  <a:gd name="T10" fmla="*/ 1314 w 4896"/>
                  <a:gd name="T11" fmla="*/ 16 h 964"/>
                  <a:gd name="T12" fmla="*/ 1521 w 4896"/>
                  <a:gd name="T13" fmla="*/ 14 h 964"/>
                  <a:gd name="T14" fmla="*/ 1550 w 4896"/>
                  <a:gd name="T15" fmla="*/ 17 h 964"/>
                  <a:gd name="T16" fmla="*/ 1564 w 4896"/>
                  <a:gd name="T17" fmla="*/ 21 h 964"/>
                  <a:gd name="T18" fmla="*/ 1574 w 4896"/>
                  <a:gd name="T19" fmla="*/ 32 h 964"/>
                  <a:gd name="T20" fmla="*/ 1579 w 4896"/>
                  <a:gd name="T21" fmla="*/ 37 h 964"/>
                  <a:gd name="T22" fmla="*/ 1567 w 4896"/>
                  <a:gd name="T23" fmla="*/ 99 h 964"/>
                  <a:gd name="T24" fmla="*/ 1552 w 4896"/>
                  <a:gd name="T25" fmla="*/ 114 h 964"/>
                  <a:gd name="T26" fmla="*/ 1542 w 4896"/>
                  <a:gd name="T27" fmla="*/ 125 h 964"/>
                  <a:gd name="T28" fmla="*/ 1523 w 4896"/>
                  <a:gd name="T29" fmla="*/ 141 h 964"/>
                  <a:gd name="T30" fmla="*/ 1511 w 4896"/>
                  <a:gd name="T31" fmla="*/ 150 h 964"/>
                  <a:gd name="T32" fmla="*/ 1486 w 4896"/>
                  <a:gd name="T33" fmla="*/ 167 h 964"/>
                  <a:gd name="T34" fmla="*/ 1469 w 4896"/>
                  <a:gd name="T35" fmla="*/ 176 h 964"/>
                  <a:gd name="T36" fmla="*/ 1438 w 4896"/>
                  <a:gd name="T37" fmla="*/ 191 h 964"/>
                  <a:gd name="T38" fmla="*/ 1430 w 4896"/>
                  <a:gd name="T39" fmla="*/ 196 h 964"/>
                  <a:gd name="T40" fmla="*/ 1389 w 4896"/>
                  <a:gd name="T41" fmla="*/ 208 h 964"/>
                  <a:gd name="T42" fmla="*/ 1221 w 4896"/>
                  <a:gd name="T43" fmla="*/ 206 h 964"/>
                  <a:gd name="T44" fmla="*/ 1165 w 4896"/>
                  <a:gd name="T45" fmla="*/ 215 h 964"/>
                  <a:gd name="T46" fmla="*/ 655 w 4896"/>
                  <a:gd name="T47" fmla="*/ 219 h 964"/>
                  <a:gd name="T48" fmla="*/ 577 w 4896"/>
                  <a:gd name="T49" fmla="*/ 222 h 964"/>
                  <a:gd name="T50" fmla="*/ 462 w 4896"/>
                  <a:gd name="T51" fmla="*/ 208 h 964"/>
                  <a:gd name="T52" fmla="*/ 411 w 4896"/>
                  <a:gd name="T53" fmla="*/ 192 h 964"/>
                  <a:gd name="T54" fmla="*/ 265 w 4896"/>
                  <a:gd name="T55" fmla="*/ 183 h 964"/>
                  <a:gd name="T56" fmla="*/ 219 w 4896"/>
                  <a:gd name="T57" fmla="*/ 169 h 964"/>
                  <a:gd name="T58" fmla="*/ 195 w 4896"/>
                  <a:gd name="T59" fmla="*/ 160 h 964"/>
                  <a:gd name="T60" fmla="*/ 173 w 4896"/>
                  <a:gd name="T61" fmla="*/ 152 h 964"/>
                  <a:gd name="T62" fmla="*/ 144 w 4896"/>
                  <a:gd name="T63" fmla="*/ 138 h 964"/>
                  <a:gd name="T64" fmla="*/ 117 w 4896"/>
                  <a:gd name="T65" fmla="*/ 118 h 964"/>
                  <a:gd name="T66" fmla="*/ 95 w 4896"/>
                  <a:gd name="T67" fmla="*/ 99 h 964"/>
                  <a:gd name="T68" fmla="*/ 66 w 4896"/>
                  <a:gd name="T69" fmla="*/ 81 h 964"/>
                  <a:gd name="T70" fmla="*/ 29 w 4896"/>
                  <a:gd name="T71" fmla="*/ 65 h 964"/>
                  <a:gd name="T72" fmla="*/ 15 w 4896"/>
                  <a:gd name="T73" fmla="*/ 58 h 964"/>
                  <a:gd name="T74" fmla="*/ 7 w 4896"/>
                  <a:gd name="T75" fmla="*/ 54 h 964"/>
                  <a:gd name="T76" fmla="*/ 0 w 4896"/>
                  <a:gd name="T77" fmla="*/ 39 h 96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96" h="964">
                    <a:moveTo>
                      <a:pt x="0" y="164"/>
                    </a:moveTo>
                    <a:cubicBezTo>
                      <a:pt x="389" y="225"/>
                      <a:pt x="824" y="169"/>
                      <a:pt x="1215" y="164"/>
                    </a:cubicBezTo>
                    <a:cubicBezTo>
                      <a:pt x="1382" y="108"/>
                      <a:pt x="1307" y="141"/>
                      <a:pt x="1635" y="134"/>
                    </a:cubicBezTo>
                    <a:cubicBezTo>
                      <a:pt x="1700" y="129"/>
                      <a:pt x="1754" y="119"/>
                      <a:pt x="1815" y="104"/>
                    </a:cubicBezTo>
                    <a:cubicBezTo>
                      <a:pt x="1840" y="98"/>
                      <a:pt x="1858" y="82"/>
                      <a:pt x="1883" y="74"/>
                    </a:cubicBezTo>
                    <a:cubicBezTo>
                      <a:pt x="2607" y="78"/>
                      <a:pt x="3327" y="84"/>
                      <a:pt x="4050" y="66"/>
                    </a:cubicBezTo>
                    <a:cubicBezTo>
                      <a:pt x="4266" y="0"/>
                      <a:pt x="4342" y="54"/>
                      <a:pt x="4688" y="59"/>
                    </a:cubicBezTo>
                    <a:cubicBezTo>
                      <a:pt x="4738" y="65"/>
                      <a:pt x="4739" y="62"/>
                      <a:pt x="4778" y="74"/>
                    </a:cubicBezTo>
                    <a:cubicBezTo>
                      <a:pt x="4793" y="79"/>
                      <a:pt x="4823" y="89"/>
                      <a:pt x="4823" y="89"/>
                    </a:cubicBezTo>
                    <a:cubicBezTo>
                      <a:pt x="4833" y="104"/>
                      <a:pt x="4843" y="119"/>
                      <a:pt x="4853" y="134"/>
                    </a:cubicBezTo>
                    <a:cubicBezTo>
                      <a:pt x="4858" y="141"/>
                      <a:pt x="4868" y="156"/>
                      <a:pt x="4868" y="156"/>
                    </a:cubicBezTo>
                    <a:cubicBezTo>
                      <a:pt x="4896" y="248"/>
                      <a:pt x="4883" y="341"/>
                      <a:pt x="4830" y="419"/>
                    </a:cubicBezTo>
                    <a:cubicBezTo>
                      <a:pt x="4815" y="441"/>
                      <a:pt x="4800" y="464"/>
                      <a:pt x="4785" y="486"/>
                    </a:cubicBezTo>
                    <a:cubicBezTo>
                      <a:pt x="4775" y="501"/>
                      <a:pt x="4755" y="531"/>
                      <a:pt x="4755" y="531"/>
                    </a:cubicBezTo>
                    <a:cubicBezTo>
                      <a:pt x="4744" y="568"/>
                      <a:pt x="4721" y="573"/>
                      <a:pt x="4695" y="599"/>
                    </a:cubicBezTo>
                    <a:cubicBezTo>
                      <a:pt x="4646" y="648"/>
                      <a:pt x="4717" y="596"/>
                      <a:pt x="4658" y="636"/>
                    </a:cubicBezTo>
                    <a:cubicBezTo>
                      <a:pt x="4618" y="696"/>
                      <a:pt x="4643" y="671"/>
                      <a:pt x="4583" y="711"/>
                    </a:cubicBezTo>
                    <a:cubicBezTo>
                      <a:pt x="4507" y="762"/>
                      <a:pt x="4611" y="728"/>
                      <a:pt x="4530" y="749"/>
                    </a:cubicBezTo>
                    <a:cubicBezTo>
                      <a:pt x="4501" y="778"/>
                      <a:pt x="4466" y="786"/>
                      <a:pt x="4433" y="809"/>
                    </a:cubicBezTo>
                    <a:cubicBezTo>
                      <a:pt x="4424" y="815"/>
                      <a:pt x="4419" y="825"/>
                      <a:pt x="4410" y="831"/>
                    </a:cubicBezTo>
                    <a:cubicBezTo>
                      <a:pt x="4373" y="856"/>
                      <a:pt x="4325" y="869"/>
                      <a:pt x="4283" y="884"/>
                    </a:cubicBezTo>
                    <a:cubicBezTo>
                      <a:pt x="4071" y="873"/>
                      <a:pt x="4021" y="871"/>
                      <a:pt x="3765" y="876"/>
                    </a:cubicBezTo>
                    <a:cubicBezTo>
                      <a:pt x="3711" y="884"/>
                      <a:pt x="3647" y="913"/>
                      <a:pt x="3593" y="914"/>
                    </a:cubicBezTo>
                    <a:cubicBezTo>
                      <a:pt x="3068" y="923"/>
                      <a:pt x="2543" y="923"/>
                      <a:pt x="2018" y="929"/>
                    </a:cubicBezTo>
                    <a:cubicBezTo>
                      <a:pt x="1901" y="964"/>
                      <a:pt x="2055" y="954"/>
                      <a:pt x="1778" y="944"/>
                    </a:cubicBezTo>
                    <a:cubicBezTo>
                      <a:pt x="1653" y="930"/>
                      <a:pt x="1545" y="912"/>
                      <a:pt x="1425" y="884"/>
                    </a:cubicBezTo>
                    <a:cubicBezTo>
                      <a:pt x="1389" y="846"/>
                      <a:pt x="1320" y="827"/>
                      <a:pt x="1268" y="816"/>
                    </a:cubicBezTo>
                    <a:cubicBezTo>
                      <a:pt x="1145" y="755"/>
                      <a:pt x="904" y="781"/>
                      <a:pt x="818" y="779"/>
                    </a:cubicBezTo>
                    <a:cubicBezTo>
                      <a:pt x="769" y="762"/>
                      <a:pt x="725" y="734"/>
                      <a:pt x="675" y="719"/>
                    </a:cubicBezTo>
                    <a:cubicBezTo>
                      <a:pt x="651" y="703"/>
                      <a:pt x="625" y="695"/>
                      <a:pt x="600" y="681"/>
                    </a:cubicBezTo>
                    <a:cubicBezTo>
                      <a:pt x="526" y="639"/>
                      <a:pt x="582" y="660"/>
                      <a:pt x="533" y="644"/>
                    </a:cubicBezTo>
                    <a:cubicBezTo>
                      <a:pt x="503" y="624"/>
                      <a:pt x="473" y="604"/>
                      <a:pt x="443" y="584"/>
                    </a:cubicBezTo>
                    <a:cubicBezTo>
                      <a:pt x="410" y="561"/>
                      <a:pt x="395" y="524"/>
                      <a:pt x="360" y="501"/>
                    </a:cubicBezTo>
                    <a:cubicBezTo>
                      <a:pt x="337" y="466"/>
                      <a:pt x="326" y="441"/>
                      <a:pt x="293" y="419"/>
                    </a:cubicBezTo>
                    <a:cubicBezTo>
                      <a:pt x="273" y="388"/>
                      <a:pt x="239" y="355"/>
                      <a:pt x="203" y="344"/>
                    </a:cubicBezTo>
                    <a:cubicBezTo>
                      <a:pt x="166" y="320"/>
                      <a:pt x="127" y="301"/>
                      <a:pt x="90" y="276"/>
                    </a:cubicBezTo>
                    <a:cubicBezTo>
                      <a:pt x="75" y="266"/>
                      <a:pt x="60" y="256"/>
                      <a:pt x="45" y="246"/>
                    </a:cubicBezTo>
                    <a:cubicBezTo>
                      <a:pt x="38" y="241"/>
                      <a:pt x="23" y="231"/>
                      <a:pt x="23" y="231"/>
                    </a:cubicBezTo>
                    <a:cubicBezTo>
                      <a:pt x="7" y="207"/>
                      <a:pt x="0" y="193"/>
                      <a:pt x="0" y="16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6D39E"/>
                  </a:gs>
                  <a:gs pos="100000">
                    <a:srgbClr val="FFFF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6961"/>
              </a:p>
            </p:txBody>
          </p:sp>
          <p:pic>
            <p:nvPicPr>
              <p:cNvPr id="95" name="Picture 514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" y="4347"/>
                <a:ext cx="501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515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2" y="4158"/>
                <a:ext cx="462" cy="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" name="Picture 522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1" y="4696"/>
                <a:ext cx="140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" name="Picture 52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1" y="4696"/>
                <a:ext cx="140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Picture 524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4696"/>
                <a:ext cx="128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525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4711"/>
                <a:ext cx="127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1" name="Rectangle 526" descr="Treillis blanc"/>
              <p:cNvSpPr>
                <a:spLocks noChangeArrowheads="1"/>
              </p:cNvSpPr>
              <p:nvPr/>
            </p:nvSpPr>
            <p:spPr bwMode="auto">
              <a:xfrm>
                <a:off x="2082" y="4760"/>
                <a:ext cx="1428" cy="190"/>
              </a:xfrm>
              <a:prstGeom prst="rect">
                <a:avLst/>
              </a:prstGeom>
              <a:pattFill prst="openDmnd">
                <a:fgClr>
                  <a:schemeClr val="bg2">
                    <a:alpha val="65097"/>
                  </a:schemeClr>
                </a:fgClr>
                <a:bgClr>
                  <a:schemeClr val="bg1">
                    <a:alpha val="65097"/>
                  </a:schemeClr>
                </a:bgClr>
              </a:patt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FR" altLang="fr-FR" sz="2500">
                  <a:latin typeface="Lucida Handwriting" pitchFamily="66" charset="0"/>
                  <a:ea typeface="MS PGothic" pitchFamily="34" charset="-128"/>
                </a:endParaRPr>
              </a:p>
            </p:txBody>
          </p:sp>
          <p:sp>
            <p:nvSpPr>
              <p:cNvPr id="102" name="Text Box 537"/>
              <p:cNvSpPr txBox="1">
                <a:spLocks noChangeArrowheads="1"/>
              </p:cNvSpPr>
              <p:nvPr/>
            </p:nvSpPr>
            <p:spPr bwMode="auto">
              <a:xfrm>
                <a:off x="1940" y="5047"/>
                <a:ext cx="751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28001" tIns="64001" rIns="128001" bIns="64001">
                <a:spAutoFit/>
              </a:bodyPr>
              <a:lstStyle>
                <a:lvl1pPr marL="479425" indent="-479425" defTabSz="12795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795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795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795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795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  <a:buClr>
                    <a:srgbClr val="8FBD33"/>
                  </a:buClr>
                  <a:buFont typeface="Wingdings" pitchFamily="2" charset="2"/>
                  <a:buNone/>
                </a:pPr>
                <a:r>
                  <a:rPr lang="fr-FR" altLang="fr-FR" sz="3600" dirty="0" err="1">
                    <a:solidFill>
                      <a:srgbClr val="00A3A6"/>
                    </a:solidFill>
                    <a:latin typeface="Avenir Next LT Pro Condensed" panose="020B0506020202020204"/>
                    <a:ea typeface="MS PGothic" pitchFamily="34" charset="-128"/>
                    <a:cs typeface="Arial" charset="0"/>
                  </a:rPr>
                  <a:t>F</a:t>
                </a:r>
                <a:r>
                  <a:rPr lang="fr-FR" altLang="fr-FR" sz="3600" dirty="0" err="1" smtClean="0">
                    <a:solidFill>
                      <a:srgbClr val="00A3A6"/>
                    </a:solidFill>
                    <a:latin typeface="Avenir Next LT Pro Condensed" panose="020B0506020202020204"/>
                    <a:ea typeface="MS PGothic" pitchFamily="34" charset="-128"/>
                    <a:cs typeface="Arial" charset="0"/>
                  </a:rPr>
                  <a:t>enced</a:t>
                </a:r>
                <a:endParaRPr lang="fr-FR" altLang="fr-FR" sz="2200" dirty="0">
                  <a:solidFill>
                    <a:srgbClr val="00A3A6"/>
                  </a:solidFill>
                  <a:latin typeface="Avenir Next LT Pro Condensed" panose="020B0506020202020204"/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121" name="Ellipse 120"/>
            <p:cNvSpPr/>
            <p:nvPr/>
          </p:nvSpPr>
          <p:spPr>
            <a:xfrm>
              <a:off x="20038382" y="28562018"/>
              <a:ext cx="4002342" cy="3754600"/>
            </a:xfrm>
            <a:prstGeom prst="ellipse">
              <a:avLst/>
            </a:prstGeom>
            <a:noFill/>
            <a:ln w="38100">
              <a:solidFill>
                <a:srgbClr val="00A3A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961"/>
            </a:p>
          </p:txBody>
        </p:sp>
      </p:grpSp>
      <p:grpSp>
        <p:nvGrpSpPr>
          <p:cNvPr id="123" name="Groupe 43"/>
          <p:cNvGrpSpPr>
            <a:grpSpLocks/>
          </p:cNvGrpSpPr>
          <p:nvPr/>
        </p:nvGrpSpPr>
        <p:grpSpPr bwMode="auto">
          <a:xfrm>
            <a:off x="16481042" y="32980164"/>
            <a:ext cx="2682142" cy="3332550"/>
            <a:chOff x="2390909" y="7608823"/>
            <a:chExt cx="2017978" cy="2090908"/>
          </a:xfrm>
        </p:grpSpPr>
        <p:pic>
          <p:nvPicPr>
            <p:cNvPr id="124" name="Picture 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563" y="7608823"/>
              <a:ext cx="1960324" cy="13308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5" name="ZoneTexte 124"/>
            <p:cNvSpPr txBox="1"/>
            <p:nvPr/>
          </p:nvSpPr>
          <p:spPr>
            <a:xfrm>
              <a:off x="2390909" y="8969713"/>
              <a:ext cx="1914859" cy="7300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fr-FR" sz="6961" dirty="0">
                <a:latin typeface="+mj-lt"/>
                <a:ea typeface="ＭＳ Ｐゴシック" pitchFamily="34" charset="-128"/>
              </a:endParaRPr>
            </a:p>
          </p:txBody>
        </p:sp>
      </p:grpSp>
      <p:pic>
        <p:nvPicPr>
          <p:cNvPr id="126" name="Image 1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11" y="31353348"/>
            <a:ext cx="2577631" cy="369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7" name="Picture 5" descr="Z:\OPTMix\Pilotage_general\14_photos\Photoreportage_Gregoire_Maisonneuve\_1-LowRes\_1-LowRes\fichiers\0052617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763" y="31405201"/>
            <a:ext cx="2409485" cy="36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6" descr="Z:\OPTMix\Pilotage_general\14_photos\Photoreportage_Gregoire_Maisonneuve\_1-LowRes\_1-LowRes\fichiers\0052604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13" y="31412170"/>
            <a:ext cx="5239898" cy="349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7" descr="Z:\OPTMix\Pilotage_general\14_photos\Photoreportage_Gregoire_Maisonneuve\_1-LowRes\_1-LowRes\fichiers\0052602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258" y="31397190"/>
            <a:ext cx="2425993" cy="16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Z:\OPTMix\Pilotage_general\14_photos\Photoreportage_Gregoire_Maisonneuve\_1-LowRes\_1-LowRes\fichiers\0052573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490" y="24485091"/>
            <a:ext cx="3438458" cy="229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AutoShape 129"/>
          <p:cNvSpPr>
            <a:spLocks noChangeArrowheads="1"/>
          </p:cNvSpPr>
          <p:nvPr/>
        </p:nvSpPr>
        <p:spPr bwMode="auto">
          <a:xfrm>
            <a:off x="1316771" y="12167271"/>
            <a:ext cx="9061524" cy="1891281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275662"/>
            </a:solidFill>
            <a:round/>
            <a:headEnd/>
            <a:tailEnd/>
          </a:ln>
          <a:effectLst/>
        </p:spPr>
        <p:txBody>
          <a:bodyPr wrap="none" anchor="ctr"/>
          <a:lstStyle>
            <a:lvl1pPr defTabSz="4197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197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197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197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197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fr-FR" altLang="fr-FR" sz="4000"/>
          </a:p>
        </p:txBody>
      </p:sp>
      <p:sp>
        <p:nvSpPr>
          <p:cNvPr id="134" name="Rectangle 10"/>
          <p:cNvSpPr>
            <a:spLocks noChangeArrowheads="1"/>
          </p:cNvSpPr>
          <p:nvPr/>
        </p:nvSpPr>
        <p:spPr bwMode="auto">
          <a:xfrm>
            <a:off x="11413486" y="19793394"/>
            <a:ext cx="6254824" cy="206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7694" tIns="48847" rIns="97694" bIns="48847">
            <a:spAutoFit/>
          </a:bodyPr>
          <a:lstStyle>
            <a:lvl1pPr defTabSz="2098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93750" indent="-304800" defTabSz="20986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20788" indent="-244475" defTabSz="20986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09738" indent="-244475" defTabSz="20986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98688" indent="-244475" defTabSz="20986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58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130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702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488" indent="-244475" defTabSz="209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fr-FR" sz="3200" b="1" i="1" dirty="0">
                <a:solidFill>
                  <a:srgbClr val="00A3A6"/>
                </a:solidFill>
                <a:latin typeface="Avenir Next LT Pro Condensed" panose="020B0506020202020204"/>
                <a:ea typeface="ＭＳ Ｐゴシック" pitchFamily="34" charset="-128"/>
                <a:cs typeface="Arial" pitchFamily="34" charset="0"/>
              </a:rPr>
              <a:t>Study site</a:t>
            </a:r>
            <a:r>
              <a:rPr lang="en-US" altLang="fr-FR" sz="3200" i="1" dirty="0">
                <a:solidFill>
                  <a:srgbClr val="00A3A6"/>
                </a:solidFill>
                <a:latin typeface="Avenir Next LT Pro Condensed" panose="020B0506020202020204"/>
                <a:ea typeface="ＭＳ Ｐゴシック" pitchFamily="34" charset="-128"/>
                <a:cs typeface="Arial" pitchFamily="34" charset="0"/>
              </a:rPr>
              <a:t> in Orleans state forest in Central France </a:t>
            </a:r>
            <a:r>
              <a:rPr lang="pt-BR" altLang="fr-FR" sz="3200" i="1" dirty="0">
                <a:solidFill>
                  <a:srgbClr val="00A3A6"/>
                </a:solidFill>
                <a:latin typeface="Avenir Next LT Pro Condensed" panose="020B0506020202020204"/>
                <a:ea typeface="ＭＳ Ｐゴシック" pitchFamily="34" charset="-128"/>
                <a:cs typeface="Arial" pitchFamily="34" charset="0"/>
              </a:rPr>
              <a:t>(47°49‘ N, 2°29’ E)</a:t>
            </a:r>
            <a:r>
              <a:rPr lang="en-US" altLang="fr-FR" sz="3200" i="1" dirty="0">
                <a:solidFill>
                  <a:srgbClr val="00A3A6"/>
                </a:solidFill>
                <a:latin typeface="Avenir Next LT Pro Condensed" panose="020B0506020202020204"/>
                <a:ea typeface="ＭＳ Ｐゴシック" pitchFamily="34" charset="-128"/>
                <a:cs typeface="Arial" pitchFamily="34" charset="0"/>
              </a:rPr>
              <a:t>, and example of the experimental design for one of the three replicates.</a:t>
            </a:r>
          </a:p>
        </p:txBody>
      </p:sp>
      <p:sp>
        <p:nvSpPr>
          <p:cNvPr id="136" name="AutoShape 144"/>
          <p:cNvSpPr>
            <a:spLocks noChangeArrowheads="1"/>
          </p:cNvSpPr>
          <p:nvPr/>
        </p:nvSpPr>
        <p:spPr bwMode="auto">
          <a:xfrm>
            <a:off x="19966012" y="17745280"/>
            <a:ext cx="284162" cy="228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6961"/>
          </a:p>
        </p:txBody>
      </p:sp>
      <p:pic>
        <p:nvPicPr>
          <p:cNvPr id="139" name="Picture 13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374" y="27710482"/>
            <a:ext cx="2550806" cy="33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0" name="Picture 23" descr="Résultat de recherche d'images pour &quot;logo ONF&quot;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36" y="41730750"/>
            <a:ext cx="3560092" cy="133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21" descr="http://www.larep.fr/photoSRC/bqViVeldaWelbKxCPNWs_pusXXdNGltxXD4uu1iw_sR0IkLcazbGupnwlQUaVQo_pWI48f0HY_sxYvETMFwM2diAkJo-_/logocentrevdl_1993492.jpe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830" y="41049395"/>
            <a:ext cx="2742718" cy="208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Image 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10" y="41788683"/>
            <a:ext cx="3173639" cy="127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Oval 145"/>
          <p:cNvSpPr>
            <a:spLocks noChangeArrowheads="1"/>
          </p:cNvSpPr>
          <p:nvPr/>
        </p:nvSpPr>
        <p:spPr bwMode="auto">
          <a:xfrm>
            <a:off x="21471259" y="23346164"/>
            <a:ext cx="219075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6961"/>
          </a:p>
        </p:txBody>
      </p:sp>
      <p:sp>
        <p:nvSpPr>
          <p:cNvPr id="149" name="ZoneTexte 148"/>
          <p:cNvSpPr txBox="1"/>
          <p:nvPr/>
        </p:nvSpPr>
        <p:spPr>
          <a:xfrm>
            <a:off x="7406880" y="26838932"/>
            <a:ext cx="275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latin typeface="Avenir Next LT Pro Condensed" panose="020B0506020202020204"/>
              </a:rPr>
              <a:t>INRAE, </a:t>
            </a:r>
            <a:r>
              <a:rPr lang="fr-FR" sz="2400" i="1" dirty="0">
                <a:latin typeface="Avenir Next LT Pro Condensed" panose="020B0506020202020204"/>
              </a:rPr>
              <a:t>G. Maisonneuve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1045008" y="34446079"/>
            <a:ext cx="374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i="1" dirty="0" smtClean="0">
                <a:solidFill>
                  <a:schemeClr val="bg1"/>
                </a:solidFill>
                <a:latin typeface="Avenir Next LT Pro Condensed" panose="020B0506020202020204"/>
              </a:rPr>
              <a:t>INRAE, </a:t>
            </a:r>
            <a:r>
              <a:rPr lang="fr-FR" sz="2400" i="1" dirty="0">
                <a:solidFill>
                  <a:schemeClr val="bg1"/>
                </a:solidFill>
                <a:latin typeface="Avenir Next LT Pro Condensed" panose="020B0506020202020204"/>
              </a:rPr>
              <a:t>G. Maisonneuve</a:t>
            </a:r>
          </a:p>
        </p:txBody>
      </p:sp>
      <p:sp>
        <p:nvSpPr>
          <p:cNvPr id="151" name="ZoneTexte 150"/>
          <p:cNvSpPr txBox="1"/>
          <p:nvPr/>
        </p:nvSpPr>
        <p:spPr>
          <a:xfrm>
            <a:off x="13540579" y="34500534"/>
            <a:ext cx="2574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i="1" dirty="0" smtClean="0">
                <a:solidFill>
                  <a:schemeClr val="bg1"/>
                </a:solidFill>
                <a:latin typeface="Avenir Next LT Pro Condensed" panose="020B0506020202020204"/>
              </a:rPr>
              <a:t>INRAE, </a:t>
            </a:r>
            <a:r>
              <a:rPr lang="fr-FR" sz="2000" i="1" dirty="0">
                <a:solidFill>
                  <a:schemeClr val="bg1"/>
                </a:solidFill>
                <a:latin typeface="Avenir Next LT Pro Condensed" panose="020B0506020202020204"/>
              </a:rPr>
              <a:t>G. Maisonneuve</a:t>
            </a:r>
          </a:p>
        </p:txBody>
      </p:sp>
      <p:sp>
        <p:nvSpPr>
          <p:cNvPr id="152" name="ZoneTexte 151"/>
          <p:cNvSpPr txBox="1"/>
          <p:nvPr/>
        </p:nvSpPr>
        <p:spPr>
          <a:xfrm>
            <a:off x="7438352" y="34502797"/>
            <a:ext cx="127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i="1" dirty="0" smtClean="0">
                <a:solidFill>
                  <a:schemeClr val="bg1"/>
                </a:solidFill>
                <a:latin typeface="Avenir Next LT Pro Condensed" panose="020B0506020202020204"/>
              </a:rPr>
              <a:t>INRAE</a:t>
            </a:r>
            <a:endParaRPr lang="fr-FR" sz="2400" i="1" dirty="0">
              <a:solidFill>
                <a:schemeClr val="bg1"/>
              </a:solidFill>
              <a:latin typeface="Avenir Next LT Pro Condensed" panose="020B0506020202020204"/>
            </a:endParaRPr>
          </a:p>
        </p:txBody>
      </p:sp>
      <p:sp>
        <p:nvSpPr>
          <p:cNvPr id="156" name="ZoneTexte 155"/>
          <p:cNvSpPr txBox="1"/>
          <p:nvPr/>
        </p:nvSpPr>
        <p:spPr>
          <a:xfrm>
            <a:off x="16517957" y="32616430"/>
            <a:ext cx="2574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i="1" dirty="0" smtClean="0">
                <a:solidFill>
                  <a:schemeClr val="bg1"/>
                </a:solidFill>
                <a:latin typeface="Avenir Next LT Pro Condensed" panose="020B0506020202020204"/>
              </a:rPr>
              <a:t>INRAE, </a:t>
            </a:r>
            <a:r>
              <a:rPr lang="fr-FR" sz="2000" i="1" dirty="0">
                <a:solidFill>
                  <a:schemeClr val="bg1"/>
                </a:solidFill>
                <a:latin typeface="Avenir Next LT Pro Condensed" panose="020B0506020202020204"/>
              </a:rPr>
              <a:t>G. Maisonneuve</a:t>
            </a:r>
          </a:p>
        </p:txBody>
      </p:sp>
      <p:sp>
        <p:nvSpPr>
          <p:cNvPr id="158" name="ZoneTexte 157"/>
          <p:cNvSpPr txBox="1"/>
          <p:nvPr/>
        </p:nvSpPr>
        <p:spPr>
          <a:xfrm>
            <a:off x="17784497" y="34485648"/>
            <a:ext cx="127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i="1" dirty="0" smtClean="0">
                <a:solidFill>
                  <a:schemeClr val="bg1"/>
                </a:solidFill>
              </a:rPr>
              <a:t>INRAE</a:t>
            </a:r>
            <a:endParaRPr lang="fr-FR" sz="2400" i="1" dirty="0">
              <a:solidFill>
                <a:schemeClr val="bg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18548859" y="22529972"/>
            <a:ext cx="758824" cy="638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961"/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5" b="34331"/>
          <a:stretch/>
        </p:blipFill>
        <p:spPr>
          <a:xfrm>
            <a:off x="19900817" y="498277"/>
            <a:ext cx="9142857" cy="2664296"/>
          </a:xfrm>
          <a:prstGeom prst="rect">
            <a:avLst/>
          </a:prstGeom>
        </p:spPr>
      </p:pic>
      <p:sp>
        <p:nvSpPr>
          <p:cNvPr id="166" name="Freeform 5"/>
          <p:cNvSpPr>
            <a:spLocks/>
          </p:cNvSpPr>
          <p:nvPr/>
        </p:nvSpPr>
        <p:spPr bwMode="auto">
          <a:xfrm>
            <a:off x="25630362" y="9980223"/>
            <a:ext cx="1525350" cy="1473336"/>
          </a:xfrm>
          <a:custGeom>
            <a:avLst/>
            <a:gdLst>
              <a:gd name="T0" fmla="*/ 2147483646 w 4059"/>
              <a:gd name="T1" fmla="*/ 2147483646 h 4109"/>
              <a:gd name="T2" fmla="*/ 2147483646 w 4059"/>
              <a:gd name="T3" fmla="*/ 2147483646 h 4109"/>
              <a:gd name="T4" fmla="*/ 2147483646 w 4059"/>
              <a:gd name="T5" fmla="*/ 2147483646 h 4109"/>
              <a:gd name="T6" fmla="*/ 2147483646 w 4059"/>
              <a:gd name="T7" fmla="*/ 2147483646 h 4109"/>
              <a:gd name="T8" fmla="*/ 2147483646 w 4059"/>
              <a:gd name="T9" fmla="*/ 2147483646 h 4109"/>
              <a:gd name="T10" fmla="*/ 2147483646 w 4059"/>
              <a:gd name="T11" fmla="*/ 2147483646 h 4109"/>
              <a:gd name="T12" fmla="*/ 2038805454 w 4059"/>
              <a:gd name="T13" fmla="*/ 2147483646 h 4109"/>
              <a:gd name="T14" fmla="*/ 2147483646 w 4059"/>
              <a:gd name="T15" fmla="*/ 2147483646 h 4109"/>
              <a:gd name="T16" fmla="*/ 2147483646 w 4059"/>
              <a:gd name="T17" fmla="*/ 2018644208 h 4109"/>
              <a:gd name="T18" fmla="*/ 2147483646 w 4059"/>
              <a:gd name="T19" fmla="*/ 1285279589 h 4109"/>
              <a:gd name="T20" fmla="*/ 1799391423 w 4059"/>
              <a:gd name="T21" fmla="*/ 2129531074 h 4109"/>
              <a:gd name="T22" fmla="*/ 1963200773 w 4059"/>
              <a:gd name="T23" fmla="*/ 1393645506 h 4109"/>
              <a:gd name="T24" fmla="*/ 2147483646 w 4059"/>
              <a:gd name="T25" fmla="*/ 526711822 h 4109"/>
              <a:gd name="T26" fmla="*/ 2109369824 w 4059"/>
              <a:gd name="T27" fmla="*/ 713203370 h 4109"/>
              <a:gd name="T28" fmla="*/ 2056447340 w 4059"/>
              <a:gd name="T29" fmla="*/ 1063505856 h 4109"/>
              <a:gd name="T30" fmla="*/ 1688504556 w 4059"/>
              <a:gd name="T31" fmla="*/ 347781536 h 4109"/>
              <a:gd name="T32" fmla="*/ 1633061123 w 4059"/>
              <a:gd name="T33" fmla="*/ 1577617692 h 4109"/>
              <a:gd name="T34" fmla="*/ 1257557077 w 4059"/>
              <a:gd name="T35" fmla="*/ 2038805456 h 4109"/>
              <a:gd name="T36" fmla="*/ 894654606 w 4059"/>
              <a:gd name="T37" fmla="*/ 808969300 h 4109"/>
              <a:gd name="T38" fmla="*/ 700603383 w 4059"/>
              <a:gd name="T39" fmla="*/ 0 h 4109"/>
              <a:gd name="T40" fmla="*/ 821570874 w 4059"/>
              <a:gd name="T41" fmla="*/ 1431448640 h 4109"/>
              <a:gd name="T42" fmla="*/ 587195567 w 4059"/>
              <a:gd name="T43" fmla="*/ 1660782048 h 4109"/>
              <a:gd name="T44" fmla="*/ 0 w 4059"/>
              <a:gd name="T45" fmla="*/ 1504532372 h 4109"/>
              <a:gd name="T46" fmla="*/ 458668402 w 4059"/>
              <a:gd name="T47" fmla="*/ 2147483646 h 4109"/>
              <a:gd name="T48" fmla="*/ 826611186 w 4059"/>
              <a:gd name="T49" fmla="*/ 2147483646 h 4109"/>
              <a:gd name="T50" fmla="*/ 1063505855 w 4059"/>
              <a:gd name="T51" fmla="*/ 2147483646 h 4109"/>
              <a:gd name="T52" fmla="*/ 1774189862 w 4059"/>
              <a:gd name="T53" fmla="*/ 2147483646 h 4109"/>
              <a:gd name="T54" fmla="*/ 2147483646 w 4059"/>
              <a:gd name="T55" fmla="*/ 2147483646 h 4109"/>
              <a:gd name="T56" fmla="*/ 2147483646 w 4059"/>
              <a:gd name="T57" fmla="*/ 2147483646 h 4109"/>
              <a:gd name="T58" fmla="*/ 2147483646 w 4059"/>
              <a:gd name="T59" fmla="*/ 2147483646 h 4109"/>
              <a:gd name="T60" fmla="*/ 2147483646 w 4059"/>
              <a:gd name="T61" fmla="*/ 2147483646 h 4109"/>
              <a:gd name="T62" fmla="*/ 2147483646 w 4059"/>
              <a:gd name="T63" fmla="*/ 2147483646 h 4109"/>
              <a:gd name="T64" fmla="*/ 2147483646 w 4059"/>
              <a:gd name="T65" fmla="*/ 2147483646 h 4109"/>
              <a:gd name="T66" fmla="*/ 2147483646 w 4059"/>
              <a:gd name="T67" fmla="*/ 2147483646 h 4109"/>
              <a:gd name="T68" fmla="*/ 2147483646 w 4059"/>
              <a:gd name="T69" fmla="*/ 2147483646 h 4109"/>
              <a:gd name="T70" fmla="*/ 2147483646 w 4059"/>
              <a:gd name="T71" fmla="*/ 2147483646 h 4109"/>
              <a:gd name="T72" fmla="*/ 2147483646 w 4059"/>
              <a:gd name="T73" fmla="*/ 2147483646 h 4109"/>
              <a:gd name="T74" fmla="*/ 2147483646 w 4059"/>
              <a:gd name="T75" fmla="*/ 2147483646 h 4109"/>
              <a:gd name="T76" fmla="*/ 2147483646 w 4059"/>
              <a:gd name="T77" fmla="*/ 2147483646 h 4109"/>
              <a:gd name="T78" fmla="*/ 2147483646 w 4059"/>
              <a:gd name="T79" fmla="*/ 2147483646 h 4109"/>
              <a:gd name="T80" fmla="*/ 2147483646 w 4059"/>
              <a:gd name="T81" fmla="*/ 2147483646 h 4109"/>
              <a:gd name="T82" fmla="*/ 2147483646 w 4059"/>
              <a:gd name="T83" fmla="*/ 2147483646 h 4109"/>
              <a:gd name="T84" fmla="*/ 2147483646 w 4059"/>
              <a:gd name="T85" fmla="*/ 2147483646 h 4109"/>
              <a:gd name="T86" fmla="*/ 2147483646 w 4059"/>
              <a:gd name="T87" fmla="*/ 2147483646 h 4109"/>
              <a:gd name="T88" fmla="*/ 2147483646 w 4059"/>
              <a:gd name="T89" fmla="*/ 2147483646 h 4109"/>
              <a:gd name="T90" fmla="*/ 2147483646 w 4059"/>
              <a:gd name="T91" fmla="*/ 2147483646 h 4109"/>
              <a:gd name="T92" fmla="*/ 2147483646 w 4059"/>
              <a:gd name="T93" fmla="*/ 2147483646 h 4109"/>
              <a:gd name="T94" fmla="*/ 2147483646 w 4059"/>
              <a:gd name="T95" fmla="*/ 2147483646 h 4109"/>
              <a:gd name="T96" fmla="*/ 2147483646 w 4059"/>
              <a:gd name="T97" fmla="*/ 2147483646 h 4109"/>
              <a:gd name="T98" fmla="*/ 2147483646 w 4059"/>
              <a:gd name="T99" fmla="*/ 2147483646 h 4109"/>
              <a:gd name="T100" fmla="*/ 2147483646 w 4059"/>
              <a:gd name="T101" fmla="*/ 2147483646 h 4109"/>
              <a:gd name="T102" fmla="*/ 2147483646 w 4059"/>
              <a:gd name="T103" fmla="*/ 2147483646 h 4109"/>
              <a:gd name="T104" fmla="*/ 2147483646 w 4059"/>
              <a:gd name="T105" fmla="*/ 2147483646 h 4109"/>
              <a:gd name="T106" fmla="*/ 2147483646 w 4059"/>
              <a:gd name="T107" fmla="*/ 2147483646 h 4109"/>
              <a:gd name="T108" fmla="*/ 2147483646 w 4059"/>
              <a:gd name="T109" fmla="*/ 2147483646 h 4109"/>
              <a:gd name="T110" fmla="*/ 2147483646 w 4059"/>
              <a:gd name="T111" fmla="*/ 2147483646 h 41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059" h="4109">
                <a:moveTo>
                  <a:pt x="3501" y="2221"/>
                </a:moveTo>
                <a:lnTo>
                  <a:pt x="3528" y="2070"/>
                </a:lnTo>
                <a:lnTo>
                  <a:pt x="3598" y="1929"/>
                </a:lnTo>
                <a:lnTo>
                  <a:pt x="3652" y="1815"/>
                </a:lnTo>
                <a:lnTo>
                  <a:pt x="3721" y="1686"/>
                </a:lnTo>
                <a:lnTo>
                  <a:pt x="3789" y="1651"/>
                </a:lnTo>
                <a:lnTo>
                  <a:pt x="3779" y="1531"/>
                </a:lnTo>
                <a:lnTo>
                  <a:pt x="3667" y="1446"/>
                </a:lnTo>
                <a:lnTo>
                  <a:pt x="3601" y="1421"/>
                </a:lnTo>
                <a:lnTo>
                  <a:pt x="3433" y="1290"/>
                </a:lnTo>
                <a:lnTo>
                  <a:pt x="3207" y="1202"/>
                </a:lnTo>
                <a:lnTo>
                  <a:pt x="3080" y="1174"/>
                </a:lnTo>
                <a:lnTo>
                  <a:pt x="2553" y="1233"/>
                </a:lnTo>
                <a:lnTo>
                  <a:pt x="1982" y="1370"/>
                </a:lnTo>
                <a:lnTo>
                  <a:pt x="1902" y="1385"/>
                </a:lnTo>
                <a:lnTo>
                  <a:pt x="1329" y="1387"/>
                </a:lnTo>
                <a:lnTo>
                  <a:pt x="1177" y="1443"/>
                </a:lnTo>
                <a:lnTo>
                  <a:pt x="1032" y="1454"/>
                </a:lnTo>
                <a:lnTo>
                  <a:pt x="969" y="1421"/>
                </a:lnTo>
                <a:lnTo>
                  <a:pt x="894" y="1326"/>
                </a:lnTo>
                <a:lnTo>
                  <a:pt x="809" y="1181"/>
                </a:lnTo>
                <a:lnTo>
                  <a:pt x="808" y="1144"/>
                </a:lnTo>
                <a:lnTo>
                  <a:pt x="845" y="1079"/>
                </a:lnTo>
                <a:lnTo>
                  <a:pt x="874" y="1028"/>
                </a:lnTo>
                <a:lnTo>
                  <a:pt x="874" y="984"/>
                </a:lnTo>
                <a:lnTo>
                  <a:pt x="976" y="911"/>
                </a:lnTo>
                <a:lnTo>
                  <a:pt x="1035" y="801"/>
                </a:lnTo>
                <a:lnTo>
                  <a:pt x="1035" y="678"/>
                </a:lnTo>
                <a:lnTo>
                  <a:pt x="1035" y="561"/>
                </a:lnTo>
                <a:lnTo>
                  <a:pt x="1025" y="510"/>
                </a:lnTo>
                <a:lnTo>
                  <a:pt x="813" y="678"/>
                </a:lnTo>
                <a:lnTo>
                  <a:pt x="747" y="785"/>
                </a:lnTo>
                <a:lnTo>
                  <a:pt x="714" y="845"/>
                </a:lnTo>
                <a:lnTo>
                  <a:pt x="681" y="845"/>
                </a:lnTo>
                <a:lnTo>
                  <a:pt x="707" y="707"/>
                </a:lnTo>
                <a:lnTo>
                  <a:pt x="779" y="553"/>
                </a:lnTo>
                <a:lnTo>
                  <a:pt x="837" y="467"/>
                </a:lnTo>
                <a:lnTo>
                  <a:pt x="867" y="386"/>
                </a:lnTo>
                <a:lnTo>
                  <a:pt x="893" y="209"/>
                </a:lnTo>
                <a:lnTo>
                  <a:pt x="886" y="46"/>
                </a:lnTo>
                <a:lnTo>
                  <a:pt x="867" y="56"/>
                </a:lnTo>
                <a:lnTo>
                  <a:pt x="837" y="283"/>
                </a:lnTo>
                <a:lnTo>
                  <a:pt x="827" y="361"/>
                </a:lnTo>
                <a:lnTo>
                  <a:pt x="787" y="349"/>
                </a:lnTo>
                <a:lnTo>
                  <a:pt x="816" y="422"/>
                </a:lnTo>
                <a:lnTo>
                  <a:pt x="745" y="497"/>
                </a:lnTo>
                <a:lnTo>
                  <a:pt x="717" y="222"/>
                </a:lnTo>
                <a:lnTo>
                  <a:pt x="670" y="138"/>
                </a:lnTo>
                <a:lnTo>
                  <a:pt x="692" y="335"/>
                </a:lnTo>
                <a:lnTo>
                  <a:pt x="692" y="524"/>
                </a:lnTo>
                <a:lnTo>
                  <a:pt x="648" y="626"/>
                </a:lnTo>
                <a:lnTo>
                  <a:pt x="593" y="771"/>
                </a:lnTo>
                <a:lnTo>
                  <a:pt x="579" y="813"/>
                </a:lnTo>
                <a:lnTo>
                  <a:pt x="499" y="809"/>
                </a:lnTo>
                <a:lnTo>
                  <a:pt x="496" y="757"/>
                </a:lnTo>
                <a:lnTo>
                  <a:pt x="411" y="547"/>
                </a:lnTo>
                <a:lnTo>
                  <a:pt x="355" y="321"/>
                </a:lnTo>
                <a:lnTo>
                  <a:pt x="320" y="131"/>
                </a:lnTo>
                <a:lnTo>
                  <a:pt x="294" y="9"/>
                </a:lnTo>
                <a:lnTo>
                  <a:pt x="278" y="0"/>
                </a:lnTo>
                <a:lnTo>
                  <a:pt x="254" y="101"/>
                </a:lnTo>
                <a:lnTo>
                  <a:pt x="297" y="347"/>
                </a:lnTo>
                <a:lnTo>
                  <a:pt x="326" y="568"/>
                </a:lnTo>
                <a:lnTo>
                  <a:pt x="427" y="813"/>
                </a:lnTo>
                <a:lnTo>
                  <a:pt x="395" y="819"/>
                </a:lnTo>
                <a:lnTo>
                  <a:pt x="233" y="659"/>
                </a:lnTo>
                <a:lnTo>
                  <a:pt x="142" y="584"/>
                </a:lnTo>
                <a:lnTo>
                  <a:pt x="24" y="528"/>
                </a:lnTo>
                <a:lnTo>
                  <a:pt x="0" y="597"/>
                </a:lnTo>
                <a:lnTo>
                  <a:pt x="27" y="731"/>
                </a:lnTo>
                <a:lnTo>
                  <a:pt x="112" y="910"/>
                </a:lnTo>
                <a:lnTo>
                  <a:pt x="182" y="969"/>
                </a:lnTo>
                <a:lnTo>
                  <a:pt x="280" y="1006"/>
                </a:lnTo>
                <a:lnTo>
                  <a:pt x="337" y="1131"/>
                </a:lnTo>
                <a:lnTo>
                  <a:pt x="328" y="1203"/>
                </a:lnTo>
                <a:lnTo>
                  <a:pt x="342" y="1268"/>
                </a:lnTo>
                <a:lnTo>
                  <a:pt x="400" y="1450"/>
                </a:lnTo>
                <a:lnTo>
                  <a:pt x="422" y="1499"/>
                </a:lnTo>
                <a:lnTo>
                  <a:pt x="486" y="1539"/>
                </a:lnTo>
                <a:lnTo>
                  <a:pt x="587" y="1717"/>
                </a:lnTo>
                <a:lnTo>
                  <a:pt x="704" y="1894"/>
                </a:lnTo>
                <a:lnTo>
                  <a:pt x="832" y="2048"/>
                </a:lnTo>
                <a:lnTo>
                  <a:pt x="940" y="2150"/>
                </a:lnTo>
                <a:lnTo>
                  <a:pt x="1064" y="2289"/>
                </a:lnTo>
                <a:lnTo>
                  <a:pt x="1173" y="2449"/>
                </a:lnTo>
                <a:lnTo>
                  <a:pt x="1363" y="2522"/>
                </a:lnTo>
                <a:lnTo>
                  <a:pt x="1395" y="2568"/>
                </a:lnTo>
                <a:lnTo>
                  <a:pt x="1421" y="2653"/>
                </a:lnTo>
                <a:lnTo>
                  <a:pt x="1392" y="3178"/>
                </a:lnTo>
                <a:lnTo>
                  <a:pt x="1368" y="3409"/>
                </a:lnTo>
                <a:lnTo>
                  <a:pt x="1326" y="3667"/>
                </a:lnTo>
                <a:lnTo>
                  <a:pt x="1293" y="3805"/>
                </a:lnTo>
                <a:lnTo>
                  <a:pt x="1264" y="3896"/>
                </a:lnTo>
                <a:lnTo>
                  <a:pt x="1181" y="4022"/>
                </a:lnTo>
                <a:lnTo>
                  <a:pt x="1048" y="4109"/>
                </a:lnTo>
                <a:lnTo>
                  <a:pt x="1304" y="4096"/>
                </a:lnTo>
                <a:lnTo>
                  <a:pt x="1309" y="4061"/>
                </a:lnTo>
                <a:lnTo>
                  <a:pt x="1319" y="4010"/>
                </a:lnTo>
                <a:lnTo>
                  <a:pt x="1353" y="3977"/>
                </a:lnTo>
                <a:lnTo>
                  <a:pt x="1377" y="3993"/>
                </a:lnTo>
                <a:lnTo>
                  <a:pt x="1413" y="4017"/>
                </a:lnTo>
                <a:lnTo>
                  <a:pt x="1421" y="3980"/>
                </a:lnTo>
                <a:lnTo>
                  <a:pt x="1416" y="3920"/>
                </a:lnTo>
                <a:lnTo>
                  <a:pt x="1445" y="3606"/>
                </a:lnTo>
                <a:lnTo>
                  <a:pt x="1478" y="3353"/>
                </a:lnTo>
                <a:lnTo>
                  <a:pt x="1536" y="3169"/>
                </a:lnTo>
                <a:lnTo>
                  <a:pt x="1713" y="3558"/>
                </a:lnTo>
                <a:lnTo>
                  <a:pt x="1858" y="3900"/>
                </a:lnTo>
                <a:lnTo>
                  <a:pt x="1901" y="4019"/>
                </a:lnTo>
                <a:lnTo>
                  <a:pt x="1925" y="4001"/>
                </a:lnTo>
                <a:lnTo>
                  <a:pt x="1976" y="3928"/>
                </a:lnTo>
                <a:lnTo>
                  <a:pt x="1982" y="3878"/>
                </a:lnTo>
                <a:lnTo>
                  <a:pt x="1998" y="3843"/>
                </a:lnTo>
                <a:lnTo>
                  <a:pt x="1982" y="3816"/>
                </a:lnTo>
                <a:lnTo>
                  <a:pt x="1966" y="3789"/>
                </a:lnTo>
                <a:lnTo>
                  <a:pt x="1985" y="3771"/>
                </a:lnTo>
                <a:lnTo>
                  <a:pt x="1928" y="3726"/>
                </a:lnTo>
                <a:lnTo>
                  <a:pt x="1971" y="3728"/>
                </a:lnTo>
                <a:lnTo>
                  <a:pt x="1998" y="3728"/>
                </a:lnTo>
                <a:lnTo>
                  <a:pt x="1941" y="3669"/>
                </a:lnTo>
                <a:lnTo>
                  <a:pt x="1830" y="3521"/>
                </a:lnTo>
                <a:lnTo>
                  <a:pt x="1684" y="3251"/>
                </a:lnTo>
                <a:lnTo>
                  <a:pt x="1629" y="3094"/>
                </a:lnTo>
                <a:lnTo>
                  <a:pt x="1638" y="2960"/>
                </a:lnTo>
                <a:lnTo>
                  <a:pt x="1858" y="2508"/>
                </a:lnTo>
                <a:lnTo>
                  <a:pt x="2152" y="2427"/>
                </a:lnTo>
                <a:lnTo>
                  <a:pt x="2493" y="2360"/>
                </a:lnTo>
                <a:lnTo>
                  <a:pt x="2686" y="2286"/>
                </a:lnTo>
                <a:lnTo>
                  <a:pt x="2837" y="2256"/>
                </a:lnTo>
                <a:lnTo>
                  <a:pt x="3053" y="2435"/>
                </a:lnTo>
                <a:lnTo>
                  <a:pt x="3153" y="2464"/>
                </a:lnTo>
                <a:lnTo>
                  <a:pt x="3301" y="2555"/>
                </a:lnTo>
                <a:lnTo>
                  <a:pt x="3401" y="2589"/>
                </a:lnTo>
                <a:lnTo>
                  <a:pt x="3638" y="2848"/>
                </a:lnTo>
                <a:lnTo>
                  <a:pt x="3685" y="2960"/>
                </a:lnTo>
                <a:lnTo>
                  <a:pt x="3649" y="3320"/>
                </a:lnTo>
                <a:lnTo>
                  <a:pt x="3595" y="3705"/>
                </a:lnTo>
                <a:lnTo>
                  <a:pt x="3545" y="3857"/>
                </a:lnTo>
                <a:lnTo>
                  <a:pt x="3529" y="3928"/>
                </a:lnTo>
                <a:lnTo>
                  <a:pt x="3463" y="4010"/>
                </a:lnTo>
                <a:lnTo>
                  <a:pt x="3654" y="3995"/>
                </a:lnTo>
                <a:lnTo>
                  <a:pt x="3689" y="3893"/>
                </a:lnTo>
                <a:lnTo>
                  <a:pt x="3709" y="3816"/>
                </a:lnTo>
                <a:lnTo>
                  <a:pt x="3755" y="3790"/>
                </a:lnTo>
                <a:lnTo>
                  <a:pt x="3744" y="3757"/>
                </a:lnTo>
                <a:lnTo>
                  <a:pt x="3745" y="3608"/>
                </a:lnTo>
                <a:lnTo>
                  <a:pt x="3769" y="3412"/>
                </a:lnTo>
                <a:lnTo>
                  <a:pt x="3798" y="3216"/>
                </a:lnTo>
                <a:lnTo>
                  <a:pt x="3833" y="3379"/>
                </a:lnTo>
                <a:lnTo>
                  <a:pt x="3865" y="3625"/>
                </a:lnTo>
                <a:lnTo>
                  <a:pt x="3856" y="3776"/>
                </a:lnTo>
                <a:lnTo>
                  <a:pt x="3845" y="3825"/>
                </a:lnTo>
                <a:lnTo>
                  <a:pt x="3797" y="3893"/>
                </a:lnTo>
                <a:lnTo>
                  <a:pt x="3965" y="3877"/>
                </a:lnTo>
                <a:lnTo>
                  <a:pt x="4008" y="3817"/>
                </a:lnTo>
                <a:lnTo>
                  <a:pt x="4013" y="3745"/>
                </a:lnTo>
                <a:lnTo>
                  <a:pt x="4009" y="3609"/>
                </a:lnTo>
                <a:lnTo>
                  <a:pt x="4059" y="3627"/>
                </a:lnTo>
                <a:lnTo>
                  <a:pt x="4038" y="3565"/>
                </a:lnTo>
                <a:lnTo>
                  <a:pt x="3992" y="3499"/>
                </a:lnTo>
                <a:lnTo>
                  <a:pt x="3941" y="3344"/>
                </a:lnTo>
                <a:lnTo>
                  <a:pt x="3894" y="3027"/>
                </a:lnTo>
                <a:lnTo>
                  <a:pt x="3886" y="2872"/>
                </a:lnTo>
                <a:lnTo>
                  <a:pt x="3910" y="2790"/>
                </a:lnTo>
                <a:lnTo>
                  <a:pt x="3870" y="2737"/>
                </a:lnTo>
                <a:lnTo>
                  <a:pt x="3872" y="2624"/>
                </a:lnTo>
                <a:lnTo>
                  <a:pt x="3867" y="2542"/>
                </a:lnTo>
                <a:lnTo>
                  <a:pt x="3608" y="2406"/>
                </a:lnTo>
                <a:lnTo>
                  <a:pt x="3521" y="2339"/>
                </a:lnTo>
                <a:lnTo>
                  <a:pt x="3501" y="222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6961"/>
          </a:p>
        </p:txBody>
      </p:sp>
      <p:pic>
        <p:nvPicPr>
          <p:cNvPr id="168" name="Image 167" descr="C:\Users\maude.toigo\Desktop\redaction\Carte_Maude.png"/>
          <p:cNvPicPr/>
          <p:nvPr/>
        </p:nvPicPr>
        <p:blipFill rotWithShape="1"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" r="20718" b="408"/>
          <a:stretch/>
        </p:blipFill>
        <p:spPr bwMode="auto">
          <a:xfrm>
            <a:off x="11348337" y="12147794"/>
            <a:ext cx="3167381" cy="29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" name="ZoneTexte 169"/>
          <p:cNvSpPr txBox="1"/>
          <p:nvPr/>
        </p:nvSpPr>
        <p:spPr>
          <a:xfrm>
            <a:off x="12504845" y="12551691"/>
            <a:ext cx="923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Paris</a:t>
            </a:r>
          </a:p>
        </p:txBody>
      </p:sp>
      <p:sp>
        <p:nvSpPr>
          <p:cNvPr id="171" name="Ellipse 170"/>
          <p:cNvSpPr/>
          <p:nvPr/>
        </p:nvSpPr>
        <p:spPr>
          <a:xfrm>
            <a:off x="12866313" y="12904980"/>
            <a:ext cx="100440" cy="926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961"/>
          </a:p>
        </p:txBody>
      </p:sp>
      <p:sp>
        <p:nvSpPr>
          <p:cNvPr id="172" name="ZoneTexte 171"/>
          <p:cNvSpPr txBox="1"/>
          <p:nvPr/>
        </p:nvSpPr>
        <p:spPr>
          <a:xfrm>
            <a:off x="11858207" y="13022191"/>
            <a:ext cx="9267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800" dirty="0"/>
              <a:t>Orléans</a:t>
            </a:r>
          </a:p>
        </p:txBody>
      </p:sp>
      <p:sp>
        <p:nvSpPr>
          <p:cNvPr id="173" name="Ellipse 172"/>
          <p:cNvSpPr/>
          <p:nvPr/>
        </p:nvSpPr>
        <p:spPr>
          <a:xfrm>
            <a:off x="12794407" y="132487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961"/>
          </a:p>
        </p:txBody>
      </p:sp>
      <p:cxnSp>
        <p:nvCxnSpPr>
          <p:cNvPr id="169" name="Connecteur droit avec flèche 168"/>
          <p:cNvCxnSpPr/>
          <p:nvPr/>
        </p:nvCxnSpPr>
        <p:spPr>
          <a:xfrm>
            <a:off x="11505559" y="12110814"/>
            <a:ext cx="1289178" cy="1062559"/>
          </a:xfrm>
          <a:prstGeom prst="straightConnector1">
            <a:avLst/>
          </a:prstGeom>
          <a:ln w="76200">
            <a:solidFill>
              <a:srgbClr val="00A3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ZoneTexte 173"/>
          <p:cNvSpPr txBox="1"/>
          <p:nvPr/>
        </p:nvSpPr>
        <p:spPr>
          <a:xfrm>
            <a:off x="23625062" y="3033491"/>
            <a:ext cx="5282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venir Next LT Pro Condensed" panose="020B0506020202020204"/>
              </a:rPr>
              <a:t>https:\\optmix.inrae.fr</a:t>
            </a:r>
          </a:p>
        </p:txBody>
      </p:sp>
      <p:sp>
        <p:nvSpPr>
          <p:cNvPr id="177" name="Rectangle 172"/>
          <p:cNvSpPr>
            <a:spLocks noChangeArrowheads="1"/>
          </p:cNvSpPr>
          <p:nvPr/>
        </p:nvSpPr>
        <p:spPr bwMode="auto">
          <a:xfrm>
            <a:off x="19242186" y="12169270"/>
            <a:ext cx="215900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6961"/>
          </a:p>
        </p:txBody>
      </p:sp>
      <p:sp>
        <p:nvSpPr>
          <p:cNvPr id="178" name="AutoShape 144"/>
          <p:cNvSpPr>
            <a:spLocks noChangeArrowheads="1"/>
          </p:cNvSpPr>
          <p:nvPr/>
        </p:nvSpPr>
        <p:spPr bwMode="auto">
          <a:xfrm>
            <a:off x="16142615" y="16939475"/>
            <a:ext cx="284162" cy="228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6961"/>
          </a:p>
        </p:txBody>
      </p:sp>
      <p:pic>
        <p:nvPicPr>
          <p:cNvPr id="179" name="Picture 14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844" y="12847415"/>
            <a:ext cx="6846568" cy="45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" name="Picture 15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816" y="18335713"/>
            <a:ext cx="6851596" cy="45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" name="Picture 16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816" y="23829036"/>
            <a:ext cx="6851596" cy="455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" name="ZoneTexte 152"/>
          <p:cNvSpPr txBox="1"/>
          <p:nvPr/>
        </p:nvSpPr>
        <p:spPr>
          <a:xfrm>
            <a:off x="27594015" y="27842144"/>
            <a:ext cx="122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  <a:latin typeface="Avenir Next LT Pro Condensed" panose="020B0506020202020204"/>
              </a:rPr>
              <a:t>INRAE</a:t>
            </a:r>
            <a:endParaRPr lang="fr-FR" sz="2400" i="1" dirty="0">
              <a:solidFill>
                <a:schemeClr val="bg1"/>
              </a:solidFill>
              <a:latin typeface="Avenir Next LT Pro Condensed" panose="020B0506020202020204"/>
            </a:endParaRPr>
          </a:p>
        </p:txBody>
      </p:sp>
      <p:sp>
        <p:nvSpPr>
          <p:cNvPr id="154" name="ZoneTexte 153"/>
          <p:cNvSpPr txBox="1"/>
          <p:nvPr/>
        </p:nvSpPr>
        <p:spPr>
          <a:xfrm>
            <a:off x="27558121" y="22348844"/>
            <a:ext cx="122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  <a:latin typeface="Avenir Next LT Pro Condensed" panose="020B0506020202020204"/>
              </a:rPr>
              <a:t>INRAE</a:t>
            </a:r>
            <a:endParaRPr lang="fr-FR" sz="2400" i="1" dirty="0">
              <a:solidFill>
                <a:schemeClr val="bg1"/>
              </a:solidFill>
              <a:latin typeface="Avenir Next LT Pro Condensed" panose="020B0506020202020204"/>
            </a:endParaRPr>
          </a:p>
        </p:txBody>
      </p:sp>
      <p:sp>
        <p:nvSpPr>
          <p:cNvPr id="155" name="ZoneTexte 154"/>
          <p:cNvSpPr txBox="1"/>
          <p:nvPr/>
        </p:nvSpPr>
        <p:spPr>
          <a:xfrm>
            <a:off x="27448776" y="16792930"/>
            <a:ext cx="122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  <a:latin typeface="Avenir Next LT Pro Condensed" panose="020B0506020202020204"/>
              </a:rPr>
              <a:t>INRAE</a:t>
            </a:r>
            <a:endParaRPr lang="fr-FR" sz="2400" i="1" dirty="0">
              <a:solidFill>
                <a:schemeClr val="bg1"/>
              </a:solidFill>
              <a:latin typeface="Avenir Next LT Pro Condensed" panose="020B0506020202020204"/>
            </a:endParaRPr>
          </a:p>
        </p:txBody>
      </p:sp>
      <p:sp>
        <p:nvSpPr>
          <p:cNvPr id="1024" name="ZoneTexte 1023"/>
          <p:cNvSpPr txBox="1"/>
          <p:nvPr/>
        </p:nvSpPr>
        <p:spPr>
          <a:xfrm>
            <a:off x="16464746" y="16376355"/>
            <a:ext cx="161491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err="1"/>
              <a:t>Oak</a:t>
            </a:r>
            <a:endParaRPr lang="fr-FR" sz="2800" dirty="0"/>
          </a:p>
          <a:p>
            <a:r>
              <a:rPr lang="fr-FR" sz="2800" dirty="0"/>
              <a:t>Pine</a:t>
            </a:r>
          </a:p>
          <a:p>
            <a:r>
              <a:rPr lang="fr-FR" sz="2800" dirty="0"/>
              <a:t>Mixed</a:t>
            </a:r>
          </a:p>
        </p:txBody>
      </p:sp>
      <p:sp>
        <p:nvSpPr>
          <p:cNvPr id="183" name="Oval 145"/>
          <p:cNvSpPr>
            <a:spLocks noChangeArrowheads="1"/>
          </p:cNvSpPr>
          <p:nvPr/>
        </p:nvSpPr>
        <p:spPr bwMode="auto">
          <a:xfrm>
            <a:off x="16175163" y="17326961"/>
            <a:ext cx="219075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6961"/>
          </a:p>
        </p:txBody>
      </p:sp>
      <p:pic>
        <p:nvPicPr>
          <p:cNvPr id="184" name="Picture 1" descr="./images/Cerf_vert.jpg"/>
          <p:cNvPicPr>
            <a:picLocks noGrp="1" noChangeAspect="1"/>
          </p:cNvPicPr>
          <p:nvPr/>
        </p:nvPicPr>
        <p:blipFill>
          <a:blip r:embed="rId35"/>
          <a:stretch>
            <a:fillRect/>
          </a:stretch>
        </p:blipFill>
        <p:spPr bwMode="auto">
          <a:xfrm>
            <a:off x="10789231" y="31410935"/>
            <a:ext cx="2524230" cy="356730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86" name="ZoneTexte 185"/>
          <p:cNvSpPr txBox="1"/>
          <p:nvPr/>
        </p:nvSpPr>
        <p:spPr>
          <a:xfrm>
            <a:off x="11952956" y="34472309"/>
            <a:ext cx="127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i="1" dirty="0" smtClean="0">
                <a:solidFill>
                  <a:schemeClr val="bg1"/>
                </a:solidFill>
                <a:latin typeface="Avenir Next LT Pro Condensed" panose="020B0506020202020204"/>
              </a:rPr>
              <a:t>INRAE</a:t>
            </a:r>
            <a:endParaRPr lang="fr-FR" sz="2400" i="1" dirty="0">
              <a:solidFill>
                <a:schemeClr val="bg1"/>
              </a:solidFill>
              <a:latin typeface="Avenir Next LT Pro Condensed" panose="020B0506020202020204"/>
            </a:endParaRPr>
          </a:p>
        </p:txBody>
      </p:sp>
      <p:sp>
        <p:nvSpPr>
          <p:cNvPr id="138" name="Freeform 7"/>
          <p:cNvSpPr>
            <a:spLocks/>
          </p:cNvSpPr>
          <p:nvPr/>
        </p:nvSpPr>
        <p:spPr bwMode="auto">
          <a:xfrm>
            <a:off x="24341570" y="6970159"/>
            <a:ext cx="1617720" cy="1045850"/>
          </a:xfrm>
          <a:custGeom>
            <a:avLst/>
            <a:gdLst>
              <a:gd name="T0" fmla="*/ 2147483646 w 4809"/>
              <a:gd name="T1" fmla="*/ 2147483646 h 3109"/>
              <a:gd name="T2" fmla="*/ 2147483646 w 4809"/>
              <a:gd name="T3" fmla="*/ 2147483646 h 3109"/>
              <a:gd name="T4" fmla="*/ 2147483646 w 4809"/>
              <a:gd name="T5" fmla="*/ 2147483646 h 3109"/>
              <a:gd name="T6" fmla="*/ 2147483646 w 4809"/>
              <a:gd name="T7" fmla="*/ 2147483646 h 3109"/>
              <a:gd name="T8" fmla="*/ 2147483646 w 4809"/>
              <a:gd name="T9" fmla="*/ 2147483646 h 3109"/>
              <a:gd name="T10" fmla="*/ 2147483646 w 4809"/>
              <a:gd name="T11" fmla="*/ 2147483646 h 3109"/>
              <a:gd name="T12" fmla="*/ 2147483646 w 4809"/>
              <a:gd name="T13" fmla="*/ 2147483646 h 3109"/>
              <a:gd name="T14" fmla="*/ 2147483646 w 4809"/>
              <a:gd name="T15" fmla="*/ 2147483646 h 3109"/>
              <a:gd name="T16" fmla="*/ 2147483646 w 4809"/>
              <a:gd name="T17" fmla="*/ 2147483646 h 3109"/>
              <a:gd name="T18" fmla="*/ 2147483646 w 4809"/>
              <a:gd name="T19" fmla="*/ 2147483646 h 3109"/>
              <a:gd name="T20" fmla="*/ 2147483646 w 4809"/>
              <a:gd name="T21" fmla="*/ 2147483646 h 3109"/>
              <a:gd name="T22" fmla="*/ 2147483646 w 4809"/>
              <a:gd name="T23" fmla="*/ 2147483646 h 3109"/>
              <a:gd name="T24" fmla="*/ 2147483646 w 4809"/>
              <a:gd name="T25" fmla="*/ 1696064191 h 3109"/>
              <a:gd name="T26" fmla="*/ 2147483646 w 4809"/>
              <a:gd name="T27" fmla="*/ 1310481117 h 3109"/>
              <a:gd name="T28" fmla="*/ 2147483646 w 4809"/>
              <a:gd name="T29" fmla="*/ 907256158 h 3109"/>
              <a:gd name="T30" fmla="*/ 2147483646 w 4809"/>
              <a:gd name="T31" fmla="*/ 25201560 h 3109"/>
              <a:gd name="T32" fmla="*/ 2147483646 w 4809"/>
              <a:gd name="T33" fmla="*/ 191531856 h 3109"/>
              <a:gd name="T34" fmla="*/ 2147483646 w 4809"/>
              <a:gd name="T35" fmla="*/ 68043418 h 3109"/>
              <a:gd name="T36" fmla="*/ 2147483646 w 4809"/>
              <a:gd name="T37" fmla="*/ 0 h 3109"/>
              <a:gd name="T38" fmla="*/ 2147483646 w 4809"/>
              <a:gd name="T39" fmla="*/ 471268377 h 3109"/>
              <a:gd name="T40" fmla="*/ 2147483646 w 4809"/>
              <a:gd name="T41" fmla="*/ 1262597360 h 3109"/>
              <a:gd name="T42" fmla="*/ 1363403648 w 4809"/>
              <a:gd name="T43" fmla="*/ 1731346375 h 3109"/>
              <a:gd name="T44" fmla="*/ 856853069 w 4809"/>
              <a:gd name="T45" fmla="*/ 2011084484 h 3109"/>
              <a:gd name="T46" fmla="*/ 435986209 w 4809"/>
              <a:gd name="T47" fmla="*/ 2147483646 h 3109"/>
              <a:gd name="T48" fmla="*/ 0 w 4809"/>
              <a:gd name="T49" fmla="*/ 2147483646 h 3109"/>
              <a:gd name="T50" fmla="*/ 173889976 w 4809"/>
              <a:gd name="T51" fmla="*/ 2147483646 h 3109"/>
              <a:gd name="T52" fmla="*/ 698082442 w 4809"/>
              <a:gd name="T53" fmla="*/ 2147483646 h 3109"/>
              <a:gd name="T54" fmla="*/ 1398685833 w 4809"/>
              <a:gd name="T55" fmla="*/ 2147483646 h 3109"/>
              <a:gd name="T56" fmla="*/ 2147483646 w 4809"/>
              <a:gd name="T57" fmla="*/ 2147483646 h 3109"/>
              <a:gd name="T58" fmla="*/ 2147483646 w 4809"/>
              <a:gd name="T59" fmla="*/ 2147483646 h 3109"/>
              <a:gd name="T60" fmla="*/ 2147483646 w 4809"/>
              <a:gd name="T61" fmla="*/ 2147483646 h 3109"/>
              <a:gd name="T62" fmla="*/ 2147483646 w 4809"/>
              <a:gd name="T63" fmla="*/ 2147483646 h 3109"/>
              <a:gd name="T64" fmla="*/ 2147483646 w 4809"/>
              <a:gd name="T65" fmla="*/ 2147483646 h 3109"/>
              <a:gd name="T66" fmla="*/ 2147483646 w 4809"/>
              <a:gd name="T67" fmla="*/ 2147483646 h 3109"/>
              <a:gd name="T68" fmla="*/ 2147483646 w 4809"/>
              <a:gd name="T69" fmla="*/ 2147483646 h 3109"/>
              <a:gd name="T70" fmla="*/ 2147483646 w 4809"/>
              <a:gd name="T71" fmla="*/ 2147483646 h 3109"/>
              <a:gd name="T72" fmla="*/ 2147483646 w 4809"/>
              <a:gd name="T73" fmla="*/ 2147483646 h 3109"/>
              <a:gd name="T74" fmla="*/ 2147483646 w 4809"/>
              <a:gd name="T75" fmla="*/ 2147483646 h 3109"/>
              <a:gd name="T76" fmla="*/ 2147483646 w 4809"/>
              <a:gd name="T77" fmla="*/ 2147483646 h 3109"/>
              <a:gd name="T78" fmla="*/ 2147483646 w 4809"/>
              <a:gd name="T79" fmla="*/ 2147483646 h 3109"/>
              <a:gd name="T80" fmla="*/ 2147483646 w 4809"/>
              <a:gd name="T81" fmla="*/ 2147483646 h 3109"/>
              <a:gd name="T82" fmla="*/ 2147483646 w 4809"/>
              <a:gd name="T83" fmla="*/ 2147483646 h 3109"/>
              <a:gd name="T84" fmla="*/ 2147483646 w 4809"/>
              <a:gd name="T85" fmla="*/ 2147483646 h 3109"/>
              <a:gd name="T86" fmla="*/ 2147483646 w 4809"/>
              <a:gd name="T87" fmla="*/ 2147483646 h 3109"/>
              <a:gd name="T88" fmla="*/ 2147483646 w 4809"/>
              <a:gd name="T89" fmla="*/ 2147483646 h 3109"/>
              <a:gd name="T90" fmla="*/ 2147483646 w 4809"/>
              <a:gd name="T91" fmla="*/ 2147483646 h 3109"/>
              <a:gd name="T92" fmla="*/ 2147483646 w 4809"/>
              <a:gd name="T93" fmla="*/ 2147483646 h 3109"/>
              <a:gd name="T94" fmla="*/ 2147483646 w 4809"/>
              <a:gd name="T95" fmla="*/ 2147483646 h 3109"/>
              <a:gd name="T96" fmla="*/ 2147483646 w 4809"/>
              <a:gd name="T97" fmla="*/ 2147483646 h 3109"/>
              <a:gd name="T98" fmla="*/ 2147483646 w 4809"/>
              <a:gd name="T99" fmla="*/ 2147483646 h 3109"/>
              <a:gd name="T100" fmla="*/ 2147483646 w 4809"/>
              <a:gd name="T101" fmla="*/ 2147483646 h 3109"/>
              <a:gd name="T102" fmla="*/ 2147483646 w 4809"/>
              <a:gd name="T103" fmla="*/ 2147483646 h 3109"/>
              <a:gd name="T104" fmla="*/ 2147483646 w 4809"/>
              <a:gd name="T105" fmla="*/ 2147483646 h 3109"/>
              <a:gd name="T106" fmla="*/ 2147483646 w 4809"/>
              <a:gd name="T107" fmla="*/ 2147483646 h 3109"/>
              <a:gd name="T108" fmla="*/ 2147483646 w 4809"/>
              <a:gd name="T109" fmla="*/ 2147483646 h 3109"/>
              <a:gd name="T110" fmla="*/ 2147483646 w 4809"/>
              <a:gd name="T111" fmla="*/ 2147483646 h 31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809" h="3109">
                <a:moveTo>
                  <a:pt x="4365" y="3046"/>
                </a:moveTo>
                <a:cubicBezTo>
                  <a:pt x="4386" y="3014"/>
                  <a:pt x="4401" y="2978"/>
                  <a:pt x="4413" y="2942"/>
                </a:cubicBezTo>
                <a:cubicBezTo>
                  <a:pt x="4418" y="2928"/>
                  <a:pt x="4422" y="2914"/>
                  <a:pt x="4427" y="2900"/>
                </a:cubicBezTo>
                <a:cubicBezTo>
                  <a:pt x="4429" y="2893"/>
                  <a:pt x="4434" y="2880"/>
                  <a:pt x="4434" y="2880"/>
                </a:cubicBezTo>
                <a:cubicBezTo>
                  <a:pt x="4451" y="2763"/>
                  <a:pt x="4484" y="2649"/>
                  <a:pt x="4504" y="2533"/>
                </a:cubicBezTo>
                <a:cubicBezTo>
                  <a:pt x="4511" y="2490"/>
                  <a:pt x="4534" y="2450"/>
                  <a:pt x="4545" y="2408"/>
                </a:cubicBezTo>
                <a:cubicBezTo>
                  <a:pt x="4547" y="2399"/>
                  <a:pt x="4566" y="2359"/>
                  <a:pt x="4552" y="2359"/>
                </a:cubicBezTo>
                <a:lnTo>
                  <a:pt x="4455" y="2262"/>
                </a:lnTo>
                <a:lnTo>
                  <a:pt x="4406" y="2123"/>
                </a:lnTo>
                <a:lnTo>
                  <a:pt x="4455" y="1943"/>
                </a:lnTo>
                <a:lnTo>
                  <a:pt x="4538" y="1734"/>
                </a:lnTo>
                <a:lnTo>
                  <a:pt x="4587" y="1575"/>
                </a:lnTo>
                <a:lnTo>
                  <a:pt x="4615" y="1734"/>
                </a:lnTo>
                <a:lnTo>
                  <a:pt x="4601" y="1859"/>
                </a:lnTo>
                <a:lnTo>
                  <a:pt x="4601" y="1998"/>
                </a:lnTo>
                <a:lnTo>
                  <a:pt x="4712" y="2116"/>
                </a:lnTo>
                <a:lnTo>
                  <a:pt x="4802" y="2137"/>
                </a:lnTo>
                <a:lnTo>
                  <a:pt x="4809" y="1950"/>
                </a:lnTo>
                <a:lnTo>
                  <a:pt x="4802" y="1846"/>
                </a:lnTo>
                <a:lnTo>
                  <a:pt x="4733" y="1734"/>
                </a:lnTo>
                <a:lnTo>
                  <a:pt x="4691" y="1617"/>
                </a:lnTo>
                <a:lnTo>
                  <a:pt x="4719" y="1436"/>
                </a:lnTo>
                <a:lnTo>
                  <a:pt x="4753" y="1304"/>
                </a:lnTo>
                <a:lnTo>
                  <a:pt x="4719" y="1061"/>
                </a:lnTo>
                <a:lnTo>
                  <a:pt x="4524" y="874"/>
                </a:lnTo>
                <a:lnTo>
                  <a:pt x="4316" y="673"/>
                </a:lnTo>
                <a:lnTo>
                  <a:pt x="4087" y="562"/>
                </a:lnTo>
                <a:lnTo>
                  <a:pt x="3778" y="520"/>
                </a:lnTo>
                <a:lnTo>
                  <a:pt x="3435" y="471"/>
                </a:lnTo>
                <a:lnTo>
                  <a:pt x="3150" y="360"/>
                </a:lnTo>
                <a:lnTo>
                  <a:pt x="2384" y="3"/>
                </a:lnTo>
                <a:lnTo>
                  <a:pt x="2004" y="10"/>
                </a:lnTo>
                <a:lnTo>
                  <a:pt x="1721" y="55"/>
                </a:lnTo>
                <a:lnTo>
                  <a:pt x="1672" y="76"/>
                </a:lnTo>
                <a:lnTo>
                  <a:pt x="1596" y="0"/>
                </a:lnTo>
                <a:lnTo>
                  <a:pt x="1519" y="27"/>
                </a:lnTo>
                <a:lnTo>
                  <a:pt x="1478" y="34"/>
                </a:lnTo>
                <a:lnTo>
                  <a:pt x="1311" y="0"/>
                </a:lnTo>
                <a:lnTo>
                  <a:pt x="1110" y="48"/>
                </a:lnTo>
                <a:lnTo>
                  <a:pt x="964" y="187"/>
                </a:lnTo>
                <a:lnTo>
                  <a:pt x="930" y="360"/>
                </a:lnTo>
                <a:lnTo>
                  <a:pt x="868" y="501"/>
                </a:lnTo>
                <a:lnTo>
                  <a:pt x="694" y="631"/>
                </a:lnTo>
                <a:lnTo>
                  <a:pt x="541" y="687"/>
                </a:lnTo>
                <a:lnTo>
                  <a:pt x="437" y="721"/>
                </a:lnTo>
                <a:lnTo>
                  <a:pt x="340" y="798"/>
                </a:lnTo>
                <a:lnTo>
                  <a:pt x="263" y="895"/>
                </a:lnTo>
                <a:lnTo>
                  <a:pt x="173" y="929"/>
                </a:lnTo>
                <a:lnTo>
                  <a:pt x="97" y="909"/>
                </a:lnTo>
                <a:lnTo>
                  <a:pt x="0" y="950"/>
                </a:lnTo>
                <a:lnTo>
                  <a:pt x="41" y="1054"/>
                </a:lnTo>
                <a:lnTo>
                  <a:pt x="69" y="1172"/>
                </a:lnTo>
                <a:lnTo>
                  <a:pt x="76" y="1214"/>
                </a:lnTo>
                <a:lnTo>
                  <a:pt x="277" y="1242"/>
                </a:lnTo>
                <a:cubicBezTo>
                  <a:pt x="440" y="1271"/>
                  <a:pt x="478" y="1235"/>
                  <a:pt x="430" y="1276"/>
                </a:cubicBezTo>
                <a:lnTo>
                  <a:pt x="555" y="1374"/>
                </a:lnTo>
                <a:lnTo>
                  <a:pt x="718" y="1423"/>
                </a:lnTo>
                <a:lnTo>
                  <a:pt x="853" y="1505"/>
                </a:lnTo>
                <a:lnTo>
                  <a:pt x="1045" y="1469"/>
                </a:lnTo>
                <a:lnTo>
                  <a:pt x="1214" y="1582"/>
                </a:lnTo>
                <a:lnTo>
                  <a:pt x="1284" y="1686"/>
                </a:lnTo>
                <a:lnTo>
                  <a:pt x="1360" y="1804"/>
                </a:lnTo>
                <a:lnTo>
                  <a:pt x="1454" y="1803"/>
                </a:lnTo>
                <a:lnTo>
                  <a:pt x="1539" y="1738"/>
                </a:lnTo>
                <a:lnTo>
                  <a:pt x="1707" y="1866"/>
                </a:lnTo>
                <a:lnTo>
                  <a:pt x="1873" y="2019"/>
                </a:lnTo>
                <a:lnTo>
                  <a:pt x="1950" y="2241"/>
                </a:lnTo>
                <a:lnTo>
                  <a:pt x="1998" y="2546"/>
                </a:lnTo>
                <a:lnTo>
                  <a:pt x="2012" y="2824"/>
                </a:lnTo>
                <a:lnTo>
                  <a:pt x="1929" y="2977"/>
                </a:lnTo>
                <a:lnTo>
                  <a:pt x="1811" y="3081"/>
                </a:lnTo>
                <a:lnTo>
                  <a:pt x="2019" y="3109"/>
                </a:lnTo>
                <a:lnTo>
                  <a:pt x="2144" y="3088"/>
                </a:lnTo>
                <a:lnTo>
                  <a:pt x="2213" y="2991"/>
                </a:lnTo>
                <a:lnTo>
                  <a:pt x="2269" y="2893"/>
                </a:lnTo>
                <a:lnTo>
                  <a:pt x="2220" y="3053"/>
                </a:lnTo>
                <a:lnTo>
                  <a:pt x="2304" y="3081"/>
                </a:lnTo>
                <a:lnTo>
                  <a:pt x="2436" y="3109"/>
                </a:lnTo>
                <a:lnTo>
                  <a:pt x="2505" y="3011"/>
                </a:lnTo>
                <a:lnTo>
                  <a:pt x="2560" y="2880"/>
                </a:lnTo>
                <a:lnTo>
                  <a:pt x="2567" y="2664"/>
                </a:lnTo>
                <a:lnTo>
                  <a:pt x="2526" y="2539"/>
                </a:lnTo>
                <a:lnTo>
                  <a:pt x="2547" y="2331"/>
                </a:lnTo>
                <a:lnTo>
                  <a:pt x="2526" y="2193"/>
                </a:lnTo>
                <a:lnTo>
                  <a:pt x="2692" y="2123"/>
                </a:lnTo>
                <a:lnTo>
                  <a:pt x="2887" y="2172"/>
                </a:lnTo>
                <a:lnTo>
                  <a:pt x="3046" y="2193"/>
                </a:lnTo>
                <a:lnTo>
                  <a:pt x="3213" y="2158"/>
                </a:lnTo>
                <a:lnTo>
                  <a:pt x="3421" y="2109"/>
                </a:lnTo>
                <a:lnTo>
                  <a:pt x="3463" y="2095"/>
                </a:lnTo>
                <a:lnTo>
                  <a:pt x="3518" y="2317"/>
                </a:lnTo>
                <a:lnTo>
                  <a:pt x="3553" y="2546"/>
                </a:lnTo>
                <a:lnTo>
                  <a:pt x="3463" y="2678"/>
                </a:lnTo>
                <a:lnTo>
                  <a:pt x="3345" y="2810"/>
                </a:lnTo>
                <a:lnTo>
                  <a:pt x="3220" y="2914"/>
                </a:lnTo>
                <a:lnTo>
                  <a:pt x="3178" y="2984"/>
                </a:lnTo>
                <a:lnTo>
                  <a:pt x="3407" y="2984"/>
                </a:lnTo>
                <a:lnTo>
                  <a:pt x="3553" y="2970"/>
                </a:lnTo>
                <a:lnTo>
                  <a:pt x="3664" y="2803"/>
                </a:lnTo>
                <a:lnTo>
                  <a:pt x="3796" y="2623"/>
                </a:lnTo>
                <a:lnTo>
                  <a:pt x="3893" y="2512"/>
                </a:lnTo>
                <a:lnTo>
                  <a:pt x="3948" y="2442"/>
                </a:lnTo>
                <a:cubicBezTo>
                  <a:pt x="3885" y="2315"/>
                  <a:pt x="3933" y="2317"/>
                  <a:pt x="3879" y="2317"/>
                </a:cubicBezTo>
                <a:lnTo>
                  <a:pt x="3886" y="2179"/>
                </a:lnTo>
                <a:lnTo>
                  <a:pt x="3907" y="2102"/>
                </a:lnTo>
                <a:lnTo>
                  <a:pt x="4011" y="2269"/>
                </a:lnTo>
                <a:lnTo>
                  <a:pt x="4150" y="2401"/>
                </a:lnTo>
                <a:lnTo>
                  <a:pt x="4233" y="2644"/>
                </a:lnTo>
                <a:lnTo>
                  <a:pt x="4184" y="2803"/>
                </a:lnTo>
                <a:lnTo>
                  <a:pt x="4094" y="3004"/>
                </a:lnTo>
                <a:lnTo>
                  <a:pt x="4059" y="3081"/>
                </a:lnTo>
                <a:lnTo>
                  <a:pt x="4365" y="304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6963"/>
          </a:p>
        </p:txBody>
      </p:sp>
      <p:grpSp>
        <p:nvGrpSpPr>
          <p:cNvPr id="2" name="Groupe 1"/>
          <p:cNvGrpSpPr/>
          <p:nvPr/>
        </p:nvGrpSpPr>
        <p:grpSpPr>
          <a:xfrm>
            <a:off x="14122593" y="27412588"/>
            <a:ext cx="4002342" cy="3754600"/>
            <a:chOff x="11310617" y="27634374"/>
            <a:chExt cx="4002342" cy="3754600"/>
          </a:xfrm>
        </p:grpSpPr>
        <p:grpSp>
          <p:nvGrpSpPr>
            <p:cNvPr id="110" name="Group 546"/>
            <p:cNvGrpSpPr>
              <a:grpSpLocks/>
            </p:cNvGrpSpPr>
            <p:nvPr/>
          </p:nvGrpSpPr>
          <p:grpSpPr bwMode="auto">
            <a:xfrm>
              <a:off x="11647509" y="28320121"/>
              <a:ext cx="3258733" cy="2668852"/>
              <a:chOff x="5574" y="3931"/>
              <a:chExt cx="1951" cy="1286"/>
            </a:xfrm>
          </p:grpSpPr>
          <p:pic>
            <p:nvPicPr>
              <p:cNvPr id="111" name="Picture 527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4" y="4035"/>
                <a:ext cx="641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528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6" y="3931"/>
                <a:ext cx="592" cy="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" name="Picture 529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3" y="4338"/>
                <a:ext cx="230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530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7" y="4303"/>
                <a:ext cx="252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" name="Rectangle 531" descr="Treillis blanc"/>
              <p:cNvSpPr>
                <a:spLocks noChangeArrowheads="1"/>
              </p:cNvSpPr>
              <p:nvPr/>
            </p:nvSpPr>
            <p:spPr bwMode="auto">
              <a:xfrm>
                <a:off x="5656" y="4476"/>
                <a:ext cx="1829" cy="173"/>
              </a:xfrm>
              <a:prstGeom prst="rect">
                <a:avLst/>
              </a:prstGeom>
              <a:pattFill prst="openDmnd">
                <a:fgClr>
                  <a:schemeClr val="bg2">
                    <a:alpha val="65097"/>
                  </a:schemeClr>
                </a:fgClr>
                <a:bgClr>
                  <a:schemeClr val="bg1">
                    <a:alpha val="65097"/>
                  </a:schemeClr>
                </a:bgClr>
              </a:patt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FR" altLang="fr-FR" sz="2500">
                  <a:latin typeface="Lucida Handwriting" pitchFamily="66" charset="0"/>
                  <a:ea typeface="MS PGothic" pitchFamily="34" charset="-128"/>
                </a:endParaRPr>
              </a:p>
            </p:txBody>
          </p:sp>
          <p:sp>
            <p:nvSpPr>
              <p:cNvPr id="116" name="Freeform 532"/>
              <p:cNvSpPr>
                <a:spLocks/>
              </p:cNvSpPr>
              <p:nvPr/>
            </p:nvSpPr>
            <p:spPr bwMode="auto">
              <a:xfrm>
                <a:off x="5574" y="4614"/>
                <a:ext cx="1951" cy="310"/>
              </a:xfrm>
              <a:custGeom>
                <a:avLst/>
                <a:gdLst>
                  <a:gd name="T0" fmla="*/ 0 w 4896"/>
                  <a:gd name="T1" fmla="*/ 53 h 964"/>
                  <a:gd name="T2" fmla="*/ 484 w 4896"/>
                  <a:gd name="T3" fmla="*/ 53 h 964"/>
                  <a:gd name="T4" fmla="*/ 652 w 4896"/>
                  <a:gd name="T5" fmla="*/ 43 h 964"/>
                  <a:gd name="T6" fmla="*/ 723 w 4896"/>
                  <a:gd name="T7" fmla="*/ 33 h 964"/>
                  <a:gd name="T8" fmla="*/ 750 w 4896"/>
                  <a:gd name="T9" fmla="*/ 24 h 964"/>
                  <a:gd name="T10" fmla="*/ 1614 w 4896"/>
                  <a:gd name="T11" fmla="*/ 21 h 964"/>
                  <a:gd name="T12" fmla="*/ 1868 w 4896"/>
                  <a:gd name="T13" fmla="*/ 19 h 964"/>
                  <a:gd name="T14" fmla="*/ 1904 w 4896"/>
                  <a:gd name="T15" fmla="*/ 24 h 964"/>
                  <a:gd name="T16" fmla="*/ 1922 w 4896"/>
                  <a:gd name="T17" fmla="*/ 29 h 964"/>
                  <a:gd name="T18" fmla="*/ 1934 w 4896"/>
                  <a:gd name="T19" fmla="*/ 43 h 964"/>
                  <a:gd name="T20" fmla="*/ 1940 w 4896"/>
                  <a:gd name="T21" fmla="*/ 50 h 964"/>
                  <a:gd name="T22" fmla="*/ 1925 w 4896"/>
                  <a:gd name="T23" fmla="*/ 135 h 964"/>
                  <a:gd name="T24" fmla="*/ 1907 w 4896"/>
                  <a:gd name="T25" fmla="*/ 156 h 964"/>
                  <a:gd name="T26" fmla="*/ 1895 w 4896"/>
                  <a:gd name="T27" fmla="*/ 171 h 964"/>
                  <a:gd name="T28" fmla="*/ 1871 w 4896"/>
                  <a:gd name="T29" fmla="*/ 193 h 964"/>
                  <a:gd name="T30" fmla="*/ 1856 w 4896"/>
                  <a:gd name="T31" fmla="*/ 205 h 964"/>
                  <a:gd name="T32" fmla="*/ 1826 w 4896"/>
                  <a:gd name="T33" fmla="*/ 229 h 964"/>
                  <a:gd name="T34" fmla="*/ 1805 w 4896"/>
                  <a:gd name="T35" fmla="*/ 241 h 964"/>
                  <a:gd name="T36" fmla="*/ 1766 w 4896"/>
                  <a:gd name="T37" fmla="*/ 260 h 964"/>
                  <a:gd name="T38" fmla="*/ 1757 w 4896"/>
                  <a:gd name="T39" fmla="*/ 267 h 964"/>
                  <a:gd name="T40" fmla="*/ 1707 w 4896"/>
                  <a:gd name="T41" fmla="*/ 284 h 964"/>
                  <a:gd name="T42" fmla="*/ 1500 w 4896"/>
                  <a:gd name="T43" fmla="*/ 282 h 964"/>
                  <a:gd name="T44" fmla="*/ 1432 w 4896"/>
                  <a:gd name="T45" fmla="*/ 294 h 964"/>
                  <a:gd name="T46" fmla="*/ 804 w 4896"/>
                  <a:gd name="T47" fmla="*/ 299 h 964"/>
                  <a:gd name="T48" fmla="*/ 709 w 4896"/>
                  <a:gd name="T49" fmla="*/ 304 h 964"/>
                  <a:gd name="T50" fmla="*/ 568 w 4896"/>
                  <a:gd name="T51" fmla="*/ 284 h 964"/>
                  <a:gd name="T52" fmla="*/ 505 w 4896"/>
                  <a:gd name="T53" fmla="*/ 262 h 964"/>
                  <a:gd name="T54" fmla="*/ 326 w 4896"/>
                  <a:gd name="T55" fmla="*/ 251 h 964"/>
                  <a:gd name="T56" fmla="*/ 269 w 4896"/>
                  <a:gd name="T57" fmla="*/ 231 h 964"/>
                  <a:gd name="T58" fmla="*/ 239 w 4896"/>
                  <a:gd name="T59" fmla="*/ 219 h 964"/>
                  <a:gd name="T60" fmla="*/ 212 w 4896"/>
                  <a:gd name="T61" fmla="*/ 207 h 964"/>
                  <a:gd name="T62" fmla="*/ 177 w 4896"/>
                  <a:gd name="T63" fmla="*/ 188 h 964"/>
                  <a:gd name="T64" fmla="*/ 143 w 4896"/>
                  <a:gd name="T65" fmla="*/ 161 h 964"/>
                  <a:gd name="T66" fmla="*/ 117 w 4896"/>
                  <a:gd name="T67" fmla="*/ 135 h 964"/>
                  <a:gd name="T68" fmla="*/ 81 w 4896"/>
                  <a:gd name="T69" fmla="*/ 111 h 964"/>
                  <a:gd name="T70" fmla="*/ 36 w 4896"/>
                  <a:gd name="T71" fmla="*/ 89 h 964"/>
                  <a:gd name="T72" fmla="*/ 18 w 4896"/>
                  <a:gd name="T73" fmla="*/ 79 h 964"/>
                  <a:gd name="T74" fmla="*/ 9 w 4896"/>
                  <a:gd name="T75" fmla="*/ 74 h 964"/>
                  <a:gd name="T76" fmla="*/ 0 w 4896"/>
                  <a:gd name="T77" fmla="*/ 53 h 96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96" h="964">
                    <a:moveTo>
                      <a:pt x="0" y="164"/>
                    </a:moveTo>
                    <a:cubicBezTo>
                      <a:pt x="389" y="225"/>
                      <a:pt x="824" y="169"/>
                      <a:pt x="1215" y="164"/>
                    </a:cubicBezTo>
                    <a:cubicBezTo>
                      <a:pt x="1382" y="108"/>
                      <a:pt x="1307" y="141"/>
                      <a:pt x="1635" y="134"/>
                    </a:cubicBezTo>
                    <a:cubicBezTo>
                      <a:pt x="1700" y="129"/>
                      <a:pt x="1754" y="119"/>
                      <a:pt x="1815" y="104"/>
                    </a:cubicBezTo>
                    <a:cubicBezTo>
                      <a:pt x="1840" y="98"/>
                      <a:pt x="1858" y="82"/>
                      <a:pt x="1883" y="74"/>
                    </a:cubicBezTo>
                    <a:cubicBezTo>
                      <a:pt x="2607" y="78"/>
                      <a:pt x="3327" y="84"/>
                      <a:pt x="4050" y="66"/>
                    </a:cubicBezTo>
                    <a:cubicBezTo>
                      <a:pt x="4266" y="0"/>
                      <a:pt x="4342" y="54"/>
                      <a:pt x="4688" y="59"/>
                    </a:cubicBezTo>
                    <a:cubicBezTo>
                      <a:pt x="4738" y="65"/>
                      <a:pt x="4739" y="62"/>
                      <a:pt x="4778" y="74"/>
                    </a:cubicBezTo>
                    <a:cubicBezTo>
                      <a:pt x="4793" y="79"/>
                      <a:pt x="4823" y="89"/>
                      <a:pt x="4823" y="89"/>
                    </a:cubicBezTo>
                    <a:cubicBezTo>
                      <a:pt x="4833" y="104"/>
                      <a:pt x="4843" y="119"/>
                      <a:pt x="4853" y="134"/>
                    </a:cubicBezTo>
                    <a:cubicBezTo>
                      <a:pt x="4858" y="141"/>
                      <a:pt x="4868" y="156"/>
                      <a:pt x="4868" y="156"/>
                    </a:cubicBezTo>
                    <a:cubicBezTo>
                      <a:pt x="4896" y="248"/>
                      <a:pt x="4883" y="341"/>
                      <a:pt x="4830" y="419"/>
                    </a:cubicBezTo>
                    <a:cubicBezTo>
                      <a:pt x="4815" y="441"/>
                      <a:pt x="4800" y="464"/>
                      <a:pt x="4785" y="486"/>
                    </a:cubicBezTo>
                    <a:cubicBezTo>
                      <a:pt x="4775" y="501"/>
                      <a:pt x="4755" y="531"/>
                      <a:pt x="4755" y="531"/>
                    </a:cubicBezTo>
                    <a:cubicBezTo>
                      <a:pt x="4744" y="568"/>
                      <a:pt x="4721" y="573"/>
                      <a:pt x="4695" y="599"/>
                    </a:cubicBezTo>
                    <a:cubicBezTo>
                      <a:pt x="4646" y="648"/>
                      <a:pt x="4717" y="596"/>
                      <a:pt x="4658" y="636"/>
                    </a:cubicBezTo>
                    <a:cubicBezTo>
                      <a:pt x="4618" y="696"/>
                      <a:pt x="4643" y="671"/>
                      <a:pt x="4583" y="711"/>
                    </a:cubicBezTo>
                    <a:cubicBezTo>
                      <a:pt x="4507" y="762"/>
                      <a:pt x="4611" y="728"/>
                      <a:pt x="4530" y="749"/>
                    </a:cubicBezTo>
                    <a:cubicBezTo>
                      <a:pt x="4501" y="778"/>
                      <a:pt x="4466" y="786"/>
                      <a:pt x="4433" y="809"/>
                    </a:cubicBezTo>
                    <a:cubicBezTo>
                      <a:pt x="4424" y="815"/>
                      <a:pt x="4419" y="825"/>
                      <a:pt x="4410" y="831"/>
                    </a:cubicBezTo>
                    <a:cubicBezTo>
                      <a:pt x="4373" y="856"/>
                      <a:pt x="4325" y="869"/>
                      <a:pt x="4283" y="884"/>
                    </a:cubicBezTo>
                    <a:cubicBezTo>
                      <a:pt x="4071" y="873"/>
                      <a:pt x="4021" y="871"/>
                      <a:pt x="3765" y="876"/>
                    </a:cubicBezTo>
                    <a:cubicBezTo>
                      <a:pt x="3711" y="884"/>
                      <a:pt x="3647" y="913"/>
                      <a:pt x="3593" y="914"/>
                    </a:cubicBezTo>
                    <a:cubicBezTo>
                      <a:pt x="3068" y="923"/>
                      <a:pt x="2543" y="923"/>
                      <a:pt x="2018" y="929"/>
                    </a:cubicBezTo>
                    <a:cubicBezTo>
                      <a:pt x="1901" y="964"/>
                      <a:pt x="2055" y="954"/>
                      <a:pt x="1778" y="944"/>
                    </a:cubicBezTo>
                    <a:cubicBezTo>
                      <a:pt x="1653" y="930"/>
                      <a:pt x="1545" y="912"/>
                      <a:pt x="1425" y="884"/>
                    </a:cubicBezTo>
                    <a:cubicBezTo>
                      <a:pt x="1389" y="846"/>
                      <a:pt x="1320" y="827"/>
                      <a:pt x="1268" y="816"/>
                    </a:cubicBezTo>
                    <a:cubicBezTo>
                      <a:pt x="1145" y="755"/>
                      <a:pt x="904" y="781"/>
                      <a:pt x="818" y="779"/>
                    </a:cubicBezTo>
                    <a:cubicBezTo>
                      <a:pt x="769" y="762"/>
                      <a:pt x="725" y="734"/>
                      <a:pt x="675" y="719"/>
                    </a:cubicBezTo>
                    <a:cubicBezTo>
                      <a:pt x="651" y="703"/>
                      <a:pt x="625" y="695"/>
                      <a:pt x="600" y="681"/>
                    </a:cubicBezTo>
                    <a:cubicBezTo>
                      <a:pt x="526" y="639"/>
                      <a:pt x="582" y="660"/>
                      <a:pt x="533" y="644"/>
                    </a:cubicBezTo>
                    <a:cubicBezTo>
                      <a:pt x="503" y="624"/>
                      <a:pt x="473" y="604"/>
                      <a:pt x="443" y="584"/>
                    </a:cubicBezTo>
                    <a:cubicBezTo>
                      <a:pt x="410" y="561"/>
                      <a:pt x="395" y="524"/>
                      <a:pt x="360" y="501"/>
                    </a:cubicBezTo>
                    <a:cubicBezTo>
                      <a:pt x="337" y="466"/>
                      <a:pt x="326" y="441"/>
                      <a:pt x="293" y="419"/>
                    </a:cubicBezTo>
                    <a:cubicBezTo>
                      <a:pt x="273" y="388"/>
                      <a:pt x="239" y="355"/>
                      <a:pt x="203" y="344"/>
                    </a:cubicBezTo>
                    <a:cubicBezTo>
                      <a:pt x="166" y="320"/>
                      <a:pt x="127" y="301"/>
                      <a:pt x="90" y="276"/>
                    </a:cubicBezTo>
                    <a:cubicBezTo>
                      <a:pt x="75" y="266"/>
                      <a:pt x="60" y="256"/>
                      <a:pt x="45" y="246"/>
                    </a:cubicBezTo>
                    <a:cubicBezTo>
                      <a:pt x="38" y="241"/>
                      <a:pt x="23" y="231"/>
                      <a:pt x="23" y="231"/>
                    </a:cubicBezTo>
                    <a:cubicBezTo>
                      <a:pt x="7" y="207"/>
                      <a:pt x="0" y="193"/>
                      <a:pt x="0" y="16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6D39E"/>
                  </a:gs>
                  <a:gs pos="100000">
                    <a:srgbClr val="FFFF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6961"/>
              </a:p>
            </p:txBody>
          </p:sp>
          <p:sp>
            <p:nvSpPr>
              <p:cNvPr id="117" name="Rectangle 533" descr="Sillage"/>
              <p:cNvSpPr>
                <a:spLocks noChangeArrowheads="1"/>
              </p:cNvSpPr>
              <p:nvPr/>
            </p:nvSpPr>
            <p:spPr bwMode="auto">
              <a:xfrm>
                <a:off x="5656" y="4649"/>
                <a:ext cx="1829" cy="69"/>
              </a:xfrm>
              <a:prstGeom prst="rect">
                <a:avLst/>
              </a:prstGeom>
              <a:pattFill prst="divot">
                <a:fgClr>
                  <a:schemeClr val="bg2">
                    <a:alpha val="65097"/>
                  </a:schemeClr>
                </a:fgClr>
                <a:bgClr>
                  <a:schemeClr val="bg1">
                    <a:alpha val="65097"/>
                  </a:schemeClr>
                </a:bgClr>
              </a:patt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FR" altLang="fr-FR" sz="2500">
                  <a:latin typeface="Lucida Handwriting" pitchFamily="66" charset="0"/>
                  <a:ea typeface="MS PGothic" pitchFamily="34" charset="-128"/>
                </a:endParaRPr>
              </a:p>
            </p:txBody>
          </p:sp>
          <p:sp>
            <p:nvSpPr>
              <p:cNvPr id="118" name="Line 534"/>
              <p:cNvSpPr>
                <a:spLocks noChangeShapeType="1"/>
              </p:cNvSpPr>
              <p:nvPr/>
            </p:nvSpPr>
            <p:spPr bwMode="auto">
              <a:xfrm>
                <a:off x="7485" y="4476"/>
                <a:ext cx="0" cy="2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6961"/>
              </a:p>
            </p:txBody>
          </p:sp>
          <p:sp>
            <p:nvSpPr>
              <p:cNvPr id="120" name="Text Box 538"/>
              <p:cNvSpPr txBox="1">
                <a:spLocks noChangeArrowheads="1"/>
              </p:cNvSpPr>
              <p:nvPr/>
            </p:nvSpPr>
            <p:spPr bwMode="auto">
              <a:xfrm>
                <a:off x="5766" y="4888"/>
                <a:ext cx="1699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8001" tIns="64001" rIns="128001" bIns="64001">
                <a:spAutoFit/>
              </a:bodyPr>
              <a:lstStyle>
                <a:lvl1pPr marL="479425" indent="-479425" defTabSz="12795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795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795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795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795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  <a:buClr>
                    <a:srgbClr val="8FBD33"/>
                  </a:buClr>
                  <a:buFont typeface="Wingdings" pitchFamily="2" charset="2"/>
                  <a:buNone/>
                </a:pPr>
                <a:r>
                  <a:rPr lang="fr-FR" altLang="fr-FR" sz="3600" dirty="0" err="1">
                    <a:solidFill>
                      <a:srgbClr val="00A3A6"/>
                    </a:solidFill>
                    <a:latin typeface="Avenir Next LT Pro Condensed" panose="020B0506020202020204"/>
                    <a:ea typeface="MS PGothic" pitchFamily="34" charset="-128"/>
                    <a:cs typeface="Arial" charset="0"/>
                  </a:rPr>
                  <a:t>Partially</a:t>
                </a:r>
                <a:r>
                  <a:rPr lang="fr-FR" altLang="fr-FR" sz="3600" dirty="0">
                    <a:solidFill>
                      <a:srgbClr val="00A3A6"/>
                    </a:solidFill>
                    <a:latin typeface="Avenir Next LT Pro Condensed" panose="020B0506020202020204"/>
                    <a:ea typeface="MS PGothic" pitchFamily="34" charset="-128"/>
                    <a:cs typeface="Arial" charset="0"/>
                  </a:rPr>
                  <a:t> </a:t>
                </a:r>
                <a:r>
                  <a:rPr lang="fr-FR" altLang="fr-FR" sz="3600" dirty="0" err="1">
                    <a:solidFill>
                      <a:srgbClr val="00A3A6"/>
                    </a:solidFill>
                    <a:latin typeface="Avenir Next LT Pro Condensed" panose="020B0506020202020204"/>
                    <a:ea typeface="MS PGothic" pitchFamily="34" charset="-128"/>
                    <a:cs typeface="Arial" charset="0"/>
                  </a:rPr>
                  <a:t>fenced</a:t>
                </a:r>
                <a:endParaRPr lang="fr-FR" altLang="fr-FR" sz="3600" dirty="0">
                  <a:solidFill>
                    <a:srgbClr val="00A3A6"/>
                  </a:solidFill>
                  <a:latin typeface="Avenir Next LT Pro Condensed" panose="020B0506020202020204"/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131" name="Ellipse 130"/>
            <p:cNvSpPr/>
            <p:nvPr/>
          </p:nvSpPr>
          <p:spPr>
            <a:xfrm>
              <a:off x="11310617" y="27634374"/>
              <a:ext cx="4002342" cy="3754600"/>
            </a:xfrm>
            <a:prstGeom prst="ellipse">
              <a:avLst/>
            </a:prstGeom>
            <a:noFill/>
            <a:ln w="38100">
              <a:solidFill>
                <a:srgbClr val="00A3A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961"/>
            </a:p>
          </p:txBody>
        </p:sp>
        <p:sp>
          <p:nvSpPr>
            <p:cNvPr id="157" name="Freeform 7"/>
            <p:cNvSpPr>
              <a:spLocks/>
            </p:cNvSpPr>
            <p:nvPr/>
          </p:nvSpPr>
          <p:spPr bwMode="auto">
            <a:xfrm>
              <a:off x="13390702" y="29603482"/>
              <a:ext cx="904744" cy="584914"/>
            </a:xfrm>
            <a:custGeom>
              <a:avLst/>
              <a:gdLst>
                <a:gd name="T0" fmla="*/ 2147483646 w 4809"/>
                <a:gd name="T1" fmla="*/ 2147483646 h 3109"/>
                <a:gd name="T2" fmla="*/ 2147483646 w 4809"/>
                <a:gd name="T3" fmla="*/ 2147483646 h 3109"/>
                <a:gd name="T4" fmla="*/ 2147483646 w 4809"/>
                <a:gd name="T5" fmla="*/ 2147483646 h 3109"/>
                <a:gd name="T6" fmla="*/ 2147483646 w 4809"/>
                <a:gd name="T7" fmla="*/ 2147483646 h 3109"/>
                <a:gd name="T8" fmla="*/ 2147483646 w 4809"/>
                <a:gd name="T9" fmla="*/ 2147483646 h 3109"/>
                <a:gd name="T10" fmla="*/ 2147483646 w 4809"/>
                <a:gd name="T11" fmla="*/ 2147483646 h 3109"/>
                <a:gd name="T12" fmla="*/ 2147483646 w 4809"/>
                <a:gd name="T13" fmla="*/ 2147483646 h 3109"/>
                <a:gd name="T14" fmla="*/ 2147483646 w 4809"/>
                <a:gd name="T15" fmla="*/ 2147483646 h 3109"/>
                <a:gd name="T16" fmla="*/ 2147483646 w 4809"/>
                <a:gd name="T17" fmla="*/ 2147483646 h 3109"/>
                <a:gd name="T18" fmla="*/ 2147483646 w 4809"/>
                <a:gd name="T19" fmla="*/ 2147483646 h 3109"/>
                <a:gd name="T20" fmla="*/ 2147483646 w 4809"/>
                <a:gd name="T21" fmla="*/ 2147483646 h 3109"/>
                <a:gd name="T22" fmla="*/ 2147483646 w 4809"/>
                <a:gd name="T23" fmla="*/ 2147483646 h 3109"/>
                <a:gd name="T24" fmla="*/ 2147483646 w 4809"/>
                <a:gd name="T25" fmla="*/ 1696064191 h 3109"/>
                <a:gd name="T26" fmla="*/ 2147483646 w 4809"/>
                <a:gd name="T27" fmla="*/ 1310481117 h 3109"/>
                <a:gd name="T28" fmla="*/ 2147483646 w 4809"/>
                <a:gd name="T29" fmla="*/ 907256158 h 3109"/>
                <a:gd name="T30" fmla="*/ 2147483646 w 4809"/>
                <a:gd name="T31" fmla="*/ 25201560 h 3109"/>
                <a:gd name="T32" fmla="*/ 2147483646 w 4809"/>
                <a:gd name="T33" fmla="*/ 191531856 h 3109"/>
                <a:gd name="T34" fmla="*/ 2147483646 w 4809"/>
                <a:gd name="T35" fmla="*/ 68043418 h 3109"/>
                <a:gd name="T36" fmla="*/ 2147483646 w 4809"/>
                <a:gd name="T37" fmla="*/ 0 h 3109"/>
                <a:gd name="T38" fmla="*/ 2147483646 w 4809"/>
                <a:gd name="T39" fmla="*/ 471268377 h 3109"/>
                <a:gd name="T40" fmla="*/ 2147483646 w 4809"/>
                <a:gd name="T41" fmla="*/ 1262597360 h 3109"/>
                <a:gd name="T42" fmla="*/ 1363403648 w 4809"/>
                <a:gd name="T43" fmla="*/ 1731346375 h 3109"/>
                <a:gd name="T44" fmla="*/ 856853069 w 4809"/>
                <a:gd name="T45" fmla="*/ 2011084484 h 3109"/>
                <a:gd name="T46" fmla="*/ 435986209 w 4809"/>
                <a:gd name="T47" fmla="*/ 2147483646 h 3109"/>
                <a:gd name="T48" fmla="*/ 0 w 4809"/>
                <a:gd name="T49" fmla="*/ 2147483646 h 3109"/>
                <a:gd name="T50" fmla="*/ 173889976 w 4809"/>
                <a:gd name="T51" fmla="*/ 2147483646 h 3109"/>
                <a:gd name="T52" fmla="*/ 698082442 w 4809"/>
                <a:gd name="T53" fmla="*/ 2147483646 h 3109"/>
                <a:gd name="T54" fmla="*/ 1398685833 w 4809"/>
                <a:gd name="T55" fmla="*/ 2147483646 h 3109"/>
                <a:gd name="T56" fmla="*/ 2147483646 w 4809"/>
                <a:gd name="T57" fmla="*/ 2147483646 h 3109"/>
                <a:gd name="T58" fmla="*/ 2147483646 w 4809"/>
                <a:gd name="T59" fmla="*/ 2147483646 h 3109"/>
                <a:gd name="T60" fmla="*/ 2147483646 w 4809"/>
                <a:gd name="T61" fmla="*/ 2147483646 h 3109"/>
                <a:gd name="T62" fmla="*/ 2147483646 w 4809"/>
                <a:gd name="T63" fmla="*/ 2147483646 h 3109"/>
                <a:gd name="T64" fmla="*/ 2147483646 w 4809"/>
                <a:gd name="T65" fmla="*/ 2147483646 h 3109"/>
                <a:gd name="T66" fmla="*/ 2147483646 w 4809"/>
                <a:gd name="T67" fmla="*/ 2147483646 h 3109"/>
                <a:gd name="T68" fmla="*/ 2147483646 w 4809"/>
                <a:gd name="T69" fmla="*/ 2147483646 h 3109"/>
                <a:gd name="T70" fmla="*/ 2147483646 w 4809"/>
                <a:gd name="T71" fmla="*/ 2147483646 h 3109"/>
                <a:gd name="T72" fmla="*/ 2147483646 w 4809"/>
                <a:gd name="T73" fmla="*/ 2147483646 h 3109"/>
                <a:gd name="T74" fmla="*/ 2147483646 w 4809"/>
                <a:gd name="T75" fmla="*/ 2147483646 h 3109"/>
                <a:gd name="T76" fmla="*/ 2147483646 w 4809"/>
                <a:gd name="T77" fmla="*/ 2147483646 h 3109"/>
                <a:gd name="T78" fmla="*/ 2147483646 w 4809"/>
                <a:gd name="T79" fmla="*/ 2147483646 h 3109"/>
                <a:gd name="T80" fmla="*/ 2147483646 w 4809"/>
                <a:gd name="T81" fmla="*/ 2147483646 h 3109"/>
                <a:gd name="T82" fmla="*/ 2147483646 w 4809"/>
                <a:gd name="T83" fmla="*/ 2147483646 h 3109"/>
                <a:gd name="T84" fmla="*/ 2147483646 w 4809"/>
                <a:gd name="T85" fmla="*/ 2147483646 h 3109"/>
                <a:gd name="T86" fmla="*/ 2147483646 w 4809"/>
                <a:gd name="T87" fmla="*/ 2147483646 h 3109"/>
                <a:gd name="T88" fmla="*/ 2147483646 w 4809"/>
                <a:gd name="T89" fmla="*/ 2147483646 h 3109"/>
                <a:gd name="T90" fmla="*/ 2147483646 w 4809"/>
                <a:gd name="T91" fmla="*/ 2147483646 h 3109"/>
                <a:gd name="T92" fmla="*/ 2147483646 w 4809"/>
                <a:gd name="T93" fmla="*/ 2147483646 h 3109"/>
                <a:gd name="T94" fmla="*/ 2147483646 w 4809"/>
                <a:gd name="T95" fmla="*/ 2147483646 h 3109"/>
                <a:gd name="T96" fmla="*/ 2147483646 w 4809"/>
                <a:gd name="T97" fmla="*/ 2147483646 h 3109"/>
                <a:gd name="T98" fmla="*/ 2147483646 w 4809"/>
                <a:gd name="T99" fmla="*/ 2147483646 h 3109"/>
                <a:gd name="T100" fmla="*/ 2147483646 w 4809"/>
                <a:gd name="T101" fmla="*/ 2147483646 h 3109"/>
                <a:gd name="T102" fmla="*/ 2147483646 w 4809"/>
                <a:gd name="T103" fmla="*/ 2147483646 h 3109"/>
                <a:gd name="T104" fmla="*/ 2147483646 w 4809"/>
                <a:gd name="T105" fmla="*/ 2147483646 h 3109"/>
                <a:gd name="T106" fmla="*/ 2147483646 w 4809"/>
                <a:gd name="T107" fmla="*/ 2147483646 h 3109"/>
                <a:gd name="T108" fmla="*/ 2147483646 w 4809"/>
                <a:gd name="T109" fmla="*/ 2147483646 h 3109"/>
                <a:gd name="T110" fmla="*/ 2147483646 w 4809"/>
                <a:gd name="T111" fmla="*/ 2147483646 h 31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09" h="3109">
                  <a:moveTo>
                    <a:pt x="4365" y="3046"/>
                  </a:moveTo>
                  <a:cubicBezTo>
                    <a:pt x="4386" y="3014"/>
                    <a:pt x="4401" y="2978"/>
                    <a:pt x="4413" y="2942"/>
                  </a:cubicBezTo>
                  <a:cubicBezTo>
                    <a:pt x="4418" y="2928"/>
                    <a:pt x="4422" y="2914"/>
                    <a:pt x="4427" y="2900"/>
                  </a:cubicBezTo>
                  <a:cubicBezTo>
                    <a:pt x="4429" y="2893"/>
                    <a:pt x="4434" y="2880"/>
                    <a:pt x="4434" y="2880"/>
                  </a:cubicBezTo>
                  <a:cubicBezTo>
                    <a:pt x="4451" y="2763"/>
                    <a:pt x="4484" y="2649"/>
                    <a:pt x="4504" y="2533"/>
                  </a:cubicBezTo>
                  <a:cubicBezTo>
                    <a:pt x="4511" y="2490"/>
                    <a:pt x="4534" y="2450"/>
                    <a:pt x="4545" y="2408"/>
                  </a:cubicBezTo>
                  <a:cubicBezTo>
                    <a:pt x="4547" y="2399"/>
                    <a:pt x="4566" y="2359"/>
                    <a:pt x="4552" y="2359"/>
                  </a:cubicBezTo>
                  <a:lnTo>
                    <a:pt x="4455" y="2262"/>
                  </a:lnTo>
                  <a:lnTo>
                    <a:pt x="4406" y="2123"/>
                  </a:lnTo>
                  <a:lnTo>
                    <a:pt x="4455" y="1943"/>
                  </a:lnTo>
                  <a:lnTo>
                    <a:pt x="4538" y="1734"/>
                  </a:lnTo>
                  <a:lnTo>
                    <a:pt x="4587" y="1575"/>
                  </a:lnTo>
                  <a:lnTo>
                    <a:pt x="4615" y="1734"/>
                  </a:lnTo>
                  <a:lnTo>
                    <a:pt x="4601" y="1859"/>
                  </a:lnTo>
                  <a:lnTo>
                    <a:pt x="4601" y="1998"/>
                  </a:lnTo>
                  <a:lnTo>
                    <a:pt x="4712" y="2116"/>
                  </a:lnTo>
                  <a:lnTo>
                    <a:pt x="4802" y="2137"/>
                  </a:lnTo>
                  <a:lnTo>
                    <a:pt x="4809" y="1950"/>
                  </a:lnTo>
                  <a:lnTo>
                    <a:pt x="4802" y="1846"/>
                  </a:lnTo>
                  <a:lnTo>
                    <a:pt x="4733" y="1734"/>
                  </a:lnTo>
                  <a:lnTo>
                    <a:pt x="4691" y="1617"/>
                  </a:lnTo>
                  <a:lnTo>
                    <a:pt x="4719" y="1436"/>
                  </a:lnTo>
                  <a:lnTo>
                    <a:pt x="4753" y="1304"/>
                  </a:lnTo>
                  <a:lnTo>
                    <a:pt x="4719" y="1061"/>
                  </a:lnTo>
                  <a:lnTo>
                    <a:pt x="4524" y="874"/>
                  </a:lnTo>
                  <a:lnTo>
                    <a:pt x="4316" y="673"/>
                  </a:lnTo>
                  <a:lnTo>
                    <a:pt x="4087" y="562"/>
                  </a:lnTo>
                  <a:lnTo>
                    <a:pt x="3778" y="520"/>
                  </a:lnTo>
                  <a:lnTo>
                    <a:pt x="3435" y="471"/>
                  </a:lnTo>
                  <a:lnTo>
                    <a:pt x="3150" y="360"/>
                  </a:lnTo>
                  <a:lnTo>
                    <a:pt x="2384" y="3"/>
                  </a:lnTo>
                  <a:lnTo>
                    <a:pt x="2004" y="10"/>
                  </a:lnTo>
                  <a:lnTo>
                    <a:pt x="1721" y="55"/>
                  </a:lnTo>
                  <a:lnTo>
                    <a:pt x="1672" y="76"/>
                  </a:lnTo>
                  <a:lnTo>
                    <a:pt x="1596" y="0"/>
                  </a:lnTo>
                  <a:lnTo>
                    <a:pt x="1519" y="27"/>
                  </a:lnTo>
                  <a:lnTo>
                    <a:pt x="1478" y="34"/>
                  </a:lnTo>
                  <a:lnTo>
                    <a:pt x="1311" y="0"/>
                  </a:lnTo>
                  <a:lnTo>
                    <a:pt x="1110" y="48"/>
                  </a:lnTo>
                  <a:lnTo>
                    <a:pt x="964" y="187"/>
                  </a:lnTo>
                  <a:lnTo>
                    <a:pt x="930" y="360"/>
                  </a:lnTo>
                  <a:lnTo>
                    <a:pt x="868" y="501"/>
                  </a:lnTo>
                  <a:lnTo>
                    <a:pt x="694" y="631"/>
                  </a:lnTo>
                  <a:lnTo>
                    <a:pt x="541" y="687"/>
                  </a:lnTo>
                  <a:lnTo>
                    <a:pt x="437" y="721"/>
                  </a:lnTo>
                  <a:lnTo>
                    <a:pt x="340" y="798"/>
                  </a:lnTo>
                  <a:lnTo>
                    <a:pt x="263" y="895"/>
                  </a:lnTo>
                  <a:lnTo>
                    <a:pt x="173" y="929"/>
                  </a:lnTo>
                  <a:lnTo>
                    <a:pt x="97" y="909"/>
                  </a:lnTo>
                  <a:lnTo>
                    <a:pt x="0" y="950"/>
                  </a:lnTo>
                  <a:lnTo>
                    <a:pt x="41" y="1054"/>
                  </a:lnTo>
                  <a:lnTo>
                    <a:pt x="69" y="1172"/>
                  </a:lnTo>
                  <a:lnTo>
                    <a:pt x="76" y="1214"/>
                  </a:lnTo>
                  <a:lnTo>
                    <a:pt x="277" y="1242"/>
                  </a:lnTo>
                  <a:cubicBezTo>
                    <a:pt x="440" y="1271"/>
                    <a:pt x="478" y="1235"/>
                    <a:pt x="430" y="1276"/>
                  </a:cubicBezTo>
                  <a:lnTo>
                    <a:pt x="555" y="1374"/>
                  </a:lnTo>
                  <a:lnTo>
                    <a:pt x="718" y="1423"/>
                  </a:lnTo>
                  <a:lnTo>
                    <a:pt x="853" y="1505"/>
                  </a:lnTo>
                  <a:lnTo>
                    <a:pt x="1045" y="1469"/>
                  </a:lnTo>
                  <a:lnTo>
                    <a:pt x="1214" y="1582"/>
                  </a:lnTo>
                  <a:lnTo>
                    <a:pt x="1284" y="1686"/>
                  </a:lnTo>
                  <a:lnTo>
                    <a:pt x="1360" y="1804"/>
                  </a:lnTo>
                  <a:lnTo>
                    <a:pt x="1454" y="1803"/>
                  </a:lnTo>
                  <a:lnTo>
                    <a:pt x="1539" y="1738"/>
                  </a:lnTo>
                  <a:lnTo>
                    <a:pt x="1707" y="1866"/>
                  </a:lnTo>
                  <a:lnTo>
                    <a:pt x="1873" y="2019"/>
                  </a:lnTo>
                  <a:lnTo>
                    <a:pt x="1950" y="2241"/>
                  </a:lnTo>
                  <a:lnTo>
                    <a:pt x="1998" y="2546"/>
                  </a:lnTo>
                  <a:lnTo>
                    <a:pt x="2012" y="2824"/>
                  </a:lnTo>
                  <a:lnTo>
                    <a:pt x="1929" y="2977"/>
                  </a:lnTo>
                  <a:lnTo>
                    <a:pt x="1811" y="3081"/>
                  </a:lnTo>
                  <a:lnTo>
                    <a:pt x="2019" y="3109"/>
                  </a:lnTo>
                  <a:lnTo>
                    <a:pt x="2144" y="3088"/>
                  </a:lnTo>
                  <a:lnTo>
                    <a:pt x="2213" y="2991"/>
                  </a:lnTo>
                  <a:lnTo>
                    <a:pt x="2269" y="2893"/>
                  </a:lnTo>
                  <a:lnTo>
                    <a:pt x="2220" y="3053"/>
                  </a:lnTo>
                  <a:lnTo>
                    <a:pt x="2304" y="3081"/>
                  </a:lnTo>
                  <a:lnTo>
                    <a:pt x="2436" y="3109"/>
                  </a:lnTo>
                  <a:lnTo>
                    <a:pt x="2505" y="3011"/>
                  </a:lnTo>
                  <a:lnTo>
                    <a:pt x="2560" y="2880"/>
                  </a:lnTo>
                  <a:lnTo>
                    <a:pt x="2567" y="2664"/>
                  </a:lnTo>
                  <a:lnTo>
                    <a:pt x="2526" y="2539"/>
                  </a:lnTo>
                  <a:lnTo>
                    <a:pt x="2547" y="2331"/>
                  </a:lnTo>
                  <a:lnTo>
                    <a:pt x="2526" y="2193"/>
                  </a:lnTo>
                  <a:lnTo>
                    <a:pt x="2692" y="2123"/>
                  </a:lnTo>
                  <a:lnTo>
                    <a:pt x="2887" y="2172"/>
                  </a:lnTo>
                  <a:lnTo>
                    <a:pt x="3046" y="2193"/>
                  </a:lnTo>
                  <a:lnTo>
                    <a:pt x="3213" y="2158"/>
                  </a:lnTo>
                  <a:lnTo>
                    <a:pt x="3421" y="2109"/>
                  </a:lnTo>
                  <a:lnTo>
                    <a:pt x="3463" y="2095"/>
                  </a:lnTo>
                  <a:lnTo>
                    <a:pt x="3518" y="2317"/>
                  </a:lnTo>
                  <a:lnTo>
                    <a:pt x="3553" y="2546"/>
                  </a:lnTo>
                  <a:lnTo>
                    <a:pt x="3463" y="2678"/>
                  </a:lnTo>
                  <a:lnTo>
                    <a:pt x="3345" y="2810"/>
                  </a:lnTo>
                  <a:lnTo>
                    <a:pt x="3220" y="2914"/>
                  </a:lnTo>
                  <a:lnTo>
                    <a:pt x="3178" y="2984"/>
                  </a:lnTo>
                  <a:lnTo>
                    <a:pt x="3407" y="2984"/>
                  </a:lnTo>
                  <a:lnTo>
                    <a:pt x="3553" y="2970"/>
                  </a:lnTo>
                  <a:lnTo>
                    <a:pt x="3664" y="2803"/>
                  </a:lnTo>
                  <a:lnTo>
                    <a:pt x="3796" y="2623"/>
                  </a:lnTo>
                  <a:lnTo>
                    <a:pt x="3893" y="2512"/>
                  </a:lnTo>
                  <a:lnTo>
                    <a:pt x="3948" y="2442"/>
                  </a:lnTo>
                  <a:cubicBezTo>
                    <a:pt x="3885" y="2315"/>
                    <a:pt x="3933" y="2317"/>
                    <a:pt x="3879" y="2317"/>
                  </a:cubicBezTo>
                  <a:lnTo>
                    <a:pt x="3886" y="2179"/>
                  </a:lnTo>
                  <a:lnTo>
                    <a:pt x="3907" y="2102"/>
                  </a:lnTo>
                  <a:lnTo>
                    <a:pt x="4011" y="2269"/>
                  </a:lnTo>
                  <a:lnTo>
                    <a:pt x="4150" y="2401"/>
                  </a:lnTo>
                  <a:lnTo>
                    <a:pt x="4233" y="2644"/>
                  </a:lnTo>
                  <a:lnTo>
                    <a:pt x="4184" y="2803"/>
                  </a:lnTo>
                  <a:lnTo>
                    <a:pt x="4094" y="3004"/>
                  </a:lnTo>
                  <a:lnTo>
                    <a:pt x="4059" y="3081"/>
                  </a:lnTo>
                  <a:lnTo>
                    <a:pt x="4365" y="304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6963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9314070" y="29799047"/>
            <a:ext cx="4002342" cy="3754600"/>
            <a:chOff x="24178485" y="31156706"/>
            <a:chExt cx="4002342" cy="3754600"/>
          </a:xfrm>
        </p:grpSpPr>
        <p:grpSp>
          <p:nvGrpSpPr>
            <p:cNvPr id="103" name="Group 545"/>
            <p:cNvGrpSpPr>
              <a:grpSpLocks/>
            </p:cNvGrpSpPr>
            <p:nvPr/>
          </p:nvGrpSpPr>
          <p:grpSpPr bwMode="auto">
            <a:xfrm>
              <a:off x="24524126" y="31697004"/>
              <a:ext cx="3562435" cy="2862383"/>
              <a:chOff x="807" y="3931"/>
              <a:chExt cx="2041" cy="1429"/>
            </a:xfrm>
          </p:grpSpPr>
          <p:pic>
            <p:nvPicPr>
              <p:cNvPr id="104" name="Picture 517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1" y="4050"/>
                <a:ext cx="669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Picture 518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" y="3931"/>
                <a:ext cx="620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Freeform 519"/>
              <p:cNvSpPr>
                <a:spLocks/>
              </p:cNvSpPr>
              <p:nvPr/>
            </p:nvSpPr>
            <p:spPr bwMode="auto">
              <a:xfrm>
                <a:off x="807" y="4719"/>
                <a:ext cx="2041" cy="353"/>
              </a:xfrm>
              <a:custGeom>
                <a:avLst/>
                <a:gdLst>
                  <a:gd name="T0" fmla="*/ 0 w 4896"/>
                  <a:gd name="T1" fmla="*/ 60 h 964"/>
                  <a:gd name="T2" fmla="*/ 506 w 4896"/>
                  <a:gd name="T3" fmla="*/ 60 h 964"/>
                  <a:gd name="T4" fmla="*/ 682 w 4896"/>
                  <a:gd name="T5" fmla="*/ 49 h 964"/>
                  <a:gd name="T6" fmla="*/ 757 w 4896"/>
                  <a:gd name="T7" fmla="*/ 38 h 964"/>
                  <a:gd name="T8" fmla="*/ 785 w 4896"/>
                  <a:gd name="T9" fmla="*/ 27 h 964"/>
                  <a:gd name="T10" fmla="*/ 1688 w 4896"/>
                  <a:gd name="T11" fmla="*/ 24 h 964"/>
                  <a:gd name="T12" fmla="*/ 1954 w 4896"/>
                  <a:gd name="T13" fmla="*/ 22 h 964"/>
                  <a:gd name="T14" fmla="*/ 1992 w 4896"/>
                  <a:gd name="T15" fmla="*/ 27 h 964"/>
                  <a:gd name="T16" fmla="*/ 2011 w 4896"/>
                  <a:gd name="T17" fmla="*/ 33 h 964"/>
                  <a:gd name="T18" fmla="*/ 2023 w 4896"/>
                  <a:gd name="T19" fmla="*/ 49 h 964"/>
                  <a:gd name="T20" fmla="*/ 2029 w 4896"/>
                  <a:gd name="T21" fmla="*/ 57 h 964"/>
                  <a:gd name="T22" fmla="*/ 2013 w 4896"/>
                  <a:gd name="T23" fmla="*/ 153 h 964"/>
                  <a:gd name="T24" fmla="*/ 1995 w 4896"/>
                  <a:gd name="T25" fmla="*/ 178 h 964"/>
                  <a:gd name="T26" fmla="*/ 1982 w 4896"/>
                  <a:gd name="T27" fmla="*/ 194 h 964"/>
                  <a:gd name="T28" fmla="*/ 1957 w 4896"/>
                  <a:gd name="T29" fmla="*/ 219 h 964"/>
                  <a:gd name="T30" fmla="*/ 1942 w 4896"/>
                  <a:gd name="T31" fmla="*/ 233 h 964"/>
                  <a:gd name="T32" fmla="*/ 1911 w 4896"/>
                  <a:gd name="T33" fmla="*/ 260 h 964"/>
                  <a:gd name="T34" fmla="*/ 1888 w 4896"/>
                  <a:gd name="T35" fmla="*/ 274 h 964"/>
                  <a:gd name="T36" fmla="*/ 1848 w 4896"/>
                  <a:gd name="T37" fmla="*/ 296 h 964"/>
                  <a:gd name="T38" fmla="*/ 1838 w 4896"/>
                  <a:gd name="T39" fmla="*/ 304 h 964"/>
                  <a:gd name="T40" fmla="*/ 1785 w 4896"/>
                  <a:gd name="T41" fmla="*/ 324 h 964"/>
                  <a:gd name="T42" fmla="*/ 1570 w 4896"/>
                  <a:gd name="T43" fmla="*/ 321 h 964"/>
                  <a:gd name="T44" fmla="*/ 1498 w 4896"/>
                  <a:gd name="T45" fmla="*/ 335 h 964"/>
                  <a:gd name="T46" fmla="*/ 841 w 4896"/>
                  <a:gd name="T47" fmla="*/ 340 h 964"/>
                  <a:gd name="T48" fmla="*/ 741 w 4896"/>
                  <a:gd name="T49" fmla="*/ 346 h 964"/>
                  <a:gd name="T50" fmla="*/ 594 w 4896"/>
                  <a:gd name="T51" fmla="*/ 324 h 964"/>
                  <a:gd name="T52" fmla="*/ 529 w 4896"/>
                  <a:gd name="T53" fmla="*/ 299 h 964"/>
                  <a:gd name="T54" fmla="*/ 341 w 4896"/>
                  <a:gd name="T55" fmla="*/ 285 h 964"/>
                  <a:gd name="T56" fmla="*/ 281 w 4896"/>
                  <a:gd name="T57" fmla="*/ 263 h 964"/>
                  <a:gd name="T58" fmla="*/ 250 w 4896"/>
                  <a:gd name="T59" fmla="*/ 249 h 964"/>
                  <a:gd name="T60" fmla="*/ 222 w 4896"/>
                  <a:gd name="T61" fmla="*/ 236 h 964"/>
                  <a:gd name="T62" fmla="*/ 185 w 4896"/>
                  <a:gd name="T63" fmla="*/ 214 h 964"/>
                  <a:gd name="T64" fmla="*/ 150 w 4896"/>
                  <a:gd name="T65" fmla="*/ 183 h 964"/>
                  <a:gd name="T66" fmla="*/ 122 w 4896"/>
                  <a:gd name="T67" fmla="*/ 153 h 964"/>
                  <a:gd name="T68" fmla="*/ 85 w 4896"/>
                  <a:gd name="T69" fmla="*/ 126 h 964"/>
                  <a:gd name="T70" fmla="*/ 38 w 4896"/>
                  <a:gd name="T71" fmla="*/ 101 h 964"/>
                  <a:gd name="T72" fmla="*/ 19 w 4896"/>
                  <a:gd name="T73" fmla="*/ 90 h 964"/>
                  <a:gd name="T74" fmla="*/ 10 w 4896"/>
                  <a:gd name="T75" fmla="*/ 85 h 964"/>
                  <a:gd name="T76" fmla="*/ 0 w 4896"/>
                  <a:gd name="T77" fmla="*/ 60 h 96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96" h="964">
                    <a:moveTo>
                      <a:pt x="0" y="164"/>
                    </a:moveTo>
                    <a:cubicBezTo>
                      <a:pt x="389" y="225"/>
                      <a:pt x="824" y="169"/>
                      <a:pt x="1215" y="164"/>
                    </a:cubicBezTo>
                    <a:cubicBezTo>
                      <a:pt x="1382" y="108"/>
                      <a:pt x="1307" y="141"/>
                      <a:pt x="1635" y="134"/>
                    </a:cubicBezTo>
                    <a:cubicBezTo>
                      <a:pt x="1700" y="129"/>
                      <a:pt x="1754" y="119"/>
                      <a:pt x="1815" y="104"/>
                    </a:cubicBezTo>
                    <a:cubicBezTo>
                      <a:pt x="1840" y="98"/>
                      <a:pt x="1858" y="82"/>
                      <a:pt x="1883" y="74"/>
                    </a:cubicBezTo>
                    <a:cubicBezTo>
                      <a:pt x="2607" y="78"/>
                      <a:pt x="3327" y="84"/>
                      <a:pt x="4050" y="66"/>
                    </a:cubicBezTo>
                    <a:cubicBezTo>
                      <a:pt x="4266" y="0"/>
                      <a:pt x="4342" y="54"/>
                      <a:pt x="4688" y="59"/>
                    </a:cubicBezTo>
                    <a:cubicBezTo>
                      <a:pt x="4738" y="65"/>
                      <a:pt x="4739" y="62"/>
                      <a:pt x="4778" y="74"/>
                    </a:cubicBezTo>
                    <a:cubicBezTo>
                      <a:pt x="4793" y="79"/>
                      <a:pt x="4823" y="89"/>
                      <a:pt x="4823" y="89"/>
                    </a:cubicBezTo>
                    <a:cubicBezTo>
                      <a:pt x="4833" y="104"/>
                      <a:pt x="4843" y="119"/>
                      <a:pt x="4853" y="134"/>
                    </a:cubicBezTo>
                    <a:cubicBezTo>
                      <a:pt x="4858" y="141"/>
                      <a:pt x="4868" y="156"/>
                      <a:pt x="4868" y="156"/>
                    </a:cubicBezTo>
                    <a:cubicBezTo>
                      <a:pt x="4896" y="248"/>
                      <a:pt x="4883" y="341"/>
                      <a:pt x="4830" y="419"/>
                    </a:cubicBezTo>
                    <a:cubicBezTo>
                      <a:pt x="4815" y="441"/>
                      <a:pt x="4800" y="464"/>
                      <a:pt x="4785" y="486"/>
                    </a:cubicBezTo>
                    <a:cubicBezTo>
                      <a:pt x="4775" y="501"/>
                      <a:pt x="4755" y="531"/>
                      <a:pt x="4755" y="531"/>
                    </a:cubicBezTo>
                    <a:cubicBezTo>
                      <a:pt x="4744" y="568"/>
                      <a:pt x="4721" y="573"/>
                      <a:pt x="4695" y="599"/>
                    </a:cubicBezTo>
                    <a:cubicBezTo>
                      <a:pt x="4646" y="648"/>
                      <a:pt x="4717" y="596"/>
                      <a:pt x="4658" y="636"/>
                    </a:cubicBezTo>
                    <a:cubicBezTo>
                      <a:pt x="4618" y="696"/>
                      <a:pt x="4643" y="671"/>
                      <a:pt x="4583" y="711"/>
                    </a:cubicBezTo>
                    <a:cubicBezTo>
                      <a:pt x="4507" y="762"/>
                      <a:pt x="4611" y="728"/>
                      <a:pt x="4530" y="749"/>
                    </a:cubicBezTo>
                    <a:cubicBezTo>
                      <a:pt x="4501" y="778"/>
                      <a:pt x="4466" y="786"/>
                      <a:pt x="4433" y="809"/>
                    </a:cubicBezTo>
                    <a:cubicBezTo>
                      <a:pt x="4424" y="815"/>
                      <a:pt x="4419" y="825"/>
                      <a:pt x="4410" y="831"/>
                    </a:cubicBezTo>
                    <a:cubicBezTo>
                      <a:pt x="4373" y="856"/>
                      <a:pt x="4325" y="869"/>
                      <a:pt x="4283" y="884"/>
                    </a:cubicBezTo>
                    <a:cubicBezTo>
                      <a:pt x="4071" y="873"/>
                      <a:pt x="4021" y="871"/>
                      <a:pt x="3765" y="876"/>
                    </a:cubicBezTo>
                    <a:cubicBezTo>
                      <a:pt x="3711" y="884"/>
                      <a:pt x="3647" y="913"/>
                      <a:pt x="3593" y="914"/>
                    </a:cubicBezTo>
                    <a:cubicBezTo>
                      <a:pt x="3068" y="923"/>
                      <a:pt x="2543" y="923"/>
                      <a:pt x="2018" y="929"/>
                    </a:cubicBezTo>
                    <a:cubicBezTo>
                      <a:pt x="1901" y="964"/>
                      <a:pt x="2055" y="954"/>
                      <a:pt x="1778" y="944"/>
                    </a:cubicBezTo>
                    <a:cubicBezTo>
                      <a:pt x="1653" y="930"/>
                      <a:pt x="1545" y="912"/>
                      <a:pt x="1425" y="884"/>
                    </a:cubicBezTo>
                    <a:cubicBezTo>
                      <a:pt x="1389" y="846"/>
                      <a:pt x="1320" y="827"/>
                      <a:pt x="1268" y="816"/>
                    </a:cubicBezTo>
                    <a:cubicBezTo>
                      <a:pt x="1145" y="755"/>
                      <a:pt x="904" y="781"/>
                      <a:pt x="818" y="779"/>
                    </a:cubicBezTo>
                    <a:cubicBezTo>
                      <a:pt x="769" y="762"/>
                      <a:pt x="725" y="734"/>
                      <a:pt x="675" y="719"/>
                    </a:cubicBezTo>
                    <a:cubicBezTo>
                      <a:pt x="651" y="703"/>
                      <a:pt x="625" y="695"/>
                      <a:pt x="600" y="681"/>
                    </a:cubicBezTo>
                    <a:cubicBezTo>
                      <a:pt x="526" y="639"/>
                      <a:pt x="582" y="660"/>
                      <a:pt x="533" y="644"/>
                    </a:cubicBezTo>
                    <a:cubicBezTo>
                      <a:pt x="503" y="624"/>
                      <a:pt x="473" y="604"/>
                      <a:pt x="443" y="584"/>
                    </a:cubicBezTo>
                    <a:cubicBezTo>
                      <a:pt x="410" y="561"/>
                      <a:pt x="395" y="524"/>
                      <a:pt x="360" y="501"/>
                    </a:cubicBezTo>
                    <a:cubicBezTo>
                      <a:pt x="337" y="466"/>
                      <a:pt x="326" y="441"/>
                      <a:pt x="293" y="419"/>
                    </a:cubicBezTo>
                    <a:cubicBezTo>
                      <a:pt x="273" y="388"/>
                      <a:pt x="239" y="355"/>
                      <a:pt x="203" y="344"/>
                    </a:cubicBezTo>
                    <a:cubicBezTo>
                      <a:pt x="166" y="320"/>
                      <a:pt x="127" y="301"/>
                      <a:pt x="90" y="276"/>
                    </a:cubicBezTo>
                    <a:cubicBezTo>
                      <a:pt x="75" y="266"/>
                      <a:pt x="60" y="256"/>
                      <a:pt x="45" y="246"/>
                    </a:cubicBezTo>
                    <a:cubicBezTo>
                      <a:pt x="38" y="241"/>
                      <a:pt x="23" y="231"/>
                      <a:pt x="23" y="231"/>
                    </a:cubicBezTo>
                    <a:cubicBezTo>
                      <a:pt x="7" y="207"/>
                      <a:pt x="0" y="193"/>
                      <a:pt x="0" y="16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6D39E"/>
                  </a:gs>
                  <a:gs pos="100000">
                    <a:srgbClr val="FFFF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6961"/>
              </a:p>
            </p:txBody>
          </p:sp>
          <p:pic>
            <p:nvPicPr>
              <p:cNvPr id="108" name="Picture 52" descr="004-0785[1]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3" y="4206"/>
                <a:ext cx="370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" name="Text Box 536"/>
              <p:cNvSpPr txBox="1">
                <a:spLocks noChangeArrowheads="1"/>
              </p:cNvSpPr>
              <p:nvPr/>
            </p:nvSpPr>
            <p:spPr bwMode="auto">
              <a:xfrm>
                <a:off x="871" y="5019"/>
                <a:ext cx="1095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28001" tIns="64001" rIns="128001" bIns="64001">
                <a:spAutoFit/>
              </a:bodyPr>
              <a:lstStyle>
                <a:lvl1pPr marL="479425" indent="-479425" defTabSz="12795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795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795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795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795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  <a:buClr>
                    <a:srgbClr val="8FBD33"/>
                  </a:buClr>
                  <a:buFont typeface="Wingdings" pitchFamily="2" charset="2"/>
                  <a:buNone/>
                </a:pPr>
                <a:r>
                  <a:rPr lang="fr-FR" altLang="fr-FR" sz="3600" dirty="0" err="1" smtClean="0">
                    <a:solidFill>
                      <a:srgbClr val="00A3A6"/>
                    </a:solidFill>
                    <a:latin typeface="Avenir Next LT Pro Condensed" panose="020B0506020202020204"/>
                    <a:ea typeface="MS PGothic" pitchFamily="34" charset="-128"/>
                    <a:cs typeface="Arial" charset="0"/>
                  </a:rPr>
                  <a:t>Unfenced</a:t>
                </a:r>
                <a:endParaRPr lang="fr-FR" altLang="fr-FR" sz="2200" dirty="0">
                  <a:solidFill>
                    <a:srgbClr val="00A3A6"/>
                  </a:solidFill>
                  <a:latin typeface="Avenir Next LT Pro Condensed" panose="020B0506020202020204"/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122" name="Ellipse 121"/>
            <p:cNvSpPr/>
            <p:nvPr/>
          </p:nvSpPr>
          <p:spPr>
            <a:xfrm>
              <a:off x="24178485" y="31156706"/>
              <a:ext cx="4002342" cy="3754600"/>
            </a:xfrm>
            <a:prstGeom prst="ellipse">
              <a:avLst/>
            </a:prstGeom>
            <a:noFill/>
            <a:ln w="38100">
              <a:solidFill>
                <a:srgbClr val="00A3A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961"/>
            </a:p>
          </p:txBody>
        </p:sp>
        <p:sp>
          <p:nvSpPr>
            <p:cNvPr id="145" name="Freeform 7"/>
            <p:cNvSpPr>
              <a:spLocks/>
            </p:cNvSpPr>
            <p:nvPr/>
          </p:nvSpPr>
          <p:spPr bwMode="auto">
            <a:xfrm>
              <a:off x="25314718" y="33203999"/>
              <a:ext cx="904744" cy="584914"/>
            </a:xfrm>
            <a:custGeom>
              <a:avLst/>
              <a:gdLst>
                <a:gd name="T0" fmla="*/ 2147483646 w 4809"/>
                <a:gd name="T1" fmla="*/ 2147483646 h 3109"/>
                <a:gd name="T2" fmla="*/ 2147483646 w 4809"/>
                <a:gd name="T3" fmla="*/ 2147483646 h 3109"/>
                <a:gd name="T4" fmla="*/ 2147483646 w 4809"/>
                <a:gd name="T5" fmla="*/ 2147483646 h 3109"/>
                <a:gd name="T6" fmla="*/ 2147483646 w 4809"/>
                <a:gd name="T7" fmla="*/ 2147483646 h 3109"/>
                <a:gd name="T8" fmla="*/ 2147483646 w 4809"/>
                <a:gd name="T9" fmla="*/ 2147483646 h 3109"/>
                <a:gd name="T10" fmla="*/ 2147483646 w 4809"/>
                <a:gd name="T11" fmla="*/ 2147483646 h 3109"/>
                <a:gd name="T12" fmla="*/ 2147483646 w 4809"/>
                <a:gd name="T13" fmla="*/ 2147483646 h 3109"/>
                <a:gd name="T14" fmla="*/ 2147483646 w 4809"/>
                <a:gd name="T15" fmla="*/ 2147483646 h 3109"/>
                <a:gd name="T16" fmla="*/ 2147483646 w 4809"/>
                <a:gd name="T17" fmla="*/ 2147483646 h 3109"/>
                <a:gd name="T18" fmla="*/ 2147483646 w 4809"/>
                <a:gd name="T19" fmla="*/ 2147483646 h 3109"/>
                <a:gd name="T20" fmla="*/ 2147483646 w 4809"/>
                <a:gd name="T21" fmla="*/ 2147483646 h 3109"/>
                <a:gd name="T22" fmla="*/ 2147483646 w 4809"/>
                <a:gd name="T23" fmla="*/ 2147483646 h 3109"/>
                <a:gd name="T24" fmla="*/ 2147483646 w 4809"/>
                <a:gd name="T25" fmla="*/ 1696064191 h 3109"/>
                <a:gd name="T26" fmla="*/ 2147483646 w 4809"/>
                <a:gd name="T27" fmla="*/ 1310481117 h 3109"/>
                <a:gd name="T28" fmla="*/ 2147483646 w 4809"/>
                <a:gd name="T29" fmla="*/ 907256158 h 3109"/>
                <a:gd name="T30" fmla="*/ 2147483646 w 4809"/>
                <a:gd name="T31" fmla="*/ 25201560 h 3109"/>
                <a:gd name="T32" fmla="*/ 2147483646 w 4809"/>
                <a:gd name="T33" fmla="*/ 191531856 h 3109"/>
                <a:gd name="T34" fmla="*/ 2147483646 w 4809"/>
                <a:gd name="T35" fmla="*/ 68043418 h 3109"/>
                <a:gd name="T36" fmla="*/ 2147483646 w 4809"/>
                <a:gd name="T37" fmla="*/ 0 h 3109"/>
                <a:gd name="T38" fmla="*/ 2147483646 w 4809"/>
                <a:gd name="T39" fmla="*/ 471268377 h 3109"/>
                <a:gd name="T40" fmla="*/ 2147483646 w 4809"/>
                <a:gd name="T41" fmla="*/ 1262597360 h 3109"/>
                <a:gd name="T42" fmla="*/ 1363403648 w 4809"/>
                <a:gd name="T43" fmla="*/ 1731346375 h 3109"/>
                <a:gd name="T44" fmla="*/ 856853069 w 4809"/>
                <a:gd name="T45" fmla="*/ 2011084484 h 3109"/>
                <a:gd name="T46" fmla="*/ 435986209 w 4809"/>
                <a:gd name="T47" fmla="*/ 2147483646 h 3109"/>
                <a:gd name="T48" fmla="*/ 0 w 4809"/>
                <a:gd name="T49" fmla="*/ 2147483646 h 3109"/>
                <a:gd name="T50" fmla="*/ 173889976 w 4809"/>
                <a:gd name="T51" fmla="*/ 2147483646 h 3109"/>
                <a:gd name="T52" fmla="*/ 698082442 w 4809"/>
                <a:gd name="T53" fmla="*/ 2147483646 h 3109"/>
                <a:gd name="T54" fmla="*/ 1398685833 w 4809"/>
                <a:gd name="T55" fmla="*/ 2147483646 h 3109"/>
                <a:gd name="T56" fmla="*/ 2147483646 w 4809"/>
                <a:gd name="T57" fmla="*/ 2147483646 h 3109"/>
                <a:gd name="T58" fmla="*/ 2147483646 w 4809"/>
                <a:gd name="T59" fmla="*/ 2147483646 h 3109"/>
                <a:gd name="T60" fmla="*/ 2147483646 w 4809"/>
                <a:gd name="T61" fmla="*/ 2147483646 h 3109"/>
                <a:gd name="T62" fmla="*/ 2147483646 w 4809"/>
                <a:gd name="T63" fmla="*/ 2147483646 h 3109"/>
                <a:gd name="T64" fmla="*/ 2147483646 w 4809"/>
                <a:gd name="T65" fmla="*/ 2147483646 h 3109"/>
                <a:gd name="T66" fmla="*/ 2147483646 w 4809"/>
                <a:gd name="T67" fmla="*/ 2147483646 h 3109"/>
                <a:gd name="T68" fmla="*/ 2147483646 w 4809"/>
                <a:gd name="T69" fmla="*/ 2147483646 h 3109"/>
                <a:gd name="T70" fmla="*/ 2147483646 w 4809"/>
                <a:gd name="T71" fmla="*/ 2147483646 h 3109"/>
                <a:gd name="T72" fmla="*/ 2147483646 w 4809"/>
                <a:gd name="T73" fmla="*/ 2147483646 h 3109"/>
                <a:gd name="T74" fmla="*/ 2147483646 w 4809"/>
                <a:gd name="T75" fmla="*/ 2147483646 h 3109"/>
                <a:gd name="T76" fmla="*/ 2147483646 w 4809"/>
                <a:gd name="T77" fmla="*/ 2147483646 h 3109"/>
                <a:gd name="T78" fmla="*/ 2147483646 w 4809"/>
                <a:gd name="T79" fmla="*/ 2147483646 h 3109"/>
                <a:gd name="T80" fmla="*/ 2147483646 w 4809"/>
                <a:gd name="T81" fmla="*/ 2147483646 h 3109"/>
                <a:gd name="T82" fmla="*/ 2147483646 w 4809"/>
                <a:gd name="T83" fmla="*/ 2147483646 h 3109"/>
                <a:gd name="T84" fmla="*/ 2147483646 w 4809"/>
                <a:gd name="T85" fmla="*/ 2147483646 h 3109"/>
                <a:gd name="T86" fmla="*/ 2147483646 w 4809"/>
                <a:gd name="T87" fmla="*/ 2147483646 h 3109"/>
                <a:gd name="T88" fmla="*/ 2147483646 w 4809"/>
                <a:gd name="T89" fmla="*/ 2147483646 h 3109"/>
                <a:gd name="T90" fmla="*/ 2147483646 w 4809"/>
                <a:gd name="T91" fmla="*/ 2147483646 h 3109"/>
                <a:gd name="T92" fmla="*/ 2147483646 w 4809"/>
                <a:gd name="T93" fmla="*/ 2147483646 h 3109"/>
                <a:gd name="T94" fmla="*/ 2147483646 w 4809"/>
                <a:gd name="T95" fmla="*/ 2147483646 h 3109"/>
                <a:gd name="T96" fmla="*/ 2147483646 w 4809"/>
                <a:gd name="T97" fmla="*/ 2147483646 h 3109"/>
                <a:gd name="T98" fmla="*/ 2147483646 w 4809"/>
                <a:gd name="T99" fmla="*/ 2147483646 h 3109"/>
                <a:gd name="T100" fmla="*/ 2147483646 w 4809"/>
                <a:gd name="T101" fmla="*/ 2147483646 h 3109"/>
                <a:gd name="T102" fmla="*/ 2147483646 w 4809"/>
                <a:gd name="T103" fmla="*/ 2147483646 h 3109"/>
                <a:gd name="T104" fmla="*/ 2147483646 w 4809"/>
                <a:gd name="T105" fmla="*/ 2147483646 h 3109"/>
                <a:gd name="T106" fmla="*/ 2147483646 w 4809"/>
                <a:gd name="T107" fmla="*/ 2147483646 h 3109"/>
                <a:gd name="T108" fmla="*/ 2147483646 w 4809"/>
                <a:gd name="T109" fmla="*/ 2147483646 h 3109"/>
                <a:gd name="T110" fmla="*/ 2147483646 w 4809"/>
                <a:gd name="T111" fmla="*/ 2147483646 h 31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09" h="3109">
                  <a:moveTo>
                    <a:pt x="4365" y="3046"/>
                  </a:moveTo>
                  <a:cubicBezTo>
                    <a:pt x="4386" y="3014"/>
                    <a:pt x="4401" y="2978"/>
                    <a:pt x="4413" y="2942"/>
                  </a:cubicBezTo>
                  <a:cubicBezTo>
                    <a:pt x="4418" y="2928"/>
                    <a:pt x="4422" y="2914"/>
                    <a:pt x="4427" y="2900"/>
                  </a:cubicBezTo>
                  <a:cubicBezTo>
                    <a:pt x="4429" y="2893"/>
                    <a:pt x="4434" y="2880"/>
                    <a:pt x="4434" y="2880"/>
                  </a:cubicBezTo>
                  <a:cubicBezTo>
                    <a:pt x="4451" y="2763"/>
                    <a:pt x="4484" y="2649"/>
                    <a:pt x="4504" y="2533"/>
                  </a:cubicBezTo>
                  <a:cubicBezTo>
                    <a:pt x="4511" y="2490"/>
                    <a:pt x="4534" y="2450"/>
                    <a:pt x="4545" y="2408"/>
                  </a:cubicBezTo>
                  <a:cubicBezTo>
                    <a:pt x="4547" y="2399"/>
                    <a:pt x="4566" y="2359"/>
                    <a:pt x="4552" y="2359"/>
                  </a:cubicBezTo>
                  <a:lnTo>
                    <a:pt x="4455" y="2262"/>
                  </a:lnTo>
                  <a:lnTo>
                    <a:pt x="4406" y="2123"/>
                  </a:lnTo>
                  <a:lnTo>
                    <a:pt x="4455" y="1943"/>
                  </a:lnTo>
                  <a:lnTo>
                    <a:pt x="4538" y="1734"/>
                  </a:lnTo>
                  <a:lnTo>
                    <a:pt x="4587" y="1575"/>
                  </a:lnTo>
                  <a:lnTo>
                    <a:pt x="4615" y="1734"/>
                  </a:lnTo>
                  <a:lnTo>
                    <a:pt x="4601" y="1859"/>
                  </a:lnTo>
                  <a:lnTo>
                    <a:pt x="4601" y="1998"/>
                  </a:lnTo>
                  <a:lnTo>
                    <a:pt x="4712" y="2116"/>
                  </a:lnTo>
                  <a:lnTo>
                    <a:pt x="4802" y="2137"/>
                  </a:lnTo>
                  <a:lnTo>
                    <a:pt x="4809" y="1950"/>
                  </a:lnTo>
                  <a:lnTo>
                    <a:pt x="4802" y="1846"/>
                  </a:lnTo>
                  <a:lnTo>
                    <a:pt x="4733" y="1734"/>
                  </a:lnTo>
                  <a:lnTo>
                    <a:pt x="4691" y="1617"/>
                  </a:lnTo>
                  <a:lnTo>
                    <a:pt x="4719" y="1436"/>
                  </a:lnTo>
                  <a:lnTo>
                    <a:pt x="4753" y="1304"/>
                  </a:lnTo>
                  <a:lnTo>
                    <a:pt x="4719" y="1061"/>
                  </a:lnTo>
                  <a:lnTo>
                    <a:pt x="4524" y="874"/>
                  </a:lnTo>
                  <a:lnTo>
                    <a:pt x="4316" y="673"/>
                  </a:lnTo>
                  <a:lnTo>
                    <a:pt x="4087" y="562"/>
                  </a:lnTo>
                  <a:lnTo>
                    <a:pt x="3778" y="520"/>
                  </a:lnTo>
                  <a:lnTo>
                    <a:pt x="3435" y="471"/>
                  </a:lnTo>
                  <a:lnTo>
                    <a:pt x="3150" y="360"/>
                  </a:lnTo>
                  <a:lnTo>
                    <a:pt x="2384" y="3"/>
                  </a:lnTo>
                  <a:lnTo>
                    <a:pt x="2004" y="10"/>
                  </a:lnTo>
                  <a:lnTo>
                    <a:pt x="1721" y="55"/>
                  </a:lnTo>
                  <a:lnTo>
                    <a:pt x="1672" y="76"/>
                  </a:lnTo>
                  <a:lnTo>
                    <a:pt x="1596" y="0"/>
                  </a:lnTo>
                  <a:lnTo>
                    <a:pt x="1519" y="27"/>
                  </a:lnTo>
                  <a:lnTo>
                    <a:pt x="1478" y="34"/>
                  </a:lnTo>
                  <a:lnTo>
                    <a:pt x="1311" y="0"/>
                  </a:lnTo>
                  <a:lnTo>
                    <a:pt x="1110" y="48"/>
                  </a:lnTo>
                  <a:lnTo>
                    <a:pt x="964" y="187"/>
                  </a:lnTo>
                  <a:lnTo>
                    <a:pt x="930" y="360"/>
                  </a:lnTo>
                  <a:lnTo>
                    <a:pt x="868" y="501"/>
                  </a:lnTo>
                  <a:lnTo>
                    <a:pt x="694" y="631"/>
                  </a:lnTo>
                  <a:lnTo>
                    <a:pt x="541" y="687"/>
                  </a:lnTo>
                  <a:lnTo>
                    <a:pt x="437" y="721"/>
                  </a:lnTo>
                  <a:lnTo>
                    <a:pt x="340" y="798"/>
                  </a:lnTo>
                  <a:lnTo>
                    <a:pt x="263" y="895"/>
                  </a:lnTo>
                  <a:lnTo>
                    <a:pt x="173" y="929"/>
                  </a:lnTo>
                  <a:lnTo>
                    <a:pt x="97" y="909"/>
                  </a:lnTo>
                  <a:lnTo>
                    <a:pt x="0" y="950"/>
                  </a:lnTo>
                  <a:lnTo>
                    <a:pt x="41" y="1054"/>
                  </a:lnTo>
                  <a:lnTo>
                    <a:pt x="69" y="1172"/>
                  </a:lnTo>
                  <a:lnTo>
                    <a:pt x="76" y="1214"/>
                  </a:lnTo>
                  <a:lnTo>
                    <a:pt x="277" y="1242"/>
                  </a:lnTo>
                  <a:cubicBezTo>
                    <a:pt x="440" y="1271"/>
                    <a:pt x="478" y="1235"/>
                    <a:pt x="430" y="1276"/>
                  </a:cubicBezTo>
                  <a:lnTo>
                    <a:pt x="555" y="1374"/>
                  </a:lnTo>
                  <a:lnTo>
                    <a:pt x="718" y="1423"/>
                  </a:lnTo>
                  <a:lnTo>
                    <a:pt x="853" y="1505"/>
                  </a:lnTo>
                  <a:lnTo>
                    <a:pt x="1045" y="1469"/>
                  </a:lnTo>
                  <a:lnTo>
                    <a:pt x="1214" y="1582"/>
                  </a:lnTo>
                  <a:lnTo>
                    <a:pt x="1284" y="1686"/>
                  </a:lnTo>
                  <a:lnTo>
                    <a:pt x="1360" y="1804"/>
                  </a:lnTo>
                  <a:lnTo>
                    <a:pt x="1454" y="1803"/>
                  </a:lnTo>
                  <a:lnTo>
                    <a:pt x="1539" y="1738"/>
                  </a:lnTo>
                  <a:lnTo>
                    <a:pt x="1707" y="1866"/>
                  </a:lnTo>
                  <a:lnTo>
                    <a:pt x="1873" y="2019"/>
                  </a:lnTo>
                  <a:lnTo>
                    <a:pt x="1950" y="2241"/>
                  </a:lnTo>
                  <a:lnTo>
                    <a:pt x="1998" y="2546"/>
                  </a:lnTo>
                  <a:lnTo>
                    <a:pt x="2012" y="2824"/>
                  </a:lnTo>
                  <a:lnTo>
                    <a:pt x="1929" y="2977"/>
                  </a:lnTo>
                  <a:lnTo>
                    <a:pt x="1811" y="3081"/>
                  </a:lnTo>
                  <a:lnTo>
                    <a:pt x="2019" y="3109"/>
                  </a:lnTo>
                  <a:lnTo>
                    <a:pt x="2144" y="3088"/>
                  </a:lnTo>
                  <a:lnTo>
                    <a:pt x="2213" y="2991"/>
                  </a:lnTo>
                  <a:lnTo>
                    <a:pt x="2269" y="2893"/>
                  </a:lnTo>
                  <a:lnTo>
                    <a:pt x="2220" y="3053"/>
                  </a:lnTo>
                  <a:lnTo>
                    <a:pt x="2304" y="3081"/>
                  </a:lnTo>
                  <a:lnTo>
                    <a:pt x="2436" y="3109"/>
                  </a:lnTo>
                  <a:lnTo>
                    <a:pt x="2505" y="3011"/>
                  </a:lnTo>
                  <a:lnTo>
                    <a:pt x="2560" y="2880"/>
                  </a:lnTo>
                  <a:lnTo>
                    <a:pt x="2567" y="2664"/>
                  </a:lnTo>
                  <a:lnTo>
                    <a:pt x="2526" y="2539"/>
                  </a:lnTo>
                  <a:lnTo>
                    <a:pt x="2547" y="2331"/>
                  </a:lnTo>
                  <a:lnTo>
                    <a:pt x="2526" y="2193"/>
                  </a:lnTo>
                  <a:lnTo>
                    <a:pt x="2692" y="2123"/>
                  </a:lnTo>
                  <a:lnTo>
                    <a:pt x="2887" y="2172"/>
                  </a:lnTo>
                  <a:lnTo>
                    <a:pt x="3046" y="2193"/>
                  </a:lnTo>
                  <a:lnTo>
                    <a:pt x="3213" y="2158"/>
                  </a:lnTo>
                  <a:lnTo>
                    <a:pt x="3421" y="2109"/>
                  </a:lnTo>
                  <a:lnTo>
                    <a:pt x="3463" y="2095"/>
                  </a:lnTo>
                  <a:lnTo>
                    <a:pt x="3518" y="2317"/>
                  </a:lnTo>
                  <a:lnTo>
                    <a:pt x="3553" y="2546"/>
                  </a:lnTo>
                  <a:lnTo>
                    <a:pt x="3463" y="2678"/>
                  </a:lnTo>
                  <a:lnTo>
                    <a:pt x="3345" y="2810"/>
                  </a:lnTo>
                  <a:lnTo>
                    <a:pt x="3220" y="2914"/>
                  </a:lnTo>
                  <a:lnTo>
                    <a:pt x="3178" y="2984"/>
                  </a:lnTo>
                  <a:lnTo>
                    <a:pt x="3407" y="2984"/>
                  </a:lnTo>
                  <a:lnTo>
                    <a:pt x="3553" y="2970"/>
                  </a:lnTo>
                  <a:lnTo>
                    <a:pt x="3664" y="2803"/>
                  </a:lnTo>
                  <a:lnTo>
                    <a:pt x="3796" y="2623"/>
                  </a:lnTo>
                  <a:lnTo>
                    <a:pt x="3893" y="2512"/>
                  </a:lnTo>
                  <a:lnTo>
                    <a:pt x="3948" y="2442"/>
                  </a:lnTo>
                  <a:cubicBezTo>
                    <a:pt x="3885" y="2315"/>
                    <a:pt x="3933" y="2317"/>
                    <a:pt x="3879" y="2317"/>
                  </a:cubicBezTo>
                  <a:lnTo>
                    <a:pt x="3886" y="2179"/>
                  </a:lnTo>
                  <a:lnTo>
                    <a:pt x="3907" y="2102"/>
                  </a:lnTo>
                  <a:lnTo>
                    <a:pt x="4011" y="2269"/>
                  </a:lnTo>
                  <a:lnTo>
                    <a:pt x="4150" y="2401"/>
                  </a:lnTo>
                  <a:lnTo>
                    <a:pt x="4233" y="2644"/>
                  </a:lnTo>
                  <a:lnTo>
                    <a:pt x="4184" y="2803"/>
                  </a:lnTo>
                  <a:lnTo>
                    <a:pt x="4094" y="3004"/>
                  </a:lnTo>
                  <a:lnTo>
                    <a:pt x="4059" y="3081"/>
                  </a:lnTo>
                  <a:lnTo>
                    <a:pt x="4365" y="304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6963"/>
            </a:p>
          </p:txBody>
        </p:sp>
        <p:sp>
          <p:nvSpPr>
            <p:cNvPr id="160" name="Freeform 5"/>
            <p:cNvSpPr>
              <a:spLocks/>
            </p:cNvSpPr>
            <p:nvPr/>
          </p:nvSpPr>
          <p:spPr bwMode="auto">
            <a:xfrm>
              <a:off x="24358582" y="32824476"/>
              <a:ext cx="784648" cy="757894"/>
            </a:xfrm>
            <a:custGeom>
              <a:avLst/>
              <a:gdLst>
                <a:gd name="T0" fmla="*/ 2147483646 w 4059"/>
                <a:gd name="T1" fmla="*/ 2147483646 h 4109"/>
                <a:gd name="T2" fmla="*/ 2147483646 w 4059"/>
                <a:gd name="T3" fmla="*/ 2147483646 h 4109"/>
                <a:gd name="T4" fmla="*/ 2147483646 w 4059"/>
                <a:gd name="T5" fmla="*/ 2147483646 h 4109"/>
                <a:gd name="T6" fmla="*/ 2147483646 w 4059"/>
                <a:gd name="T7" fmla="*/ 2147483646 h 4109"/>
                <a:gd name="T8" fmla="*/ 2147483646 w 4059"/>
                <a:gd name="T9" fmla="*/ 2147483646 h 4109"/>
                <a:gd name="T10" fmla="*/ 2147483646 w 4059"/>
                <a:gd name="T11" fmla="*/ 2147483646 h 4109"/>
                <a:gd name="T12" fmla="*/ 2038805454 w 4059"/>
                <a:gd name="T13" fmla="*/ 2147483646 h 4109"/>
                <a:gd name="T14" fmla="*/ 2147483646 w 4059"/>
                <a:gd name="T15" fmla="*/ 2147483646 h 4109"/>
                <a:gd name="T16" fmla="*/ 2147483646 w 4059"/>
                <a:gd name="T17" fmla="*/ 2018644208 h 4109"/>
                <a:gd name="T18" fmla="*/ 2147483646 w 4059"/>
                <a:gd name="T19" fmla="*/ 1285279589 h 4109"/>
                <a:gd name="T20" fmla="*/ 1799391423 w 4059"/>
                <a:gd name="T21" fmla="*/ 2129531074 h 4109"/>
                <a:gd name="T22" fmla="*/ 1963200773 w 4059"/>
                <a:gd name="T23" fmla="*/ 1393645506 h 4109"/>
                <a:gd name="T24" fmla="*/ 2147483646 w 4059"/>
                <a:gd name="T25" fmla="*/ 526711822 h 4109"/>
                <a:gd name="T26" fmla="*/ 2109369824 w 4059"/>
                <a:gd name="T27" fmla="*/ 713203370 h 4109"/>
                <a:gd name="T28" fmla="*/ 2056447340 w 4059"/>
                <a:gd name="T29" fmla="*/ 1063505856 h 4109"/>
                <a:gd name="T30" fmla="*/ 1688504556 w 4059"/>
                <a:gd name="T31" fmla="*/ 347781536 h 4109"/>
                <a:gd name="T32" fmla="*/ 1633061123 w 4059"/>
                <a:gd name="T33" fmla="*/ 1577617692 h 4109"/>
                <a:gd name="T34" fmla="*/ 1257557077 w 4059"/>
                <a:gd name="T35" fmla="*/ 2038805456 h 4109"/>
                <a:gd name="T36" fmla="*/ 894654606 w 4059"/>
                <a:gd name="T37" fmla="*/ 808969300 h 4109"/>
                <a:gd name="T38" fmla="*/ 700603383 w 4059"/>
                <a:gd name="T39" fmla="*/ 0 h 4109"/>
                <a:gd name="T40" fmla="*/ 821570874 w 4059"/>
                <a:gd name="T41" fmla="*/ 1431448640 h 4109"/>
                <a:gd name="T42" fmla="*/ 587195567 w 4059"/>
                <a:gd name="T43" fmla="*/ 1660782048 h 4109"/>
                <a:gd name="T44" fmla="*/ 0 w 4059"/>
                <a:gd name="T45" fmla="*/ 1504532372 h 4109"/>
                <a:gd name="T46" fmla="*/ 458668402 w 4059"/>
                <a:gd name="T47" fmla="*/ 2147483646 h 4109"/>
                <a:gd name="T48" fmla="*/ 826611186 w 4059"/>
                <a:gd name="T49" fmla="*/ 2147483646 h 4109"/>
                <a:gd name="T50" fmla="*/ 1063505855 w 4059"/>
                <a:gd name="T51" fmla="*/ 2147483646 h 4109"/>
                <a:gd name="T52" fmla="*/ 1774189862 w 4059"/>
                <a:gd name="T53" fmla="*/ 2147483646 h 4109"/>
                <a:gd name="T54" fmla="*/ 2147483646 w 4059"/>
                <a:gd name="T55" fmla="*/ 2147483646 h 4109"/>
                <a:gd name="T56" fmla="*/ 2147483646 w 4059"/>
                <a:gd name="T57" fmla="*/ 2147483646 h 4109"/>
                <a:gd name="T58" fmla="*/ 2147483646 w 4059"/>
                <a:gd name="T59" fmla="*/ 2147483646 h 4109"/>
                <a:gd name="T60" fmla="*/ 2147483646 w 4059"/>
                <a:gd name="T61" fmla="*/ 2147483646 h 4109"/>
                <a:gd name="T62" fmla="*/ 2147483646 w 4059"/>
                <a:gd name="T63" fmla="*/ 2147483646 h 4109"/>
                <a:gd name="T64" fmla="*/ 2147483646 w 4059"/>
                <a:gd name="T65" fmla="*/ 2147483646 h 4109"/>
                <a:gd name="T66" fmla="*/ 2147483646 w 4059"/>
                <a:gd name="T67" fmla="*/ 2147483646 h 4109"/>
                <a:gd name="T68" fmla="*/ 2147483646 w 4059"/>
                <a:gd name="T69" fmla="*/ 2147483646 h 4109"/>
                <a:gd name="T70" fmla="*/ 2147483646 w 4059"/>
                <a:gd name="T71" fmla="*/ 2147483646 h 4109"/>
                <a:gd name="T72" fmla="*/ 2147483646 w 4059"/>
                <a:gd name="T73" fmla="*/ 2147483646 h 4109"/>
                <a:gd name="T74" fmla="*/ 2147483646 w 4059"/>
                <a:gd name="T75" fmla="*/ 2147483646 h 4109"/>
                <a:gd name="T76" fmla="*/ 2147483646 w 4059"/>
                <a:gd name="T77" fmla="*/ 2147483646 h 4109"/>
                <a:gd name="T78" fmla="*/ 2147483646 w 4059"/>
                <a:gd name="T79" fmla="*/ 2147483646 h 4109"/>
                <a:gd name="T80" fmla="*/ 2147483646 w 4059"/>
                <a:gd name="T81" fmla="*/ 2147483646 h 4109"/>
                <a:gd name="T82" fmla="*/ 2147483646 w 4059"/>
                <a:gd name="T83" fmla="*/ 2147483646 h 4109"/>
                <a:gd name="T84" fmla="*/ 2147483646 w 4059"/>
                <a:gd name="T85" fmla="*/ 2147483646 h 4109"/>
                <a:gd name="T86" fmla="*/ 2147483646 w 4059"/>
                <a:gd name="T87" fmla="*/ 2147483646 h 4109"/>
                <a:gd name="T88" fmla="*/ 2147483646 w 4059"/>
                <a:gd name="T89" fmla="*/ 2147483646 h 4109"/>
                <a:gd name="T90" fmla="*/ 2147483646 w 4059"/>
                <a:gd name="T91" fmla="*/ 2147483646 h 4109"/>
                <a:gd name="T92" fmla="*/ 2147483646 w 4059"/>
                <a:gd name="T93" fmla="*/ 2147483646 h 4109"/>
                <a:gd name="T94" fmla="*/ 2147483646 w 4059"/>
                <a:gd name="T95" fmla="*/ 2147483646 h 4109"/>
                <a:gd name="T96" fmla="*/ 2147483646 w 4059"/>
                <a:gd name="T97" fmla="*/ 2147483646 h 4109"/>
                <a:gd name="T98" fmla="*/ 2147483646 w 4059"/>
                <a:gd name="T99" fmla="*/ 2147483646 h 4109"/>
                <a:gd name="T100" fmla="*/ 2147483646 w 4059"/>
                <a:gd name="T101" fmla="*/ 2147483646 h 4109"/>
                <a:gd name="T102" fmla="*/ 2147483646 w 4059"/>
                <a:gd name="T103" fmla="*/ 2147483646 h 4109"/>
                <a:gd name="T104" fmla="*/ 2147483646 w 4059"/>
                <a:gd name="T105" fmla="*/ 2147483646 h 4109"/>
                <a:gd name="T106" fmla="*/ 2147483646 w 4059"/>
                <a:gd name="T107" fmla="*/ 2147483646 h 4109"/>
                <a:gd name="T108" fmla="*/ 2147483646 w 4059"/>
                <a:gd name="T109" fmla="*/ 2147483646 h 4109"/>
                <a:gd name="T110" fmla="*/ 2147483646 w 4059"/>
                <a:gd name="T111" fmla="*/ 2147483646 h 41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059" h="4109">
                  <a:moveTo>
                    <a:pt x="3501" y="2221"/>
                  </a:moveTo>
                  <a:lnTo>
                    <a:pt x="3528" y="2070"/>
                  </a:lnTo>
                  <a:lnTo>
                    <a:pt x="3598" y="1929"/>
                  </a:lnTo>
                  <a:lnTo>
                    <a:pt x="3652" y="1815"/>
                  </a:lnTo>
                  <a:lnTo>
                    <a:pt x="3721" y="1686"/>
                  </a:lnTo>
                  <a:lnTo>
                    <a:pt x="3789" y="1651"/>
                  </a:lnTo>
                  <a:lnTo>
                    <a:pt x="3779" y="1531"/>
                  </a:lnTo>
                  <a:lnTo>
                    <a:pt x="3667" y="1446"/>
                  </a:lnTo>
                  <a:lnTo>
                    <a:pt x="3601" y="1421"/>
                  </a:lnTo>
                  <a:lnTo>
                    <a:pt x="3433" y="1290"/>
                  </a:lnTo>
                  <a:lnTo>
                    <a:pt x="3207" y="1202"/>
                  </a:lnTo>
                  <a:lnTo>
                    <a:pt x="3080" y="1174"/>
                  </a:lnTo>
                  <a:lnTo>
                    <a:pt x="2553" y="1233"/>
                  </a:lnTo>
                  <a:lnTo>
                    <a:pt x="1982" y="1370"/>
                  </a:lnTo>
                  <a:lnTo>
                    <a:pt x="1902" y="1385"/>
                  </a:lnTo>
                  <a:lnTo>
                    <a:pt x="1329" y="1387"/>
                  </a:lnTo>
                  <a:lnTo>
                    <a:pt x="1177" y="1443"/>
                  </a:lnTo>
                  <a:lnTo>
                    <a:pt x="1032" y="1454"/>
                  </a:lnTo>
                  <a:lnTo>
                    <a:pt x="969" y="1421"/>
                  </a:lnTo>
                  <a:lnTo>
                    <a:pt x="894" y="1326"/>
                  </a:lnTo>
                  <a:lnTo>
                    <a:pt x="809" y="1181"/>
                  </a:lnTo>
                  <a:lnTo>
                    <a:pt x="808" y="1144"/>
                  </a:lnTo>
                  <a:lnTo>
                    <a:pt x="845" y="1079"/>
                  </a:lnTo>
                  <a:lnTo>
                    <a:pt x="874" y="1028"/>
                  </a:lnTo>
                  <a:lnTo>
                    <a:pt x="874" y="984"/>
                  </a:lnTo>
                  <a:lnTo>
                    <a:pt x="976" y="911"/>
                  </a:lnTo>
                  <a:lnTo>
                    <a:pt x="1035" y="801"/>
                  </a:lnTo>
                  <a:lnTo>
                    <a:pt x="1035" y="678"/>
                  </a:lnTo>
                  <a:lnTo>
                    <a:pt x="1035" y="561"/>
                  </a:lnTo>
                  <a:lnTo>
                    <a:pt x="1025" y="510"/>
                  </a:lnTo>
                  <a:lnTo>
                    <a:pt x="813" y="678"/>
                  </a:lnTo>
                  <a:lnTo>
                    <a:pt x="747" y="785"/>
                  </a:lnTo>
                  <a:lnTo>
                    <a:pt x="714" y="845"/>
                  </a:lnTo>
                  <a:lnTo>
                    <a:pt x="681" y="845"/>
                  </a:lnTo>
                  <a:lnTo>
                    <a:pt x="707" y="707"/>
                  </a:lnTo>
                  <a:lnTo>
                    <a:pt x="779" y="553"/>
                  </a:lnTo>
                  <a:lnTo>
                    <a:pt x="837" y="467"/>
                  </a:lnTo>
                  <a:lnTo>
                    <a:pt x="867" y="386"/>
                  </a:lnTo>
                  <a:lnTo>
                    <a:pt x="893" y="209"/>
                  </a:lnTo>
                  <a:lnTo>
                    <a:pt x="886" y="46"/>
                  </a:lnTo>
                  <a:lnTo>
                    <a:pt x="867" y="56"/>
                  </a:lnTo>
                  <a:lnTo>
                    <a:pt x="837" y="283"/>
                  </a:lnTo>
                  <a:lnTo>
                    <a:pt x="827" y="361"/>
                  </a:lnTo>
                  <a:lnTo>
                    <a:pt x="787" y="349"/>
                  </a:lnTo>
                  <a:lnTo>
                    <a:pt x="816" y="422"/>
                  </a:lnTo>
                  <a:lnTo>
                    <a:pt x="745" y="497"/>
                  </a:lnTo>
                  <a:lnTo>
                    <a:pt x="717" y="222"/>
                  </a:lnTo>
                  <a:lnTo>
                    <a:pt x="670" y="138"/>
                  </a:lnTo>
                  <a:lnTo>
                    <a:pt x="692" y="335"/>
                  </a:lnTo>
                  <a:lnTo>
                    <a:pt x="692" y="524"/>
                  </a:lnTo>
                  <a:lnTo>
                    <a:pt x="648" y="626"/>
                  </a:lnTo>
                  <a:lnTo>
                    <a:pt x="593" y="771"/>
                  </a:lnTo>
                  <a:lnTo>
                    <a:pt x="579" y="813"/>
                  </a:lnTo>
                  <a:lnTo>
                    <a:pt x="499" y="809"/>
                  </a:lnTo>
                  <a:lnTo>
                    <a:pt x="496" y="757"/>
                  </a:lnTo>
                  <a:lnTo>
                    <a:pt x="411" y="547"/>
                  </a:lnTo>
                  <a:lnTo>
                    <a:pt x="355" y="321"/>
                  </a:lnTo>
                  <a:lnTo>
                    <a:pt x="320" y="131"/>
                  </a:lnTo>
                  <a:lnTo>
                    <a:pt x="294" y="9"/>
                  </a:lnTo>
                  <a:lnTo>
                    <a:pt x="278" y="0"/>
                  </a:lnTo>
                  <a:lnTo>
                    <a:pt x="254" y="101"/>
                  </a:lnTo>
                  <a:lnTo>
                    <a:pt x="297" y="347"/>
                  </a:lnTo>
                  <a:lnTo>
                    <a:pt x="326" y="568"/>
                  </a:lnTo>
                  <a:lnTo>
                    <a:pt x="427" y="813"/>
                  </a:lnTo>
                  <a:lnTo>
                    <a:pt x="395" y="819"/>
                  </a:lnTo>
                  <a:lnTo>
                    <a:pt x="233" y="659"/>
                  </a:lnTo>
                  <a:lnTo>
                    <a:pt x="142" y="584"/>
                  </a:lnTo>
                  <a:lnTo>
                    <a:pt x="24" y="528"/>
                  </a:lnTo>
                  <a:lnTo>
                    <a:pt x="0" y="597"/>
                  </a:lnTo>
                  <a:lnTo>
                    <a:pt x="27" y="731"/>
                  </a:lnTo>
                  <a:lnTo>
                    <a:pt x="112" y="910"/>
                  </a:lnTo>
                  <a:lnTo>
                    <a:pt x="182" y="969"/>
                  </a:lnTo>
                  <a:lnTo>
                    <a:pt x="280" y="1006"/>
                  </a:lnTo>
                  <a:lnTo>
                    <a:pt x="337" y="1131"/>
                  </a:lnTo>
                  <a:lnTo>
                    <a:pt x="328" y="1203"/>
                  </a:lnTo>
                  <a:lnTo>
                    <a:pt x="342" y="1268"/>
                  </a:lnTo>
                  <a:lnTo>
                    <a:pt x="400" y="1450"/>
                  </a:lnTo>
                  <a:lnTo>
                    <a:pt x="422" y="1499"/>
                  </a:lnTo>
                  <a:lnTo>
                    <a:pt x="486" y="1539"/>
                  </a:lnTo>
                  <a:lnTo>
                    <a:pt x="587" y="1717"/>
                  </a:lnTo>
                  <a:lnTo>
                    <a:pt x="704" y="1894"/>
                  </a:lnTo>
                  <a:lnTo>
                    <a:pt x="832" y="2048"/>
                  </a:lnTo>
                  <a:lnTo>
                    <a:pt x="940" y="2150"/>
                  </a:lnTo>
                  <a:lnTo>
                    <a:pt x="1064" y="2289"/>
                  </a:lnTo>
                  <a:lnTo>
                    <a:pt x="1173" y="2449"/>
                  </a:lnTo>
                  <a:lnTo>
                    <a:pt x="1363" y="2522"/>
                  </a:lnTo>
                  <a:lnTo>
                    <a:pt x="1395" y="2568"/>
                  </a:lnTo>
                  <a:lnTo>
                    <a:pt x="1421" y="2653"/>
                  </a:lnTo>
                  <a:lnTo>
                    <a:pt x="1392" y="3178"/>
                  </a:lnTo>
                  <a:lnTo>
                    <a:pt x="1368" y="3409"/>
                  </a:lnTo>
                  <a:lnTo>
                    <a:pt x="1326" y="3667"/>
                  </a:lnTo>
                  <a:lnTo>
                    <a:pt x="1293" y="3805"/>
                  </a:lnTo>
                  <a:lnTo>
                    <a:pt x="1264" y="3896"/>
                  </a:lnTo>
                  <a:lnTo>
                    <a:pt x="1181" y="4022"/>
                  </a:lnTo>
                  <a:lnTo>
                    <a:pt x="1048" y="4109"/>
                  </a:lnTo>
                  <a:lnTo>
                    <a:pt x="1304" y="4096"/>
                  </a:lnTo>
                  <a:lnTo>
                    <a:pt x="1309" y="4061"/>
                  </a:lnTo>
                  <a:lnTo>
                    <a:pt x="1319" y="4010"/>
                  </a:lnTo>
                  <a:lnTo>
                    <a:pt x="1353" y="3977"/>
                  </a:lnTo>
                  <a:lnTo>
                    <a:pt x="1377" y="3993"/>
                  </a:lnTo>
                  <a:lnTo>
                    <a:pt x="1413" y="4017"/>
                  </a:lnTo>
                  <a:lnTo>
                    <a:pt x="1421" y="3980"/>
                  </a:lnTo>
                  <a:lnTo>
                    <a:pt x="1416" y="3920"/>
                  </a:lnTo>
                  <a:lnTo>
                    <a:pt x="1445" y="3606"/>
                  </a:lnTo>
                  <a:lnTo>
                    <a:pt x="1478" y="3353"/>
                  </a:lnTo>
                  <a:lnTo>
                    <a:pt x="1536" y="3169"/>
                  </a:lnTo>
                  <a:lnTo>
                    <a:pt x="1713" y="3558"/>
                  </a:lnTo>
                  <a:lnTo>
                    <a:pt x="1858" y="3900"/>
                  </a:lnTo>
                  <a:lnTo>
                    <a:pt x="1901" y="4019"/>
                  </a:lnTo>
                  <a:lnTo>
                    <a:pt x="1925" y="4001"/>
                  </a:lnTo>
                  <a:lnTo>
                    <a:pt x="1976" y="3928"/>
                  </a:lnTo>
                  <a:lnTo>
                    <a:pt x="1982" y="3878"/>
                  </a:lnTo>
                  <a:lnTo>
                    <a:pt x="1998" y="3843"/>
                  </a:lnTo>
                  <a:lnTo>
                    <a:pt x="1982" y="3816"/>
                  </a:lnTo>
                  <a:lnTo>
                    <a:pt x="1966" y="3789"/>
                  </a:lnTo>
                  <a:lnTo>
                    <a:pt x="1985" y="3771"/>
                  </a:lnTo>
                  <a:lnTo>
                    <a:pt x="1928" y="3726"/>
                  </a:lnTo>
                  <a:lnTo>
                    <a:pt x="1971" y="3728"/>
                  </a:lnTo>
                  <a:lnTo>
                    <a:pt x="1998" y="3728"/>
                  </a:lnTo>
                  <a:lnTo>
                    <a:pt x="1941" y="3669"/>
                  </a:lnTo>
                  <a:lnTo>
                    <a:pt x="1830" y="3521"/>
                  </a:lnTo>
                  <a:lnTo>
                    <a:pt x="1684" y="3251"/>
                  </a:lnTo>
                  <a:lnTo>
                    <a:pt x="1629" y="3094"/>
                  </a:lnTo>
                  <a:lnTo>
                    <a:pt x="1638" y="2960"/>
                  </a:lnTo>
                  <a:lnTo>
                    <a:pt x="1858" y="2508"/>
                  </a:lnTo>
                  <a:lnTo>
                    <a:pt x="2152" y="2427"/>
                  </a:lnTo>
                  <a:lnTo>
                    <a:pt x="2493" y="2360"/>
                  </a:lnTo>
                  <a:lnTo>
                    <a:pt x="2686" y="2286"/>
                  </a:lnTo>
                  <a:lnTo>
                    <a:pt x="2837" y="2256"/>
                  </a:lnTo>
                  <a:lnTo>
                    <a:pt x="3053" y="2435"/>
                  </a:lnTo>
                  <a:lnTo>
                    <a:pt x="3153" y="2464"/>
                  </a:lnTo>
                  <a:lnTo>
                    <a:pt x="3301" y="2555"/>
                  </a:lnTo>
                  <a:lnTo>
                    <a:pt x="3401" y="2589"/>
                  </a:lnTo>
                  <a:lnTo>
                    <a:pt x="3638" y="2848"/>
                  </a:lnTo>
                  <a:lnTo>
                    <a:pt x="3685" y="2960"/>
                  </a:lnTo>
                  <a:lnTo>
                    <a:pt x="3649" y="3320"/>
                  </a:lnTo>
                  <a:lnTo>
                    <a:pt x="3595" y="3705"/>
                  </a:lnTo>
                  <a:lnTo>
                    <a:pt x="3545" y="3857"/>
                  </a:lnTo>
                  <a:lnTo>
                    <a:pt x="3529" y="3928"/>
                  </a:lnTo>
                  <a:lnTo>
                    <a:pt x="3463" y="4010"/>
                  </a:lnTo>
                  <a:lnTo>
                    <a:pt x="3654" y="3995"/>
                  </a:lnTo>
                  <a:lnTo>
                    <a:pt x="3689" y="3893"/>
                  </a:lnTo>
                  <a:lnTo>
                    <a:pt x="3709" y="3816"/>
                  </a:lnTo>
                  <a:lnTo>
                    <a:pt x="3755" y="3790"/>
                  </a:lnTo>
                  <a:lnTo>
                    <a:pt x="3744" y="3757"/>
                  </a:lnTo>
                  <a:lnTo>
                    <a:pt x="3745" y="3608"/>
                  </a:lnTo>
                  <a:lnTo>
                    <a:pt x="3769" y="3412"/>
                  </a:lnTo>
                  <a:lnTo>
                    <a:pt x="3798" y="3216"/>
                  </a:lnTo>
                  <a:lnTo>
                    <a:pt x="3833" y="3379"/>
                  </a:lnTo>
                  <a:lnTo>
                    <a:pt x="3865" y="3625"/>
                  </a:lnTo>
                  <a:lnTo>
                    <a:pt x="3856" y="3776"/>
                  </a:lnTo>
                  <a:lnTo>
                    <a:pt x="3845" y="3825"/>
                  </a:lnTo>
                  <a:lnTo>
                    <a:pt x="3797" y="3893"/>
                  </a:lnTo>
                  <a:lnTo>
                    <a:pt x="3965" y="3877"/>
                  </a:lnTo>
                  <a:lnTo>
                    <a:pt x="4008" y="3817"/>
                  </a:lnTo>
                  <a:lnTo>
                    <a:pt x="4013" y="3745"/>
                  </a:lnTo>
                  <a:lnTo>
                    <a:pt x="4009" y="3609"/>
                  </a:lnTo>
                  <a:lnTo>
                    <a:pt x="4059" y="3627"/>
                  </a:lnTo>
                  <a:lnTo>
                    <a:pt x="4038" y="3565"/>
                  </a:lnTo>
                  <a:lnTo>
                    <a:pt x="3992" y="3499"/>
                  </a:lnTo>
                  <a:lnTo>
                    <a:pt x="3941" y="3344"/>
                  </a:lnTo>
                  <a:lnTo>
                    <a:pt x="3894" y="3027"/>
                  </a:lnTo>
                  <a:lnTo>
                    <a:pt x="3886" y="2872"/>
                  </a:lnTo>
                  <a:lnTo>
                    <a:pt x="3910" y="2790"/>
                  </a:lnTo>
                  <a:lnTo>
                    <a:pt x="3870" y="2737"/>
                  </a:lnTo>
                  <a:lnTo>
                    <a:pt x="3872" y="2624"/>
                  </a:lnTo>
                  <a:lnTo>
                    <a:pt x="3867" y="2542"/>
                  </a:lnTo>
                  <a:lnTo>
                    <a:pt x="3608" y="2406"/>
                  </a:lnTo>
                  <a:lnTo>
                    <a:pt x="3521" y="2339"/>
                  </a:lnTo>
                  <a:lnTo>
                    <a:pt x="3501" y="222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6961"/>
            </a:p>
          </p:txBody>
        </p:sp>
      </p:grpSp>
      <p:sp>
        <p:nvSpPr>
          <p:cNvPr id="162" name="ZoneTexte 161"/>
          <p:cNvSpPr txBox="1"/>
          <p:nvPr/>
        </p:nvSpPr>
        <p:spPr>
          <a:xfrm>
            <a:off x="11646165" y="17158070"/>
            <a:ext cx="9267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800" dirty="0"/>
              <a:t>Orléans</a:t>
            </a:r>
          </a:p>
        </p:txBody>
      </p:sp>
      <p:sp>
        <p:nvSpPr>
          <p:cNvPr id="163" name="Ellipse 162"/>
          <p:cNvSpPr/>
          <p:nvPr/>
        </p:nvSpPr>
        <p:spPr>
          <a:xfrm>
            <a:off x="12086680" y="1750318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961"/>
          </a:p>
        </p:txBody>
      </p:sp>
      <p:sp>
        <p:nvSpPr>
          <p:cNvPr id="164" name="Line 160"/>
          <p:cNvSpPr>
            <a:spLocks noChangeShapeType="1"/>
          </p:cNvSpPr>
          <p:nvPr/>
        </p:nvSpPr>
        <p:spPr bwMode="auto">
          <a:xfrm>
            <a:off x="15547177" y="26002308"/>
            <a:ext cx="1700356" cy="186741"/>
          </a:xfrm>
          <a:prstGeom prst="line">
            <a:avLst/>
          </a:prstGeom>
          <a:noFill/>
          <a:ln w="38100">
            <a:solidFill>
              <a:srgbClr val="00A3A6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6961"/>
          </a:p>
        </p:txBody>
      </p:sp>
      <p:sp>
        <p:nvSpPr>
          <p:cNvPr id="165" name="Line 160"/>
          <p:cNvSpPr>
            <a:spLocks noChangeShapeType="1"/>
          </p:cNvSpPr>
          <p:nvPr/>
        </p:nvSpPr>
        <p:spPr bwMode="auto">
          <a:xfrm flipH="1" flipV="1">
            <a:off x="17840324" y="27212923"/>
            <a:ext cx="282432" cy="1960385"/>
          </a:xfrm>
          <a:prstGeom prst="line">
            <a:avLst/>
          </a:prstGeom>
          <a:noFill/>
          <a:ln w="38100">
            <a:solidFill>
              <a:srgbClr val="00A3A6"/>
            </a:solidFill>
            <a:prstDash val="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6961"/>
          </a:p>
        </p:txBody>
      </p:sp>
      <p:sp>
        <p:nvSpPr>
          <p:cNvPr id="167" name="Line 160"/>
          <p:cNvSpPr>
            <a:spLocks noChangeShapeType="1"/>
          </p:cNvSpPr>
          <p:nvPr/>
        </p:nvSpPr>
        <p:spPr bwMode="auto">
          <a:xfrm flipV="1">
            <a:off x="19333961" y="26027743"/>
            <a:ext cx="227668" cy="5670013"/>
          </a:xfrm>
          <a:prstGeom prst="line">
            <a:avLst/>
          </a:prstGeom>
          <a:noFill/>
          <a:ln w="38100">
            <a:solidFill>
              <a:srgbClr val="00A3A6"/>
            </a:solidFill>
            <a:prstDash val="sysDot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6961"/>
          </a:p>
        </p:txBody>
      </p:sp>
      <p:sp>
        <p:nvSpPr>
          <p:cNvPr id="176" name="Line 160"/>
          <p:cNvSpPr>
            <a:spLocks noChangeShapeType="1"/>
          </p:cNvSpPr>
          <p:nvPr/>
        </p:nvSpPr>
        <p:spPr bwMode="auto">
          <a:xfrm flipH="1" flipV="1">
            <a:off x="20573996" y="25668514"/>
            <a:ext cx="3763112" cy="7306157"/>
          </a:xfrm>
          <a:prstGeom prst="line">
            <a:avLst/>
          </a:prstGeom>
          <a:noFill/>
          <a:ln w="38100">
            <a:solidFill>
              <a:srgbClr val="00A3A6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6961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814" y="3585607"/>
            <a:ext cx="2655165" cy="2655165"/>
          </a:xfrm>
          <a:prstGeom prst="rect">
            <a:avLst/>
          </a:prstGeom>
        </p:spPr>
      </p:pic>
      <p:sp>
        <p:nvSpPr>
          <p:cNvPr id="147" name="Text Box 48"/>
          <p:cNvSpPr txBox="1">
            <a:spLocks noChangeArrowheads="1"/>
          </p:cNvSpPr>
          <p:nvPr/>
        </p:nvSpPr>
        <p:spPr bwMode="auto">
          <a:xfrm>
            <a:off x="10628706" y="24105316"/>
            <a:ext cx="6152104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4197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197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197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197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197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sz="3200" b="1" dirty="0">
                <a:solidFill>
                  <a:srgbClr val="00A3A6"/>
                </a:solidFill>
                <a:latin typeface="Avenir Next LT Pro Condensed" panose="020B0506020202020204"/>
              </a:rPr>
              <a:t>Stand </a:t>
            </a:r>
            <a:r>
              <a:rPr lang="fr-FR" altLang="fr-FR" sz="3200" b="1" dirty="0" err="1" smtClean="0">
                <a:solidFill>
                  <a:srgbClr val="00A3A6"/>
                </a:solidFill>
                <a:latin typeface="Avenir Next LT Pro Condensed" panose="020B0506020202020204"/>
              </a:rPr>
              <a:t>density</a:t>
            </a:r>
            <a:r>
              <a:rPr lang="fr-FR" altLang="fr-FR" sz="3200" b="1" dirty="0" smtClean="0">
                <a:solidFill>
                  <a:srgbClr val="00A3A6"/>
                </a:solidFill>
                <a:latin typeface="Avenir Next LT Pro Condensed" panose="020B0506020202020204"/>
              </a:rPr>
              <a:t>:</a:t>
            </a:r>
          </a:p>
          <a:p>
            <a:endParaRPr lang="fr-FR" altLang="fr-FR" sz="3200" dirty="0">
              <a:solidFill>
                <a:srgbClr val="00A3A6"/>
              </a:solidFill>
              <a:latin typeface="Avenir Next LT Pro Condensed" panose="020B0506020202020204"/>
            </a:endParaRPr>
          </a:p>
          <a:p>
            <a:pPr marL="457201" indent="-457201">
              <a:buFont typeface="Arial" panose="020B0604020202020204" pitchFamily="34" charset="0"/>
              <a:buChar char="•"/>
            </a:pPr>
            <a:r>
              <a:rPr lang="fr-FR" altLang="fr-FR" sz="3200" b="1" dirty="0" smtClean="0">
                <a:solidFill>
                  <a:srgbClr val="00A3A6"/>
                </a:solidFill>
                <a:latin typeface="Avenir Next LT Pro Condensed" panose="020B0506020202020204"/>
              </a:rPr>
              <a:t>medium </a:t>
            </a:r>
            <a:r>
              <a:rPr lang="fr-FR" altLang="fr-FR" sz="2800" dirty="0" smtClean="0">
                <a:solidFill>
                  <a:srgbClr val="00A3A6"/>
                </a:solidFill>
                <a:latin typeface="Avenir Next LT Pro Condensed" panose="020B0506020202020204"/>
              </a:rPr>
              <a:t>(RDI=0.7, gray background)</a:t>
            </a:r>
          </a:p>
          <a:p>
            <a:pPr marL="457201" indent="-457201">
              <a:buFont typeface="Arial" panose="020B0604020202020204" pitchFamily="34" charset="0"/>
              <a:buChar char="•"/>
            </a:pPr>
            <a:r>
              <a:rPr lang="fr-FR" altLang="fr-FR" sz="3200" b="1" dirty="0" err="1" smtClean="0">
                <a:solidFill>
                  <a:srgbClr val="00A3A6"/>
                </a:solidFill>
                <a:latin typeface="Avenir Next LT Pro Condensed" panose="020B0506020202020204"/>
              </a:rPr>
              <a:t>low</a:t>
            </a:r>
            <a:r>
              <a:rPr lang="fr-FR" altLang="fr-FR" sz="3200" dirty="0" smtClean="0">
                <a:solidFill>
                  <a:srgbClr val="00A3A6"/>
                </a:solidFill>
                <a:latin typeface="Avenir Next LT Pro Condensed" panose="020B0506020202020204"/>
              </a:rPr>
              <a:t> </a:t>
            </a:r>
            <a:r>
              <a:rPr lang="fr-FR" altLang="fr-FR" sz="2800" dirty="0" smtClean="0">
                <a:solidFill>
                  <a:srgbClr val="00A3A6"/>
                </a:solidFill>
                <a:latin typeface="Avenir Next LT Pro Condensed" panose="020B0506020202020204"/>
              </a:rPr>
              <a:t>(RDI=0.4, white background)</a:t>
            </a:r>
            <a:endParaRPr lang="fr-FR" altLang="fr-FR" sz="2800" dirty="0">
              <a:solidFill>
                <a:srgbClr val="00A3A6"/>
              </a:solidFill>
              <a:latin typeface="Avenir Next LT Pro Condensed" panose="020B0506020202020204"/>
            </a:endParaRPr>
          </a:p>
        </p:txBody>
      </p:sp>
      <p:sp>
        <p:nvSpPr>
          <p:cNvPr id="86" name="Line 47"/>
          <p:cNvSpPr>
            <a:spLocks noChangeShapeType="1"/>
          </p:cNvSpPr>
          <p:nvPr/>
        </p:nvSpPr>
        <p:spPr bwMode="auto">
          <a:xfrm flipV="1">
            <a:off x="15585260" y="24350839"/>
            <a:ext cx="773371" cy="810587"/>
          </a:xfrm>
          <a:prstGeom prst="line">
            <a:avLst/>
          </a:prstGeom>
          <a:noFill/>
          <a:ln w="38100">
            <a:solidFill>
              <a:srgbClr val="00A3A6"/>
            </a:solidFill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6961"/>
          </a:p>
        </p:txBody>
      </p:sp>
      <p:sp>
        <p:nvSpPr>
          <p:cNvPr id="9" name="Rectangle 8"/>
          <p:cNvSpPr/>
          <p:nvPr/>
        </p:nvSpPr>
        <p:spPr>
          <a:xfrm>
            <a:off x="15306769" y="22780643"/>
            <a:ext cx="864762" cy="614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Text Box 158"/>
          <p:cNvSpPr txBox="1">
            <a:spLocks noChangeArrowheads="1"/>
          </p:cNvSpPr>
          <p:nvPr/>
        </p:nvSpPr>
        <p:spPr bwMode="auto">
          <a:xfrm>
            <a:off x="12633293" y="22845371"/>
            <a:ext cx="5093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97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197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197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197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197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4197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 dirty="0">
                <a:latin typeface="Avenir Next LT Pro Condensed" panose="020B0506020202020204"/>
              </a:rPr>
              <a:t>Buffer zone (&gt;20 m-</a:t>
            </a:r>
            <a:r>
              <a:rPr lang="fr-FR" altLang="fr-FR" sz="2800" dirty="0" err="1">
                <a:latin typeface="Avenir Next LT Pro Condensed" panose="020B0506020202020204"/>
              </a:rPr>
              <a:t>wide</a:t>
            </a:r>
            <a:r>
              <a:rPr lang="fr-FR" altLang="fr-FR" sz="2800" dirty="0">
                <a:latin typeface="Avenir Next LT Pro Condensed" panose="020B0506020202020204"/>
              </a:rPr>
              <a:t>)</a:t>
            </a:r>
          </a:p>
        </p:txBody>
      </p:sp>
      <p:pic>
        <p:nvPicPr>
          <p:cNvPr id="1026" name="Picture 2" descr="Zone Atelier Loire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659" y="41334237"/>
            <a:ext cx="4612654" cy="17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01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599</Words>
  <Application>Microsoft Office PowerPoint</Application>
  <PresentationFormat>Personnalisé</PresentationFormat>
  <Paragraphs>72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16" baseType="lpstr">
      <vt:lpstr>ＭＳ Ｐゴシック</vt:lpstr>
      <vt:lpstr>ＭＳ Ｐゴシック</vt:lpstr>
      <vt:lpstr>Arial</vt:lpstr>
      <vt:lpstr>Avenir Next LT Pro Condensed</vt:lpstr>
      <vt:lpstr>Avenir Next LT Pro Medium Conde</vt:lpstr>
      <vt:lpstr>AvenirNext LT Pro Medium</vt:lpstr>
      <vt:lpstr>Calibri</vt:lpstr>
      <vt:lpstr>Calibri Light</vt:lpstr>
      <vt:lpstr>HelveticaNeueLTPro-Cn</vt:lpstr>
      <vt:lpstr>Lucida Handwriting</vt:lpstr>
      <vt:lpstr>Raleway</vt:lpstr>
      <vt:lpstr>Raleway Black</vt:lpstr>
      <vt:lpstr>Wingdings</vt:lpstr>
      <vt:lpstr>Thème Office</vt:lpstr>
      <vt:lpstr>Conception personnalisée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Korboulewsky Nathalie</cp:lastModifiedBy>
  <cp:revision>70</cp:revision>
  <cp:lastPrinted>2022-03-12T12:56:47Z</cp:lastPrinted>
  <dcterms:created xsi:type="dcterms:W3CDTF">2013-02-20T09:06:48Z</dcterms:created>
  <dcterms:modified xsi:type="dcterms:W3CDTF">2022-09-27T15:48:22Z</dcterms:modified>
</cp:coreProperties>
</file>