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8" r:id="rId5"/>
  </p:sldMasterIdLst>
  <p:notesMasterIdLst>
    <p:notesMasterId r:id="rId24"/>
  </p:notesMasterIdLst>
  <p:handoutMasterIdLst>
    <p:handoutMasterId r:id="rId25"/>
  </p:handoutMasterIdLst>
  <p:sldIdLst>
    <p:sldId id="392" r:id="rId6"/>
    <p:sldId id="391" r:id="rId7"/>
    <p:sldId id="405" r:id="rId8"/>
    <p:sldId id="395" r:id="rId9"/>
    <p:sldId id="396" r:id="rId10"/>
    <p:sldId id="397" r:id="rId11"/>
    <p:sldId id="398" r:id="rId12"/>
    <p:sldId id="406" r:id="rId13"/>
    <p:sldId id="410" r:id="rId14"/>
    <p:sldId id="399" r:id="rId15"/>
    <p:sldId id="264" r:id="rId16"/>
    <p:sldId id="400" r:id="rId17"/>
    <p:sldId id="401" r:id="rId18"/>
    <p:sldId id="407" r:id="rId19"/>
    <p:sldId id="408" r:id="rId20"/>
    <p:sldId id="409" r:id="rId21"/>
    <p:sldId id="404" r:id="rId22"/>
    <p:sldId id="394" r:id="rId23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D8B"/>
    <a:srgbClr val="EE7412"/>
    <a:srgbClr val="FF5050"/>
    <a:srgbClr val="2E2253"/>
    <a:srgbClr val="D35B1F"/>
    <a:srgbClr val="C84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2" autoAdjust="0"/>
    <p:restoredTop sz="94638" autoAdjust="0"/>
  </p:normalViewPr>
  <p:slideViewPr>
    <p:cSldViewPr>
      <p:cViewPr>
        <p:scale>
          <a:sx n="107" d="100"/>
          <a:sy n="107" d="100"/>
        </p:scale>
        <p:origin x="1792" y="1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90" d="100"/>
          <a:sy n="90" d="100"/>
        </p:scale>
        <p:origin x="860" y="4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137" cy="512304"/>
          </a:xfrm>
          <a:prstGeom prst="rect">
            <a:avLst/>
          </a:prstGeom>
        </p:spPr>
        <p:txBody>
          <a:bodyPr vert="horz" lIns="94751" tIns="47376" rIns="94751" bIns="4737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0506" y="1"/>
            <a:ext cx="3077137" cy="512304"/>
          </a:xfrm>
          <a:prstGeom prst="rect">
            <a:avLst/>
          </a:prstGeom>
        </p:spPr>
        <p:txBody>
          <a:bodyPr vert="horz" lIns="94751" tIns="47376" rIns="94751" bIns="47376" rtlCol="0"/>
          <a:lstStyle>
            <a:lvl1pPr algn="r">
              <a:defRPr sz="1200"/>
            </a:lvl1pPr>
          </a:lstStyle>
          <a:p>
            <a:fld id="{1EAF51BF-A2EE-49A5-B2B4-593FDC2A7B0A}" type="datetimeFigureOut">
              <a:rPr lang="fr-FR" smtClean="0"/>
              <a:pPr/>
              <a:t>02/02/2023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0674"/>
            <a:ext cx="3077137" cy="512303"/>
          </a:xfrm>
          <a:prstGeom prst="rect">
            <a:avLst/>
          </a:prstGeom>
        </p:spPr>
        <p:txBody>
          <a:bodyPr vert="horz" lIns="94751" tIns="47376" rIns="94751" bIns="4737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0506" y="9720674"/>
            <a:ext cx="3077137" cy="512303"/>
          </a:xfrm>
          <a:prstGeom prst="rect">
            <a:avLst/>
          </a:prstGeom>
        </p:spPr>
        <p:txBody>
          <a:bodyPr vert="horz" lIns="94751" tIns="47376" rIns="94751" bIns="47376" rtlCol="0" anchor="b"/>
          <a:lstStyle>
            <a:lvl1pPr algn="r">
              <a:defRPr sz="1200"/>
            </a:lvl1pPr>
          </a:lstStyle>
          <a:p>
            <a:fld id="{AF82CB15-4531-4DC7-A255-F75E78E742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79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6363" cy="511731"/>
          </a:xfrm>
          <a:prstGeom prst="rect">
            <a:avLst/>
          </a:prstGeom>
        </p:spPr>
        <p:txBody>
          <a:bodyPr vert="horz" lIns="94751" tIns="47376" rIns="94751" bIns="47376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6" y="2"/>
            <a:ext cx="3076363" cy="511731"/>
          </a:xfrm>
          <a:prstGeom prst="rect">
            <a:avLst/>
          </a:prstGeom>
        </p:spPr>
        <p:txBody>
          <a:bodyPr vert="horz" lIns="94751" tIns="47376" rIns="94751" bIns="47376" rtlCol="0"/>
          <a:lstStyle>
            <a:lvl1pPr algn="r">
              <a:defRPr sz="1200"/>
            </a:lvl1pPr>
          </a:lstStyle>
          <a:p>
            <a:fld id="{302EE58F-E1F2-4041-B827-4C5CE5FF6854}" type="datetimeFigureOut">
              <a:rPr lang="fr-FR" smtClean="0"/>
              <a:pPr/>
              <a:t>02/02/2023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1" tIns="47376" rIns="94751" bIns="4737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4751" tIns="47376" rIns="94751" bIns="47376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6363" cy="511731"/>
          </a:xfrm>
          <a:prstGeom prst="rect">
            <a:avLst/>
          </a:prstGeom>
        </p:spPr>
        <p:txBody>
          <a:bodyPr vert="horz" lIns="94751" tIns="47376" rIns="94751" bIns="4737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1731"/>
          </a:xfrm>
          <a:prstGeom prst="rect">
            <a:avLst/>
          </a:prstGeom>
        </p:spPr>
        <p:txBody>
          <a:bodyPr vert="horz" lIns="94751" tIns="47376" rIns="94751" bIns="47376" rtlCol="0" anchor="b"/>
          <a:lstStyle>
            <a:lvl1pPr algn="r">
              <a:defRPr sz="1200"/>
            </a:lvl1pPr>
          </a:lstStyle>
          <a:p>
            <a:fld id="{48918A26-E0A3-4F45-83ED-CB988BEF7B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1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7E084-EFE4-418A-BC44-424419A9B8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7E084-EFE4-418A-BC44-424419A9B8E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2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0">
                <a:solidFill>
                  <a:srgbClr val="EE7412"/>
                </a:solidFill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E741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121753397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580925"/>
          </a:xfrm>
        </p:spPr>
        <p:txBody>
          <a:bodyPr/>
          <a:lstStyle>
            <a:lvl1pPr>
              <a:defRPr sz="2800">
                <a:solidFill>
                  <a:srgbClr val="EE7412"/>
                </a:solidFill>
                <a:effectLst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3304"/>
            <a:ext cx="10972800" cy="475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E7412"/>
                </a:solidFill>
              </a:defRPr>
            </a:lvl1pPr>
            <a:lvl2pPr marL="0" indent="0">
              <a:buNone/>
              <a:defRPr sz="1800"/>
            </a:lvl2pPr>
            <a:lvl3pPr marL="623888" indent="-228600">
              <a:buClr>
                <a:schemeClr val="accent6">
                  <a:lumMod val="75000"/>
                </a:schemeClr>
              </a:buClr>
              <a:buFont typeface="Century Gothic" panose="020B0502020202020204" pitchFamily="34" charset="0"/>
              <a:buChar char="●"/>
              <a:defRPr sz="1600"/>
            </a:lvl3pPr>
            <a:lvl4pPr marL="985838" indent="-228600">
              <a:buClr>
                <a:schemeClr val="accent6">
                  <a:lumMod val="75000"/>
                </a:schemeClr>
              </a:buClr>
              <a:defRPr sz="1400"/>
            </a:lvl4pPr>
            <a:lvl5pPr marL="1525588" indent="-228600">
              <a:buClr>
                <a:schemeClr val="accent6">
                  <a:lumMod val="75000"/>
                </a:schemeClr>
              </a:buClr>
              <a:defRPr sz="14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6618533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AFFEE-0F0E-438A-B1E1-E0037BF6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50908F-A148-45B0-A72D-A8B81D5FE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FB7DB9-AA96-4A5B-8252-D3EE5157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7093F-34E4-4002-B87E-5669875F4FBB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A8F026-D884-423C-99BE-052649FD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F751A-4D3A-479C-9067-421ECBFB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034C2A-EEBB-4F77-9445-EBA0ECBDA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99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B676C-A22F-4E49-941C-4F0A110C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8746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775DF-73E2-442F-98BD-5066CF74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5775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 userDrawn="1"/>
        </p:nvSpPr>
        <p:spPr>
          <a:xfrm>
            <a:off x="0" y="-27384"/>
            <a:ext cx="12192001" cy="792000"/>
          </a:xfrm>
          <a:prstGeom prst="rect">
            <a:avLst/>
          </a:prstGeom>
          <a:solidFill>
            <a:srgbClr val="EE741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axis Next"/>
              <a:ea typeface="+mn-ea"/>
              <a:cs typeface="+mn-cs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836714"/>
            <a:ext cx="10972800" cy="5809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1" y="6525344"/>
            <a:ext cx="2351585" cy="332656"/>
          </a:xfrm>
          <a:prstGeom prst="rect">
            <a:avLst/>
          </a:prstGeom>
        </p:spPr>
        <p:txBody>
          <a:bodyPr vert="horz" wrap="none" lIns="308584" tIns="154292" rIns="308584" bIns="154292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www.theia-land.fr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2963489" y="183950"/>
            <a:ext cx="863328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800" b="1" i="0" kern="1200" cap="all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Télédétection, Agriculture &amp; Environnement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00" y="27451"/>
            <a:ext cx="1979674" cy="646331"/>
          </a:xfrm>
          <a:prstGeom prst="rect">
            <a:avLst/>
          </a:prstGeom>
          <a:solidFill>
            <a:srgbClr val="EE741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Atelier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Theia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 </a:t>
            </a:r>
            <a:r>
              <a:rPr lang="fr-FR" sz="1200" b="1" i="0" kern="1200" cap="all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#Occitanie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14 février 2023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xis Next"/>
                <a:ea typeface="+mn-ea"/>
                <a:cs typeface="+mn-cs"/>
              </a:rPr>
              <a:t>Toulouse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4E70852-82FD-4516-B6A1-26C2CD4B332A}"/>
              </a:ext>
            </a:extLst>
          </p:cNvPr>
          <p:cNvSpPr/>
          <p:nvPr userDrawn="1"/>
        </p:nvSpPr>
        <p:spPr>
          <a:xfrm>
            <a:off x="10848528" y="-9384"/>
            <a:ext cx="720000" cy="720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7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A00360A-2669-48DF-8537-AE7587CC2FB8}"/>
              </a:ext>
            </a:extLst>
          </p:cNvPr>
          <p:cNvSpPr/>
          <p:nvPr userDrawn="1"/>
        </p:nvSpPr>
        <p:spPr>
          <a:xfrm>
            <a:off x="2063552" y="0"/>
            <a:ext cx="756000" cy="756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7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385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0" r:id="rId3"/>
  </p:sldLayoutIdLst>
  <p:transition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0" kern="1200">
          <a:solidFill>
            <a:srgbClr val="EE7412"/>
          </a:solidFill>
          <a:effectLst/>
          <a:latin typeface="Praxis Next Heavy" panose="020F09040402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EE7412"/>
          </a:solidFill>
          <a:latin typeface="Praxis Next Medium" panose="020F06040402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2">
              <a:lumMod val="25000"/>
            </a:schemeClr>
          </a:solidFill>
          <a:latin typeface="Praxis Next" panose="020F050404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112AAD8-AC3D-4EAB-A093-463E22225F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8" y="-27384"/>
            <a:ext cx="12213888" cy="68703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9FBC514-E010-4254-85CB-9913935C76AE}"/>
              </a:ext>
            </a:extLst>
          </p:cNvPr>
          <p:cNvGrpSpPr/>
          <p:nvPr userDrawn="1"/>
        </p:nvGrpSpPr>
        <p:grpSpPr>
          <a:xfrm>
            <a:off x="1010920" y="3429000"/>
            <a:ext cx="10170160" cy="3312368"/>
            <a:chOff x="1010920" y="4464368"/>
            <a:chExt cx="10170160" cy="2393632"/>
          </a:xfrm>
        </p:grpSpPr>
        <p:sp>
          <p:nvSpPr>
            <p:cNvPr id="7" name="Rectangle 4" descr="object 4">
              <a:extLst>
                <a:ext uri="{FF2B5EF4-FFF2-40B4-BE49-F238E27FC236}">
                  <a16:creationId xmlns:a16="http://schemas.microsoft.com/office/drawing/2014/main" id="{03E2584C-6D6F-4622-815E-FBC852EA8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0920" y="4464368"/>
              <a:ext cx="10170160" cy="2393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lIns="45720" rIns="45720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fr-FR" altLang="fr-FR" dirty="0"/>
            </a:p>
          </p:txBody>
        </p:sp>
        <p:sp>
          <p:nvSpPr>
            <p:cNvPr id="8" name="Titre 1">
              <a:extLst>
                <a:ext uri="{FF2B5EF4-FFF2-40B4-BE49-F238E27FC236}">
                  <a16:creationId xmlns:a16="http://schemas.microsoft.com/office/drawing/2014/main" id="{B1BD1525-AB0D-4F21-AFA8-2F41DF2A0F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3544" y="4785044"/>
              <a:ext cx="8824912" cy="55858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dirty="0">
                  <a:solidFill>
                    <a:schemeClr val="bg1"/>
                  </a:solidFill>
                  <a:latin typeface="Praxis Next SemiBold" panose="020F0704040203020204" pitchFamily="34" charset="0"/>
                </a:rPr>
                <a:t>Retrouvez toutes les présentations de l’atelier</a:t>
              </a:r>
              <a:endParaRPr lang="fr-FR" sz="3200" b="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Praxis Next SemiBold" panose="020F0704040203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289F85F-EC9B-43BE-9F9C-96FBA53B6FAD}"/>
              </a:ext>
            </a:extLst>
          </p:cNvPr>
          <p:cNvSpPr/>
          <p:nvPr userDrawn="1"/>
        </p:nvSpPr>
        <p:spPr>
          <a:xfrm>
            <a:off x="3485349" y="5071160"/>
            <a:ext cx="5335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0" kern="1200" dirty="0">
                <a:solidFill>
                  <a:schemeClr val="bg1"/>
                </a:solidFill>
                <a:latin typeface="Praxis Next" panose="020F0504040203020204" pitchFamily="34" charset="0"/>
                <a:ea typeface="+mn-ea"/>
                <a:cs typeface="+mn-cs"/>
              </a:rPr>
              <a:t>sur </a:t>
            </a:r>
            <a:r>
              <a:rPr lang="fr-FR" sz="2000" b="1" i="0" u="sng" strike="noStrike" kern="1200" baseline="0" dirty="0">
                <a:solidFill>
                  <a:schemeClr val="bg1"/>
                </a:solidFill>
                <a:latin typeface="Praxis Next" panose="020F0504040203020204" pitchFamily="34" charset="0"/>
                <a:ea typeface="+mn-ea"/>
                <a:cs typeface="+mn-cs"/>
              </a:rPr>
              <a:t>www.theia-land.fr/2023-agriculture/ </a:t>
            </a:r>
            <a:endParaRPr lang="fr-FR" sz="2000" u="sng" dirty="0">
              <a:solidFill>
                <a:schemeClr val="bg1"/>
              </a:solidFill>
              <a:latin typeface="Praxis Next" panose="020F0504040203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D15718-00D1-4727-98F5-AECC363DDB3A}"/>
              </a:ext>
            </a:extLst>
          </p:cNvPr>
          <p:cNvSpPr txBox="1"/>
          <p:nvPr userDrawn="1"/>
        </p:nvSpPr>
        <p:spPr>
          <a:xfrm>
            <a:off x="3386673" y="4448351"/>
            <a:ext cx="86332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2400" b="1" i="0" kern="1200" cap="all" dirty="0">
                <a:solidFill>
                  <a:schemeClr val="bg1"/>
                </a:solidFill>
                <a:effectLst/>
                <a:latin typeface="Praxis Next" panose="020F0504040203020204" pitchFamily="34" charset="0"/>
                <a:ea typeface="+mn-ea"/>
                <a:cs typeface="+mn-cs"/>
              </a:rPr>
              <a:t>Télédétection, Agriculture &amp; Environnement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C4CF161-4810-4045-9FE1-449449FBC12C}"/>
              </a:ext>
            </a:extLst>
          </p:cNvPr>
          <p:cNvSpPr/>
          <p:nvPr userDrawn="1"/>
        </p:nvSpPr>
        <p:spPr>
          <a:xfrm>
            <a:off x="2567608" y="4365104"/>
            <a:ext cx="756000" cy="756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E7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06B172-10FB-497D-8CA7-53C5DCF228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80" y="5803593"/>
            <a:ext cx="6194073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7EA3AC-095C-46AD-A342-2D925069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11" y="1418766"/>
            <a:ext cx="11234464" cy="1716212"/>
          </a:xfrm>
        </p:spPr>
        <p:txBody>
          <a:bodyPr/>
          <a:lstStyle/>
          <a:p>
            <a:pPr algn="ctr"/>
            <a:r>
              <a:rPr lang="fr-FR" sz="3600" dirty="0"/>
              <a:t>Une démarche de cartographie des sols en Occitanie basée sur la valorisation de données pédologiques anciennes par des outils d’intelligence artificielle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924123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chemeClr val="tx1"/>
                </a:solidFill>
              </a:rPr>
              <a:t>Philippe </a:t>
            </a:r>
            <a:r>
              <a:rPr lang="fr-FR" sz="2800" b="1" dirty="0" err="1">
                <a:solidFill>
                  <a:schemeClr val="tx1"/>
                </a:solidFill>
              </a:rPr>
              <a:t>Lagacherie</a:t>
            </a:r>
            <a:r>
              <a:rPr lang="fr-FR" sz="2800" b="1" dirty="0">
                <a:solidFill>
                  <a:schemeClr val="tx1"/>
                </a:solidFill>
              </a:rPr>
              <a:t>, INRAE, LISAH Montpellier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8FA0AB5-CA10-014A-5DFA-93C82B4A82C4}"/>
              </a:ext>
            </a:extLst>
          </p:cNvPr>
          <p:cNvGrpSpPr/>
          <p:nvPr/>
        </p:nvGrpSpPr>
        <p:grpSpPr>
          <a:xfrm>
            <a:off x="3143672" y="4731503"/>
            <a:ext cx="1772983" cy="707731"/>
            <a:chOff x="666357" y="4964922"/>
            <a:chExt cx="3046276" cy="1261498"/>
          </a:xfrm>
        </p:grpSpPr>
        <p:pic>
          <p:nvPicPr>
            <p:cNvPr id="6" name="Image 5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7241CD3B-2BB4-1329-E104-B70167EDB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6598" y="5805724"/>
              <a:ext cx="1696035" cy="42069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D679E7B-DB17-9443-2448-2D40818F2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357" y="4964922"/>
              <a:ext cx="2857500" cy="752475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5CF5A06-A824-C72D-B15C-E00EE603A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878111"/>
            <a:ext cx="2085808" cy="26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09825-BBAC-31A8-7F1D-CE797DB9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704"/>
            <a:ext cx="11582400" cy="685740"/>
          </a:xfrm>
        </p:spPr>
        <p:txBody>
          <a:bodyPr/>
          <a:lstStyle/>
          <a:p>
            <a:r>
              <a:rPr lang="fr-FR" dirty="0"/>
              <a:t>Utilisation de données pédologiques anciennes pour améliorer la précision de cartes de réservoir utile du sol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6CF04E0-C307-E876-0B0E-624AC911AEA6}"/>
              </a:ext>
            </a:extLst>
          </p:cNvPr>
          <p:cNvGrpSpPr/>
          <p:nvPr/>
        </p:nvGrpSpPr>
        <p:grpSpPr>
          <a:xfrm>
            <a:off x="4763453" y="1794848"/>
            <a:ext cx="4787933" cy="3130443"/>
            <a:chOff x="3900355" y="1306669"/>
            <a:chExt cx="5195091" cy="336347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7C13D87-5837-8797-555F-A16AFC8D2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97" r="7510" b="23351"/>
            <a:stretch/>
          </p:blipFill>
          <p:spPr>
            <a:xfrm>
              <a:off x="3982271" y="1391387"/>
              <a:ext cx="5113175" cy="2360725"/>
            </a:xfrm>
            <a:prstGeom prst="rect">
              <a:avLst/>
            </a:prstGeom>
            <a:solidFill>
              <a:sysClr val="window" lastClr="FFFFFF"/>
            </a:solidFill>
            <a:effectLst/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50F502E-020A-1922-1A66-77C471FD6ECE}"/>
                </a:ext>
              </a:extLst>
            </p:cNvPr>
            <p:cNvGrpSpPr/>
            <p:nvPr/>
          </p:nvGrpSpPr>
          <p:grpSpPr>
            <a:xfrm>
              <a:off x="3900355" y="1306669"/>
              <a:ext cx="2871847" cy="3363470"/>
              <a:chOff x="2476163" y="1306669"/>
              <a:chExt cx="2871847" cy="3363470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D2279DBE-5705-1036-000D-C5A7E73A29E5}"/>
                  </a:ext>
                </a:extLst>
              </p:cNvPr>
              <p:cNvGrpSpPr/>
              <p:nvPr/>
            </p:nvGrpSpPr>
            <p:grpSpPr>
              <a:xfrm>
                <a:off x="2476163" y="1306669"/>
                <a:ext cx="2871847" cy="3363470"/>
                <a:chOff x="3285366" y="1034020"/>
                <a:chExt cx="2871847" cy="3363470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962912CC-C582-B6B4-1EFB-6EE66E50ECD8}"/>
                    </a:ext>
                  </a:extLst>
                </p:cNvPr>
                <p:cNvGrpSpPr/>
                <p:nvPr/>
              </p:nvGrpSpPr>
              <p:grpSpPr>
                <a:xfrm>
                  <a:off x="3365084" y="1034020"/>
                  <a:ext cx="2792129" cy="3363470"/>
                  <a:chOff x="7816887" y="595852"/>
                  <a:chExt cx="2792129" cy="3363470"/>
                </a:xfrm>
              </p:grpSpPr>
              <p:pic>
                <p:nvPicPr>
                  <p:cNvPr id="11" name="Image 10">
                    <a:extLst>
                      <a:ext uri="{FF2B5EF4-FFF2-40B4-BE49-F238E27FC236}">
                        <a16:creationId xmlns:a16="http://schemas.microsoft.com/office/drawing/2014/main" id="{8C1336D6-544C-CECB-3A08-77041163E6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" r="52284" b="20443"/>
                  <a:stretch/>
                </p:blipFill>
                <p:spPr>
                  <a:xfrm>
                    <a:off x="7816887" y="595852"/>
                    <a:ext cx="2792129" cy="2408912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8C4F4DE-6E58-2229-0C32-A3BA28B3A89A}"/>
                      </a:ext>
                    </a:extLst>
                  </p:cNvPr>
                  <p:cNvSpPr/>
                  <p:nvPr/>
                </p:nvSpPr>
                <p:spPr>
                  <a:xfrm rot="20789777">
                    <a:off x="8498493" y="3865865"/>
                    <a:ext cx="669969" cy="93457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11124F-9750-F66E-2EE6-1D19AD00C6F9}"/>
                    </a:ext>
                  </a:extLst>
                </p:cNvPr>
                <p:cNvSpPr/>
                <p:nvPr/>
              </p:nvSpPr>
              <p:spPr>
                <a:xfrm>
                  <a:off x="3285366" y="3452285"/>
                  <a:ext cx="2176758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410B3C8-7CDB-0C95-E767-066A1100E94D}"/>
                  </a:ext>
                </a:extLst>
              </p:cNvPr>
              <p:cNvSpPr txBox="1"/>
              <p:nvPr/>
            </p:nvSpPr>
            <p:spPr>
              <a:xfrm>
                <a:off x="2943616" y="3277511"/>
                <a:ext cx="1446117" cy="272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Sondages (N = 2992)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4D40B78-A8DE-82D2-056E-38B61B569DE4}"/>
                  </a:ext>
                </a:extLst>
              </p:cNvPr>
              <p:cNvSpPr txBox="1"/>
              <p:nvPr/>
            </p:nvSpPr>
            <p:spPr>
              <a:xfrm>
                <a:off x="2943616" y="3501008"/>
                <a:ext cx="1819089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Profils (N = 89)</a:t>
                </a: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8696350-B258-9ADE-6A43-E695031B6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03" y="4562310"/>
            <a:ext cx="2172190" cy="21621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430A32-03EF-214A-2FD7-3B1E9BF77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9" y="4491501"/>
            <a:ext cx="2259743" cy="239388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429B0C0-C4F1-F86B-8FF3-4D4B56C37243}"/>
              </a:ext>
            </a:extLst>
          </p:cNvPr>
          <p:cNvGrpSpPr/>
          <p:nvPr/>
        </p:nvGrpSpPr>
        <p:grpSpPr>
          <a:xfrm>
            <a:off x="1991544" y="4491501"/>
            <a:ext cx="2242979" cy="2200136"/>
            <a:chOff x="467544" y="1988841"/>
            <a:chExt cx="2113070" cy="2094123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C54435D-C99E-F8C1-60AC-047A7DF9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544" y="1988841"/>
              <a:ext cx="2113070" cy="204938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D618EED-CD8D-8BA5-4FDE-60E9DF91CF3B}"/>
                </a:ext>
              </a:extLst>
            </p:cNvPr>
            <p:cNvSpPr txBox="1"/>
            <p:nvPr/>
          </p:nvSpPr>
          <p:spPr>
            <a:xfrm>
              <a:off x="981031" y="3744410"/>
              <a:ext cx="1184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R</a:t>
              </a:r>
              <a:r>
                <a:rPr lang="fr-FR" sz="1600" baseline="30000" dirty="0"/>
                <a:t>2</a:t>
              </a:r>
              <a:r>
                <a:rPr lang="fr-FR" sz="1600" dirty="0"/>
                <a:t> = 0.18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F9B1F23-633B-19BA-487A-735D056D6F93}"/>
              </a:ext>
            </a:extLst>
          </p:cNvPr>
          <p:cNvGrpSpPr/>
          <p:nvPr/>
        </p:nvGrpSpPr>
        <p:grpSpPr>
          <a:xfrm>
            <a:off x="1075258" y="5325163"/>
            <a:ext cx="1067189" cy="1560221"/>
            <a:chOff x="5164281" y="5229200"/>
            <a:chExt cx="1067189" cy="1560221"/>
          </a:xfrm>
        </p:grpSpPr>
        <p:pic>
          <p:nvPicPr>
            <p:cNvPr id="20" name="Espace réservé du contenu 7">
              <a:extLst>
                <a:ext uri="{FF2B5EF4-FFF2-40B4-BE49-F238E27FC236}">
                  <a16:creationId xmlns:a16="http://schemas.microsoft.com/office/drawing/2014/main" id="{7037FA1F-7262-9DBC-B90F-DC8499930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06" t="43801" b="33085"/>
            <a:stretch/>
          </p:blipFill>
          <p:spPr>
            <a:xfrm>
              <a:off x="5240518" y="5547414"/>
              <a:ext cx="968561" cy="124200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D490FB9-BE23-E4D0-E8EE-E16737EC6C8C}"/>
                </a:ext>
              </a:extLst>
            </p:cNvPr>
            <p:cNvSpPr txBox="1"/>
            <p:nvPr/>
          </p:nvSpPr>
          <p:spPr>
            <a:xfrm>
              <a:off x="5164281" y="5229200"/>
              <a:ext cx="1067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RU (cm)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7D41A43-BBDC-EE47-A99C-35C954155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3" y="1794478"/>
            <a:ext cx="1932361" cy="2227071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C46BA94-84CE-49CF-1F50-686303CEC0AC}"/>
              </a:ext>
            </a:extLst>
          </p:cNvPr>
          <p:cNvCxnSpPr/>
          <p:nvPr/>
        </p:nvCxnSpPr>
        <p:spPr>
          <a:xfrm>
            <a:off x="2586522" y="2646515"/>
            <a:ext cx="437558" cy="196526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2B34E8C-D21B-863B-979B-E8BCC9E73CF6}"/>
              </a:ext>
            </a:extLst>
          </p:cNvPr>
          <p:cNvSpPr txBox="1"/>
          <p:nvPr/>
        </p:nvSpPr>
        <p:spPr>
          <a:xfrm>
            <a:off x="4797831" y="1553728"/>
            <a:ext cx="30983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Données pédologiques anciennes CNABRL (1955-80)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AE34404-A43B-4D93-4675-BF1EC03DAFD0}"/>
              </a:ext>
            </a:extLst>
          </p:cNvPr>
          <p:cNvSpPr txBox="1"/>
          <p:nvPr/>
        </p:nvSpPr>
        <p:spPr>
          <a:xfrm>
            <a:off x="407368" y="1408921"/>
            <a:ext cx="19726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Carte RU régionale 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400B549D-C1CA-1B7F-610A-7461E76B7041}"/>
              </a:ext>
            </a:extLst>
          </p:cNvPr>
          <p:cNvGrpSpPr/>
          <p:nvPr/>
        </p:nvGrpSpPr>
        <p:grpSpPr>
          <a:xfrm>
            <a:off x="9905293" y="1312027"/>
            <a:ext cx="2229463" cy="973801"/>
            <a:chOff x="9311230" y="1932808"/>
            <a:chExt cx="2416947" cy="708090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418C4E9-0E77-ED54-A6BC-BC2B9819DC97}"/>
                </a:ext>
              </a:extLst>
            </p:cNvPr>
            <p:cNvSpPr txBox="1"/>
            <p:nvPr/>
          </p:nvSpPr>
          <p:spPr>
            <a:xfrm>
              <a:off x="9311230" y="2439481"/>
              <a:ext cx="2416947" cy="20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Thèse Quentin </a:t>
              </a:r>
              <a:r>
                <a:rPr lang="fr-FR" sz="1200" dirty="0" err="1"/>
                <a:t>Styc</a:t>
              </a:r>
              <a:r>
                <a:rPr lang="fr-FR" sz="1200" dirty="0"/>
                <a:t>, 2020</a:t>
              </a:r>
            </a:p>
          </p:txBody>
        </p:sp>
        <p:pic>
          <p:nvPicPr>
            <p:cNvPr id="41" name="Google Shape;156;p21" descr="Image 8">
              <a:extLst>
                <a:ext uri="{FF2B5EF4-FFF2-40B4-BE49-F238E27FC236}">
                  <a16:creationId xmlns:a16="http://schemas.microsoft.com/office/drawing/2014/main" id="{56DA88C5-4442-CEF2-A677-69C70B1D284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358674" y="1932808"/>
              <a:ext cx="893307" cy="543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Image 43">
              <a:extLst>
                <a:ext uri="{FF2B5EF4-FFF2-40B4-BE49-F238E27FC236}">
                  <a16:creationId xmlns:a16="http://schemas.microsoft.com/office/drawing/2014/main" id="{D30878DF-D230-9E62-0399-24C0E337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5" r="19598"/>
            <a:stretch>
              <a:fillRect/>
            </a:stretch>
          </p:blipFill>
          <p:spPr bwMode="auto">
            <a:xfrm>
              <a:off x="9621665" y="1954487"/>
              <a:ext cx="425436" cy="543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DE3E79E-C472-A9F4-614E-7582496B078C}"/>
              </a:ext>
            </a:extLst>
          </p:cNvPr>
          <p:cNvSpPr txBox="1"/>
          <p:nvPr/>
        </p:nvSpPr>
        <p:spPr>
          <a:xfrm>
            <a:off x="5423185" y="6335944"/>
            <a:ext cx="125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</a:t>
            </a:r>
            <a:r>
              <a:rPr lang="fr-FR" sz="1600" baseline="30000" dirty="0"/>
              <a:t>2</a:t>
            </a:r>
            <a:r>
              <a:rPr lang="fr-FR" sz="1600" dirty="0"/>
              <a:t> = 0.53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557B1DD-0E57-FE25-7080-315C1BECD25C}"/>
              </a:ext>
            </a:extLst>
          </p:cNvPr>
          <p:cNvSpPr txBox="1"/>
          <p:nvPr/>
        </p:nvSpPr>
        <p:spPr>
          <a:xfrm>
            <a:off x="8574722" y="6335944"/>
            <a:ext cx="125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</a:t>
            </a:r>
            <a:r>
              <a:rPr lang="fr-FR" sz="1600" baseline="30000" dirty="0"/>
              <a:t>2</a:t>
            </a:r>
            <a:r>
              <a:rPr lang="fr-FR" sz="1600" dirty="0"/>
              <a:t> = 0.70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28B160B-0DB0-2CF3-F4C0-F4F1AC077EBA}"/>
              </a:ext>
            </a:extLst>
          </p:cNvPr>
          <p:cNvCxnSpPr>
            <a:cxnSpLocks/>
          </p:cNvCxnSpPr>
          <p:nvPr/>
        </p:nvCxnSpPr>
        <p:spPr>
          <a:xfrm flipH="1">
            <a:off x="5463488" y="4063788"/>
            <a:ext cx="7545" cy="70363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CA49F30-8307-3D30-C96E-A4E5AA6C0A49}"/>
              </a:ext>
            </a:extLst>
          </p:cNvPr>
          <p:cNvCxnSpPr>
            <a:cxnSpLocks/>
          </p:cNvCxnSpPr>
          <p:nvPr/>
        </p:nvCxnSpPr>
        <p:spPr>
          <a:xfrm>
            <a:off x="6408692" y="3834227"/>
            <a:ext cx="1701566" cy="933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48656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26870-FA5F-472D-AE9E-A57C12DDD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3512" y="897359"/>
            <a:ext cx="9025003" cy="1688093"/>
          </a:xfrm>
        </p:spPr>
        <p:txBody>
          <a:bodyPr>
            <a:noAutofit/>
          </a:bodyPr>
          <a:lstStyle/>
          <a:p>
            <a:r>
              <a:rPr lang="fr-FR" sz="4800" dirty="0"/>
              <a:t>Projet – Terra </a:t>
            </a:r>
            <a:r>
              <a:rPr lang="fr-FR" sz="4800" dirty="0" err="1"/>
              <a:t>OccitanIA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1ED283-2E2E-4975-AD85-0612DD649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582" y="2515741"/>
            <a:ext cx="8887511" cy="1372387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Développement d’une chaîne de traitement des données pédologiques anciennes pour élaborer des cartes de sol à vocation d’appui à la décision en Occitanie</a:t>
            </a:r>
          </a:p>
          <a:p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C351E87-0DC2-4837-85B5-E9638E2253C4}"/>
              </a:ext>
            </a:extLst>
          </p:cNvPr>
          <p:cNvGrpSpPr/>
          <p:nvPr/>
        </p:nvGrpSpPr>
        <p:grpSpPr>
          <a:xfrm>
            <a:off x="527382" y="4480925"/>
            <a:ext cx="1772983" cy="707731"/>
            <a:chOff x="666357" y="4964922"/>
            <a:chExt cx="3046276" cy="1261498"/>
          </a:xfrm>
        </p:grpSpPr>
        <p:pic>
          <p:nvPicPr>
            <p:cNvPr id="6" name="Image 5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86079DF-E1E4-47AA-9850-4600A66F1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6598" y="5805724"/>
              <a:ext cx="1696035" cy="42069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5AAB04B-0671-424D-B238-3FB272A07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357" y="4964922"/>
              <a:ext cx="2857500" cy="752475"/>
            </a:xfrm>
            <a:prstGeom prst="rect">
              <a:avLst/>
            </a:prstGeom>
          </p:spPr>
        </p:pic>
      </p:grpSp>
      <p:pic>
        <p:nvPicPr>
          <p:cNvPr id="44" name="Image 4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4BD81E9-A9CF-4227-BEF2-164751470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391" y="4207796"/>
            <a:ext cx="1221181" cy="1213301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96A9D319-DE3B-415B-908C-A8862D2DF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06" y="4456817"/>
            <a:ext cx="1885753" cy="616792"/>
          </a:xfrm>
          <a:prstGeom prst="rect">
            <a:avLst/>
          </a:prstGeom>
        </p:spPr>
      </p:pic>
      <p:pic>
        <p:nvPicPr>
          <p:cNvPr id="1028" name="Picture 4" descr="Occitanie Pyrénées en Intelligence Géomatique">
            <a:extLst>
              <a:ext uri="{FF2B5EF4-FFF2-40B4-BE49-F238E27FC236}">
                <a16:creationId xmlns:a16="http://schemas.microsoft.com/office/drawing/2014/main" id="{26C0B8B1-0375-4172-998A-F595B923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16" y="4342259"/>
            <a:ext cx="1146973" cy="12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B5ACB9BA-3982-CFB4-5AB7-3C224198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50" y="5281343"/>
            <a:ext cx="701943" cy="7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45AB1C-9D87-9842-13ED-976AFC83B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659" y="5954137"/>
            <a:ext cx="5622371" cy="8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5777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03C89-6B27-E944-16E2-DF5F9FC4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25" y="672236"/>
            <a:ext cx="10972800" cy="580925"/>
          </a:xfrm>
        </p:spPr>
        <p:txBody>
          <a:bodyPr/>
          <a:lstStyle/>
          <a:p>
            <a:r>
              <a:rPr lang="fr-FR" dirty="0"/>
              <a:t>Données pédologiques anciennes à saisir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D2269A-E512-D5D0-EB03-3CE57790C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7" y="2067603"/>
            <a:ext cx="5724128" cy="3067053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01DA4E67-2FA4-0690-1A5F-7C2967975B80}"/>
              </a:ext>
            </a:extLst>
          </p:cNvPr>
          <p:cNvGrpSpPr/>
          <p:nvPr/>
        </p:nvGrpSpPr>
        <p:grpSpPr>
          <a:xfrm>
            <a:off x="6524537" y="1345629"/>
            <a:ext cx="3158724" cy="2137034"/>
            <a:chOff x="6524537" y="1345629"/>
            <a:chExt cx="3158724" cy="213703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F7B8541-FCFD-81BF-0F98-A3C0B275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4537" y="1439003"/>
              <a:ext cx="1503825" cy="204366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6903872-1AF0-EA63-AD98-5DBE389AE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8362" y="1345629"/>
              <a:ext cx="1654899" cy="2083371"/>
            </a:xfrm>
            <a:prstGeom prst="rect">
              <a:avLst/>
            </a:prstGeom>
          </p:spPr>
        </p:pic>
      </p:grp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9E6BC7D-DC9B-3089-3A00-A40BC1079073}"/>
              </a:ext>
            </a:extLst>
          </p:cNvPr>
          <p:cNvCxnSpPr>
            <a:cxnSpLocks/>
          </p:cNvCxnSpPr>
          <p:nvPr/>
        </p:nvCxnSpPr>
        <p:spPr>
          <a:xfrm flipV="1">
            <a:off x="5303912" y="2204864"/>
            <a:ext cx="1368152" cy="648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FC215A5-10B4-3497-1533-2C8A35645FEC}"/>
              </a:ext>
            </a:extLst>
          </p:cNvPr>
          <p:cNvSpPr txBox="1"/>
          <p:nvPr/>
        </p:nvSpPr>
        <p:spPr>
          <a:xfrm>
            <a:off x="6672064" y="1084539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8200 profils avec analyses de sol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67B5F1-863E-98DC-B498-9397F13BEF5C}"/>
              </a:ext>
            </a:extLst>
          </p:cNvPr>
          <p:cNvSpPr txBox="1"/>
          <p:nvPr/>
        </p:nvSpPr>
        <p:spPr>
          <a:xfrm>
            <a:off x="6672064" y="3668505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&gt; 200 000 sondages (observations de sol qualitatives 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F1A72B3-5FB5-2150-DE79-020A5317D2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73" b="9986"/>
          <a:stretch/>
        </p:blipFill>
        <p:spPr>
          <a:xfrm>
            <a:off x="6475699" y="4100161"/>
            <a:ext cx="3452473" cy="19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6973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476FD-17F3-266B-0E00-49A36E56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764704"/>
            <a:ext cx="11535072" cy="580925"/>
          </a:xfrm>
        </p:spPr>
        <p:txBody>
          <a:bodyPr/>
          <a:lstStyle/>
          <a:p>
            <a:r>
              <a:rPr lang="fr-FR" dirty="0"/>
              <a:t>Interface de saisie semi-automatique des données pédologiques anciennes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730A8C-C38D-AE4B-397B-2EED2544E9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45629"/>
            <a:ext cx="9486172" cy="44824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C6CDCB-D32D-705E-6EF9-DABC5CF0E33B}"/>
              </a:ext>
            </a:extLst>
          </p:cNvPr>
          <p:cNvSpPr txBox="1"/>
          <p:nvPr/>
        </p:nvSpPr>
        <p:spPr>
          <a:xfrm>
            <a:off x="128778" y="593467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Degré d’automatisation : profils 87 %, sondages 0%</a:t>
            </a:r>
          </a:p>
          <a:p>
            <a:r>
              <a:rPr lang="fr-FR" dirty="0"/>
              <a:t>Taux d’erreur:  &lt;9%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975F57-4708-1014-D26B-8F55CB9FF08A}"/>
              </a:ext>
            </a:extLst>
          </p:cNvPr>
          <p:cNvSpPr txBox="1"/>
          <p:nvPr/>
        </p:nvSpPr>
        <p:spPr>
          <a:xfrm>
            <a:off x="5654510" y="5934670"/>
            <a:ext cx="6202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Temps de saisie / profils : 1.5 à 10 mn</a:t>
            </a:r>
          </a:p>
          <a:p>
            <a:r>
              <a:rPr lang="fr-FR" dirty="0"/>
              <a:t>Nombre de profils saisis : 6 700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918028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EF0BC-E3D9-3B72-5B1B-87E76FF5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objectif à moyen terme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6C3325-368A-197A-F830-FA0F390443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413304"/>
            <a:ext cx="10972800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ettre en place à l’échelle régionale un dispositif numérique de cartographie des sols dynamique  permettant: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des meilleures cartes de sol possibles au vu des données disponibles à la date du jour 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’intégration progressive et la valorisation de toutes les observations de sol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réalisées dans le passé sur la région</a:t>
            </a:r>
            <a:endParaRPr lang="fr-FR" sz="20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 produits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de cartographie des sols adaptée à chaque utilisation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9596F-7691-DD0A-DD1C-2DB515AFE565}"/>
              </a:ext>
            </a:extLst>
          </p:cNvPr>
          <p:cNvSpPr/>
          <p:nvPr/>
        </p:nvSpPr>
        <p:spPr>
          <a:xfrm>
            <a:off x="609600" y="4437112"/>
            <a:ext cx="11103024" cy="936104"/>
          </a:xfrm>
          <a:prstGeom prst="rect">
            <a:avLst/>
          </a:prstGeom>
          <a:noFill/>
          <a:ln w="38100">
            <a:solidFill>
              <a:srgbClr val="EE7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563040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78082-4BE6-33E4-1A32-8B2FD1EE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792088"/>
          </a:xfrm>
        </p:spPr>
        <p:txBody>
          <a:bodyPr/>
          <a:lstStyle/>
          <a:p>
            <a:r>
              <a:rPr lang="fr-FR" dirty="0"/>
              <a:t>Développement d’un dispositif numérique de cartographie  participative de la qualité des  Sols (Thèse Léa </a:t>
            </a:r>
            <a:r>
              <a:rPr lang="fr-FR" dirty="0" err="1"/>
              <a:t>Courteille</a:t>
            </a:r>
            <a:r>
              <a:rPr lang="fr-FR" dirty="0"/>
              <a:t> en cours)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B7824B4-3CE7-849D-FB22-1C034E91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72816"/>
            <a:ext cx="11737304" cy="4751387"/>
          </a:xfrm>
        </p:spPr>
        <p:txBody>
          <a:bodyPr>
            <a:noAutofit/>
          </a:bodyPr>
          <a:lstStyle/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Visualiser l’incertitude pour décider au mieux</a:t>
            </a:r>
          </a:p>
          <a:p>
            <a:pPr marL="93662" lvl="2" indent="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None/>
              <a:defRPr/>
            </a:pPr>
            <a:endParaRPr lang="fr-FR" alt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10CC85-B9E6-063C-9542-A9B1C96C9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8" r="1"/>
          <a:stretch/>
        </p:blipFill>
        <p:spPr>
          <a:xfrm>
            <a:off x="7537875" y="4587875"/>
            <a:ext cx="2337687" cy="18354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2C47FD-198A-C18F-C7BC-A07A3A3FF0E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3442" r="55207" b="29501"/>
          <a:stretch/>
        </p:blipFill>
        <p:spPr bwMode="auto">
          <a:xfrm>
            <a:off x="1716445" y="2243226"/>
            <a:ext cx="1309936" cy="1351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B814DA-F4B3-159F-47D9-C31983D9C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85"/>
          <a:stretch/>
        </p:blipFill>
        <p:spPr>
          <a:xfrm>
            <a:off x="3634333" y="3409249"/>
            <a:ext cx="2230535" cy="18354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92E53E-AA2A-D34A-67CA-15DF1B7A5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5" r="33466"/>
          <a:stretch/>
        </p:blipFill>
        <p:spPr>
          <a:xfrm>
            <a:off x="7581463" y="2262606"/>
            <a:ext cx="2319761" cy="183547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A1954FB-9386-3B36-E86E-1469E450C056}"/>
              </a:ext>
            </a:extLst>
          </p:cNvPr>
          <p:cNvCxnSpPr/>
          <p:nvPr/>
        </p:nvCxnSpPr>
        <p:spPr>
          <a:xfrm>
            <a:off x="2567608" y="2918881"/>
            <a:ext cx="1066725" cy="6756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3525B222-3E10-E5B1-F634-D7FE8CEECC9F}"/>
              </a:ext>
            </a:extLst>
          </p:cNvPr>
          <p:cNvSpPr/>
          <p:nvPr/>
        </p:nvSpPr>
        <p:spPr>
          <a:xfrm rot="19928445">
            <a:off x="6240016" y="3429000"/>
            <a:ext cx="864096" cy="165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A646A211-2ED0-1675-951C-16A116931185}"/>
              </a:ext>
            </a:extLst>
          </p:cNvPr>
          <p:cNvSpPr/>
          <p:nvPr/>
        </p:nvSpPr>
        <p:spPr>
          <a:xfrm rot="1633186">
            <a:off x="6230029" y="4803201"/>
            <a:ext cx="864096" cy="165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0DF531B-AF8C-4181-EE19-4DC18227FCD9}"/>
              </a:ext>
            </a:extLst>
          </p:cNvPr>
          <p:cNvSpPr txBox="1"/>
          <p:nvPr/>
        </p:nvSpPr>
        <p:spPr>
          <a:xfrm>
            <a:off x="9984432" y="1935449"/>
            <a:ext cx="231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Incertitude           résolution    	           spatiale 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280B99A-DD4D-E83E-45B5-BEABB4834054}"/>
              </a:ext>
            </a:extLst>
          </p:cNvPr>
          <p:cNvSpPr/>
          <p:nvPr/>
        </p:nvSpPr>
        <p:spPr>
          <a:xfrm>
            <a:off x="11582400" y="2547510"/>
            <a:ext cx="228957" cy="3672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647C2CD0-915D-2416-7835-86DD5526FA43}"/>
              </a:ext>
            </a:extLst>
          </p:cNvPr>
          <p:cNvSpPr/>
          <p:nvPr/>
        </p:nvSpPr>
        <p:spPr>
          <a:xfrm rot="10800000">
            <a:off x="10438846" y="2547510"/>
            <a:ext cx="228957" cy="3672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2747E5-8CEF-9EB7-0C4F-E6B91C25EFBE}"/>
              </a:ext>
            </a:extLst>
          </p:cNvPr>
          <p:cNvSpPr txBox="1"/>
          <p:nvPr/>
        </p:nvSpPr>
        <p:spPr>
          <a:xfrm>
            <a:off x="3603312" y="5191429"/>
            <a:ext cx="24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Indice de multifonctionnalité des sols</a:t>
            </a:r>
          </a:p>
        </p:txBody>
      </p:sp>
    </p:spTree>
    <p:extLst>
      <p:ext uri="{BB962C8B-B14F-4D97-AF65-F5344CB8AC3E}">
        <p14:creationId xmlns:p14="http://schemas.microsoft.com/office/powerpoint/2010/main" val="20466410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78082-4BE6-33E4-1A32-8B2FD1EE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792088"/>
          </a:xfrm>
        </p:spPr>
        <p:txBody>
          <a:bodyPr/>
          <a:lstStyle/>
          <a:p>
            <a:r>
              <a:rPr lang="fr-FR" dirty="0"/>
              <a:t>Développement d’un dispositif numérique de cartographie  participative de la qualité des  Sols (Thèse Léa </a:t>
            </a:r>
            <a:r>
              <a:rPr lang="fr-FR" dirty="0" err="1"/>
              <a:t>Courteille</a:t>
            </a:r>
            <a:r>
              <a:rPr lang="fr-FR" dirty="0"/>
              <a:t> en cours)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B7824B4-3CE7-849D-FB22-1C034E91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72817"/>
            <a:ext cx="10972800" cy="2880320"/>
          </a:xfrm>
        </p:spPr>
        <p:txBody>
          <a:bodyPr>
            <a:noAutofit/>
          </a:bodyPr>
          <a:lstStyle/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Rechercher un compromis incertitude vs résolution spatiale pour décider au mieux</a:t>
            </a:r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endParaRPr lang="fr-FR" altLang="fr-FR" sz="2000" dirty="0"/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Permettre une interaction des utilisateurs sur le résultat cartographique:</a:t>
            </a:r>
          </a:p>
          <a:p>
            <a:pPr marL="798512" lvl="3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800" dirty="0"/>
              <a:t>Pondération interactive des fonctions du sol considérées dans l’indice</a:t>
            </a:r>
          </a:p>
          <a:p>
            <a:pPr marL="798512" lvl="3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800" dirty="0"/>
              <a:t>Choix interactif des seuils de satisfaction de chaque fonction du sol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648AE3-60B3-A75C-B586-B0F2F1D1839F}"/>
              </a:ext>
            </a:extLst>
          </p:cNvPr>
          <p:cNvSpPr txBox="1"/>
          <p:nvPr/>
        </p:nvSpPr>
        <p:spPr>
          <a:xfrm>
            <a:off x="1559496" y="4869160"/>
            <a:ext cx="8280920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sz="2800" dirty="0"/>
          </a:p>
          <a:p>
            <a:pPr algn="ctr"/>
            <a:r>
              <a:rPr lang="fr-FR" sz="2800" dirty="0"/>
              <a:t>EN COURS !!</a:t>
            </a:r>
          </a:p>
          <a:p>
            <a:pPr algn="ctr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1377199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9600" y="740566"/>
            <a:ext cx="10972800" cy="580925"/>
          </a:xfrm>
        </p:spPr>
        <p:txBody>
          <a:bodyPr/>
          <a:lstStyle/>
          <a:p>
            <a:r>
              <a:rPr lang="fr-FR" b="1" dirty="0"/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3" y="1484784"/>
            <a:ext cx="11856640" cy="3384376"/>
          </a:xfrm>
        </p:spPr>
        <p:txBody>
          <a:bodyPr>
            <a:noAutofit/>
          </a:bodyPr>
          <a:lstStyle/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La Cartographie des Sols par modélisation statistique est un outil puissant pour intégrer et valoriser une connaissance régionale des sols encore imprécise et inégale</a:t>
            </a:r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endParaRPr lang="fr-FR" altLang="fr-FR" sz="2000" dirty="0"/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Une dynamique est à l’œuvre en Occitanie pour collecter les données anciennes. Initiée dans </a:t>
            </a:r>
            <a:r>
              <a:rPr lang="fr-FR" altLang="fr-FR" sz="2000" dirty="0" err="1"/>
              <a:t>TerraOccitania</a:t>
            </a:r>
            <a:r>
              <a:rPr lang="fr-FR" altLang="fr-FR" sz="2000" dirty="0"/>
              <a:t>, elle a vocation à se poursuivre (GT « sols » </a:t>
            </a:r>
            <a:r>
              <a:rPr lang="fr-FR" altLang="fr-FR" sz="2000" dirty="0" err="1"/>
              <a:t>OpenIG</a:t>
            </a:r>
            <a:r>
              <a:rPr lang="fr-FR" altLang="fr-FR" sz="2000" dirty="0"/>
              <a:t>)</a:t>
            </a:r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endParaRPr lang="fr-FR" altLang="fr-FR" sz="2000" dirty="0"/>
          </a:p>
          <a:p>
            <a:pPr marL="436562" lvl="2" indent="-342900" algn="just">
              <a:lnSpc>
                <a:spcPct val="120000"/>
              </a:lnSpc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Les utilisateurs de cartes de sol seront sollicités via des interfaces interactives pour adapter les cartes à leurs besoins spécifiques pour leurs décisions</a:t>
            </a:r>
          </a:p>
        </p:txBody>
      </p:sp>
    </p:spTree>
    <p:extLst>
      <p:ext uri="{BB962C8B-B14F-4D97-AF65-F5344CB8AC3E}">
        <p14:creationId xmlns:p14="http://schemas.microsoft.com/office/powerpoint/2010/main" val="16962564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4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9600" y="908720"/>
            <a:ext cx="10972800" cy="580925"/>
          </a:xfrm>
        </p:spPr>
        <p:txBody>
          <a:bodyPr/>
          <a:lstStyle/>
          <a:p>
            <a:r>
              <a:rPr lang="fr-FR" dirty="0"/>
              <a:t>Eléments de contexte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36812"/>
            <a:ext cx="11856640" cy="3384376"/>
          </a:xfrm>
        </p:spPr>
        <p:txBody>
          <a:bodyPr>
            <a:noAutofit/>
          </a:bodyPr>
          <a:lstStyle/>
          <a:p>
            <a:pPr marL="436562" lvl="2" indent="-342900" algn="just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Forte demande actuelle de connaissance spatiale sur les sols pour l’aide à la décision (artificialisation des sols, ressources en eau, transition </a:t>
            </a:r>
            <a:r>
              <a:rPr lang="fr-FR" altLang="fr-FR" sz="2000" dirty="0" err="1"/>
              <a:t>agro-écologique</a:t>
            </a:r>
            <a:r>
              <a:rPr lang="fr-FR" altLang="fr-FR" sz="2000" dirty="0"/>
              <a:t>)</a:t>
            </a:r>
          </a:p>
          <a:p>
            <a:pPr marL="436562" lvl="2" indent="-342900" algn="just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Cartes régionales des sols encore trop imprécises pour l’aide à la décision aux échelles pertinentes (communes, communautés de communes, bassins versants,…)</a:t>
            </a:r>
          </a:p>
          <a:p>
            <a:pPr marL="436562" lvl="2" indent="-342900" algn="just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Un historique très riche de collecte de données sur les sols dans la région qui reste inexploité ( BRL, CACG, AC34,…)</a:t>
            </a:r>
          </a:p>
          <a:p>
            <a:pPr marL="436562" lvl="2" indent="-342900" algn="just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Une profusion de données spatiales sur des éléments de paysage en relation avec les sols</a:t>
            </a:r>
          </a:p>
          <a:p>
            <a:pPr marL="436562" lvl="2" indent="-342900" algn="just">
              <a:lnSpc>
                <a:spcPct val="120000"/>
              </a:lnSpc>
              <a:spcBef>
                <a:spcPts val="1080"/>
              </a:spcBef>
              <a:spcAft>
                <a:spcPts val="1200"/>
              </a:spcAft>
              <a:buClr>
                <a:srgbClr val="E46C0A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2000" dirty="0"/>
              <a:t>Un renouvellement des approches de cartographie des sols apporté par la recherche: Digital </a:t>
            </a:r>
            <a:r>
              <a:rPr lang="fr-FR" altLang="fr-FR" sz="2000" dirty="0" err="1"/>
              <a:t>Soil</a:t>
            </a:r>
            <a:r>
              <a:rPr lang="fr-FR" altLang="fr-FR" sz="2000" dirty="0"/>
              <a:t> Mapping (DSM)- Cartographie des sols par Modélisation statistique (CSMS)</a:t>
            </a:r>
          </a:p>
        </p:txBody>
      </p:sp>
    </p:spTree>
    <p:extLst>
      <p:ext uri="{BB962C8B-B14F-4D97-AF65-F5344CB8AC3E}">
        <p14:creationId xmlns:p14="http://schemas.microsoft.com/office/powerpoint/2010/main" val="163503963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EF0BC-E3D9-3B72-5B1B-87E76FF5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objectif à moyen terme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6C3325-368A-197A-F830-FA0F390443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726" y="1628800"/>
            <a:ext cx="10972800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ettre en place à l’échelle régionale un dispositif numérique de cartographie des sols dynamique  permettant: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des meilleures cartes de sol possibles au vu des données disponibles à la date du jour 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’intégration progressive et la valorisation de toutes les observations de sol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réalisées dans le passé sur la région</a:t>
            </a:r>
            <a:endParaRPr lang="fr-FR" sz="20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 produits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de cartographie des sols adaptée à chaque utilisation</a:t>
            </a:r>
          </a:p>
        </p:txBody>
      </p:sp>
    </p:spTree>
    <p:extLst>
      <p:ext uri="{BB962C8B-B14F-4D97-AF65-F5344CB8AC3E}">
        <p14:creationId xmlns:p14="http://schemas.microsoft.com/office/powerpoint/2010/main" val="2387997702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F13A8-5756-5D86-485A-A37FC7B3B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Cartographie des sols par modélisation statistique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B635C-0DEE-53D9-40E0-360BED95408E}"/>
              </a:ext>
            </a:extLst>
          </p:cNvPr>
          <p:cNvSpPr/>
          <p:nvPr/>
        </p:nvSpPr>
        <p:spPr>
          <a:xfrm>
            <a:off x="3560062" y="2176539"/>
            <a:ext cx="835335" cy="830193"/>
          </a:xfrm>
          <a:prstGeom prst="rect">
            <a:avLst/>
          </a:prstGeom>
          <a:solidFill>
            <a:srgbClr val="FF7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5318FC0-0B3E-CFBD-8F73-5721ACB1B7B3}"/>
              </a:ext>
            </a:extLst>
          </p:cNvPr>
          <p:cNvCxnSpPr>
            <a:cxnSpLocks/>
          </p:cNvCxnSpPr>
          <p:nvPr/>
        </p:nvCxnSpPr>
        <p:spPr>
          <a:xfrm flipV="1">
            <a:off x="1867956" y="2924725"/>
            <a:ext cx="0" cy="7503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2DDBD04-97BA-DB82-8B17-80400032A711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3413814" y="4582583"/>
            <a:ext cx="1991300" cy="99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178">
            <a:extLst>
              <a:ext uri="{FF2B5EF4-FFF2-40B4-BE49-F238E27FC236}">
                <a16:creationId xmlns:a16="http://schemas.microsoft.com/office/drawing/2014/main" id="{B6A93DE0-D6BB-6896-DAE5-F8646E2A8B6F}"/>
              </a:ext>
            </a:extLst>
          </p:cNvPr>
          <p:cNvSpPr/>
          <p:nvPr/>
        </p:nvSpPr>
        <p:spPr>
          <a:xfrm>
            <a:off x="5278469" y="4067945"/>
            <a:ext cx="3515640" cy="1675077"/>
          </a:xfrm>
          <a:prstGeom prst="roundRect">
            <a:avLst>
              <a:gd name="adj" fmla="val 0"/>
            </a:avLst>
          </a:prstGeom>
          <a:solidFill>
            <a:srgbClr val="FF797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1032">
            <a:extLst>
              <a:ext uri="{FF2B5EF4-FFF2-40B4-BE49-F238E27FC236}">
                <a16:creationId xmlns:a16="http://schemas.microsoft.com/office/drawing/2014/main" id="{11809237-B6F8-8EE5-D14D-E50914ABE363}"/>
              </a:ext>
            </a:extLst>
          </p:cNvPr>
          <p:cNvSpPr/>
          <p:nvPr/>
        </p:nvSpPr>
        <p:spPr>
          <a:xfrm>
            <a:off x="4402803" y="2169786"/>
            <a:ext cx="3515640" cy="1836340"/>
          </a:xfrm>
          <a:prstGeom prst="roundRect">
            <a:avLst>
              <a:gd name="adj" fmla="val 0"/>
            </a:avLst>
          </a:prstGeom>
          <a:solidFill>
            <a:srgbClr val="FFE38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AA2EF42-6C48-8D68-EB66-27A72CA9D7A0}"/>
                  </a:ext>
                </a:extLst>
              </p:cNvPr>
              <p:cNvSpPr txBox="1"/>
              <p:nvPr/>
            </p:nvSpPr>
            <p:spPr>
              <a:xfrm>
                <a:off x="1463958" y="1204622"/>
                <a:ext cx="10131363" cy="10156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6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6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fr-FR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AA2EF42-6C48-8D68-EB66-27A72CA9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58" y="1204622"/>
                <a:ext cx="10131363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0E068AD0-AFF4-0739-012C-D45B4944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703" y="2207585"/>
            <a:ext cx="755401" cy="75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8307AD-AE49-FE57-DFC2-9A5A315B2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848" y="2207585"/>
            <a:ext cx="755401" cy="75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DD0A76-0974-BF3C-B073-A4920C3D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557" y="2209121"/>
            <a:ext cx="918150" cy="75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616452-0AA7-6F4E-CC3C-CF0AAF4EE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922" y="2207585"/>
            <a:ext cx="758472" cy="75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2AD53C-6AD8-BB1B-9EC7-CDDCD93CD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558" y="2207585"/>
            <a:ext cx="755401" cy="75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8F9C64-2A3A-352D-6998-02DCDB266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7719" y="2207585"/>
            <a:ext cx="758472" cy="75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A0DEC94-EBA2-8ECF-E8CC-FE8BA5B9E4C1}"/>
              </a:ext>
            </a:extLst>
          </p:cNvPr>
          <p:cNvSpPr/>
          <p:nvPr/>
        </p:nvSpPr>
        <p:spPr>
          <a:xfrm>
            <a:off x="4562605" y="3088023"/>
            <a:ext cx="3196036" cy="8308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Données environnementales spatialisées en lien avec la formation des sols</a:t>
            </a:r>
          </a:p>
        </p:txBody>
      </p:sp>
      <p:pic>
        <p:nvPicPr>
          <p:cNvPr id="18" name="Image 1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9CF22A1-992C-85D5-F154-C626A1C8F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6" t="18947" r="31435" b="65233"/>
          <a:stretch>
            <a:fillRect/>
          </a:stretch>
        </p:blipFill>
        <p:spPr>
          <a:xfrm>
            <a:off x="5405114" y="4135172"/>
            <a:ext cx="755509" cy="758471"/>
          </a:xfrm>
          <a:custGeom>
            <a:avLst/>
            <a:gdLst>
              <a:gd name="connsiteX0" fmla="*/ 557072 w 1114144"/>
              <a:gd name="connsiteY0" fmla="*/ 0 h 1118512"/>
              <a:gd name="connsiteX1" fmla="*/ 1114144 w 1114144"/>
              <a:gd name="connsiteY1" fmla="*/ 559256 h 1118512"/>
              <a:gd name="connsiteX2" fmla="*/ 557072 w 1114144"/>
              <a:gd name="connsiteY2" fmla="*/ 1118512 h 1118512"/>
              <a:gd name="connsiteX3" fmla="*/ 0 w 1114144"/>
              <a:gd name="connsiteY3" fmla="*/ 559256 h 1118512"/>
              <a:gd name="connsiteX4" fmla="*/ 557072 w 1114144"/>
              <a:gd name="connsiteY4" fmla="*/ 0 h 111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144" h="1118512">
                <a:moveTo>
                  <a:pt x="557072" y="0"/>
                </a:moveTo>
                <a:cubicBezTo>
                  <a:pt x="864734" y="0"/>
                  <a:pt x="1114144" y="250387"/>
                  <a:pt x="1114144" y="559256"/>
                </a:cubicBezTo>
                <a:cubicBezTo>
                  <a:pt x="1114144" y="868125"/>
                  <a:pt x="864734" y="1118512"/>
                  <a:pt x="557072" y="1118512"/>
                </a:cubicBezTo>
                <a:cubicBezTo>
                  <a:pt x="249410" y="1118512"/>
                  <a:pt x="0" y="868125"/>
                  <a:pt x="0" y="559256"/>
                </a:cubicBezTo>
                <a:cubicBezTo>
                  <a:pt x="0" y="250387"/>
                  <a:pt x="249410" y="0"/>
                  <a:pt x="557072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2D31092-60A4-55A4-54EE-28CD66B0C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76966" r="64074" b="6788"/>
          <a:stretch>
            <a:fillRect/>
          </a:stretch>
        </p:blipFill>
        <p:spPr>
          <a:xfrm>
            <a:off x="3636368" y="2204762"/>
            <a:ext cx="755509" cy="755509"/>
          </a:xfrm>
          <a:custGeom>
            <a:avLst/>
            <a:gdLst>
              <a:gd name="connsiteX0" fmla="*/ 557072 w 1114144"/>
              <a:gd name="connsiteY0" fmla="*/ 0 h 1114144"/>
              <a:gd name="connsiteX1" fmla="*/ 1114144 w 1114144"/>
              <a:gd name="connsiteY1" fmla="*/ 557072 h 1114144"/>
              <a:gd name="connsiteX2" fmla="*/ 557072 w 1114144"/>
              <a:gd name="connsiteY2" fmla="*/ 1114144 h 1114144"/>
              <a:gd name="connsiteX3" fmla="*/ 0 w 1114144"/>
              <a:gd name="connsiteY3" fmla="*/ 557072 h 1114144"/>
              <a:gd name="connsiteX4" fmla="*/ 557072 w 1114144"/>
              <a:gd name="connsiteY4" fmla="*/ 0 h 111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144" h="1114144">
                <a:moveTo>
                  <a:pt x="557072" y="0"/>
                </a:moveTo>
                <a:cubicBezTo>
                  <a:pt x="864734" y="0"/>
                  <a:pt x="1114144" y="249410"/>
                  <a:pt x="1114144" y="557072"/>
                </a:cubicBezTo>
                <a:cubicBezTo>
                  <a:pt x="1114144" y="864734"/>
                  <a:pt x="864734" y="1114144"/>
                  <a:pt x="557072" y="1114144"/>
                </a:cubicBezTo>
                <a:cubicBezTo>
                  <a:pt x="249410" y="1114144"/>
                  <a:pt x="0" y="864734"/>
                  <a:pt x="0" y="557072"/>
                </a:cubicBezTo>
                <a:cubicBezTo>
                  <a:pt x="0" y="249410"/>
                  <a:pt x="249410" y="0"/>
                  <a:pt x="557072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344CD0A-C15D-648F-19A4-BEDDF208CD2A}"/>
              </a:ext>
            </a:extLst>
          </p:cNvPr>
          <p:cNvSpPr/>
          <p:nvPr/>
        </p:nvSpPr>
        <p:spPr>
          <a:xfrm>
            <a:off x="3259223" y="4515202"/>
            <a:ext cx="154591" cy="154591"/>
          </a:xfrm>
          <a:prstGeom prst="ellipse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4336AFF-E398-6E8D-E5F2-79F613A23D9A}"/>
              </a:ext>
            </a:extLst>
          </p:cNvPr>
          <p:cNvSpPr/>
          <p:nvPr/>
        </p:nvSpPr>
        <p:spPr>
          <a:xfrm rot="10800000">
            <a:off x="3072138" y="4302837"/>
            <a:ext cx="487668" cy="487668"/>
          </a:xfrm>
          <a:prstGeom prst="arc">
            <a:avLst>
              <a:gd name="adj1" fmla="val 16200000"/>
              <a:gd name="adj2" fmla="val 10741793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6FDDC0A3-D263-05FC-88BE-E8F8D593799C}"/>
              </a:ext>
            </a:extLst>
          </p:cNvPr>
          <p:cNvSpPr/>
          <p:nvPr/>
        </p:nvSpPr>
        <p:spPr>
          <a:xfrm rot="5400000">
            <a:off x="3148338" y="4414948"/>
            <a:ext cx="335268" cy="335268"/>
          </a:xfrm>
          <a:prstGeom prst="arc">
            <a:avLst>
              <a:gd name="adj1" fmla="val 16200000"/>
              <a:gd name="adj2" fmla="val 10741793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F868C-E743-3BE1-BFF9-F542B2B74485}"/>
              </a:ext>
            </a:extLst>
          </p:cNvPr>
          <p:cNvSpPr/>
          <p:nvPr/>
        </p:nvSpPr>
        <p:spPr>
          <a:xfrm>
            <a:off x="6370962" y="4178368"/>
            <a:ext cx="2233778" cy="1450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Sites avec valeurs connues de propriété ou de type de sol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E67FB19-FA88-0681-80A3-DC6834FEC59E}"/>
              </a:ext>
            </a:extLst>
          </p:cNvPr>
          <p:cNvCxnSpPr>
            <a:cxnSpLocks/>
          </p:cNvCxnSpPr>
          <p:nvPr/>
        </p:nvCxnSpPr>
        <p:spPr>
          <a:xfrm flipV="1">
            <a:off x="3270649" y="2235200"/>
            <a:ext cx="0" cy="382227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61496F4-33E4-EA58-D2A8-678C3FCBC492}"/>
              </a:ext>
            </a:extLst>
          </p:cNvPr>
          <p:cNvCxnSpPr>
            <a:cxnSpLocks/>
          </p:cNvCxnSpPr>
          <p:nvPr/>
        </p:nvCxnSpPr>
        <p:spPr>
          <a:xfrm flipH="1">
            <a:off x="3270649" y="6107430"/>
            <a:ext cx="125708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F5220583-F732-806F-F92D-54AEE7844965}"/>
              </a:ext>
            </a:extLst>
          </p:cNvPr>
          <p:cNvSpPr/>
          <p:nvPr/>
        </p:nvSpPr>
        <p:spPr>
          <a:xfrm>
            <a:off x="3215223" y="6032071"/>
            <a:ext cx="154591" cy="15459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58E6CC3-EBCD-1531-371C-7DA753DF061B}"/>
              </a:ext>
            </a:extLst>
          </p:cNvPr>
          <p:cNvSpPr/>
          <p:nvPr/>
        </p:nvSpPr>
        <p:spPr>
          <a:xfrm rot="10800000">
            <a:off x="3048684" y="5863595"/>
            <a:ext cx="487668" cy="487668"/>
          </a:xfrm>
          <a:prstGeom prst="arc">
            <a:avLst>
              <a:gd name="adj1" fmla="val 16200000"/>
              <a:gd name="adj2" fmla="val 10741793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6C620B8-828E-E273-E572-1842563633D5}"/>
              </a:ext>
            </a:extLst>
          </p:cNvPr>
          <p:cNvSpPr/>
          <p:nvPr/>
        </p:nvSpPr>
        <p:spPr>
          <a:xfrm rot="5400000">
            <a:off x="3122878" y="5939795"/>
            <a:ext cx="335268" cy="335268"/>
          </a:xfrm>
          <a:prstGeom prst="arc">
            <a:avLst>
              <a:gd name="adj1" fmla="val 16200000"/>
              <a:gd name="adj2" fmla="val 10741793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196">
            <a:extLst>
              <a:ext uri="{FF2B5EF4-FFF2-40B4-BE49-F238E27FC236}">
                <a16:creationId xmlns:a16="http://schemas.microsoft.com/office/drawing/2014/main" id="{C7C225B9-4BEB-7233-978C-0DA2B3BC5176}"/>
              </a:ext>
            </a:extLst>
          </p:cNvPr>
          <p:cNvSpPr/>
          <p:nvPr/>
        </p:nvSpPr>
        <p:spPr>
          <a:xfrm>
            <a:off x="4525994" y="5867400"/>
            <a:ext cx="3735846" cy="77866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07F690-D920-E19B-1493-B228CFB13158}"/>
              </a:ext>
            </a:extLst>
          </p:cNvPr>
          <p:cNvSpPr/>
          <p:nvPr/>
        </p:nvSpPr>
        <p:spPr>
          <a:xfrm>
            <a:off x="4860838" y="5978454"/>
            <a:ext cx="3129129" cy="556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Fonctions de prédictions</a:t>
            </a:r>
          </a:p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" panose="020B0602020104020603" pitchFamily="34" charset="0"/>
              </a:rPr>
              <a:t>(apprentissage automatique)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5431AB7-DE0E-E8CD-F9F4-DDD9C9BD8943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864313" y="2235200"/>
            <a:ext cx="0" cy="59211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10E50EA-98E1-7D60-8AED-4E740D1B2694}"/>
              </a:ext>
            </a:extLst>
          </p:cNvPr>
          <p:cNvSpPr/>
          <p:nvPr/>
        </p:nvSpPr>
        <p:spPr>
          <a:xfrm>
            <a:off x="1787017" y="2827311"/>
            <a:ext cx="154591" cy="15459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3C40893B-59E9-E227-344B-7DD23E3046E1}"/>
              </a:ext>
            </a:extLst>
          </p:cNvPr>
          <p:cNvSpPr/>
          <p:nvPr/>
        </p:nvSpPr>
        <p:spPr>
          <a:xfrm rot="10800000">
            <a:off x="1620478" y="2658835"/>
            <a:ext cx="487668" cy="487668"/>
          </a:xfrm>
          <a:prstGeom prst="arc">
            <a:avLst>
              <a:gd name="adj1" fmla="val 16200000"/>
              <a:gd name="adj2" fmla="val 10741793"/>
            </a:avLst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26759C1-1939-48DF-604C-0FEF5F6C4B76}"/>
              </a:ext>
            </a:extLst>
          </p:cNvPr>
          <p:cNvGrpSpPr/>
          <p:nvPr/>
        </p:nvGrpSpPr>
        <p:grpSpPr>
          <a:xfrm>
            <a:off x="1104933" y="3667123"/>
            <a:ext cx="1526046" cy="1590677"/>
            <a:chOff x="1339393" y="3667123"/>
            <a:chExt cx="1526046" cy="1590677"/>
          </a:xfrm>
        </p:grpSpPr>
        <p:sp>
          <p:nvSpPr>
            <p:cNvPr id="35" name="Rectangle : coins arrondis 44">
              <a:extLst>
                <a:ext uri="{FF2B5EF4-FFF2-40B4-BE49-F238E27FC236}">
                  <a16:creationId xmlns:a16="http://schemas.microsoft.com/office/drawing/2014/main" id="{471E6B7B-CC7A-8FA5-A5F5-AD39093CF900}"/>
                </a:ext>
              </a:extLst>
            </p:cNvPr>
            <p:cNvSpPr/>
            <p:nvPr/>
          </p:nvSpPr>
          <p:spPr>
            <a:xfrm>
              <a:off x="1339393" y="3667123"/>
              <a:ext cx="1526046" cy="1590677"/>
            </a:xfrm>
            <a:prstGeom prst="roundRect">
              <a:avLst>
                <a:gd name="adj" fmla="val 0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C04F95-91D9-2938-092B-9E5E58E741D1}"/>
                </a:ext>
              </a:extLst>
            </p:cNvPr>
            <p:cNvSpPr/>
            <p:nvPr/>
          </p:nvSpPr>
          <p:spPr>
            <a:xfrm>
              <a:off x="1446047" y="3960436"/>
              <a:ext cx="1278210" cy="114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Propriété de sol</a:t>
              </a:r>
            </a:p>
            <a:p>
              <a:pPr algn="ctr"/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 Cen MT" panose="020B0602020104020603" pitchFamily="34" charset="0"/>
                </a:rPr>
                <a:t>Type de sol 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B5E0E0BD-7880-1443-660E-08795A2B1251}"/>
              </a:ext>
            </a:extLst>
          </p:cNvPr>
          <p:cNvSpPr txBox="1"/>
          <p:nvPr/>
        </p:nvSpPr>
        <p:spPr>
          <a:xfrm>
            <a:off x="10480772" y="2041065"/>
            <a:ext cx="1347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Tw Cen MT" panose="020B0602020104020603" pitchFamily="34" charset="0"/>
              </a:rPr>
              <a:t>Erreur estimée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B81AFE8-5ACF-5902-E375-E536C4A1D9C0}"/>
              </a:ext>
            </a:extLst>
          </p:cNvPr>
          <p:cNvSpPr txBox="1"/>
          <p:nvPr/>
        </p:nvSpPr>
        <p:spPr>
          <a:xfrm>
            <a:off x="3336519" y="2297029"/>
            <a:ext cx="135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Carte pédologique</a:t>
            </a:r>
          </a:p>
        </p:txBody>
      </p:sp>
    </p:spTree>
    <p:extLst>
      <p:ext uri="{BB962C8B-B14F-4D97-AF65-F5344CB8AC3E}">
        <p14:creationId xmlns:p14="http://schemas.microsoft.com/office/powerpoint/2010/main" val="128959948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17EBC-1017-1ECC-56AD-9E74C0B8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Télédétection des propriétés de surface des sols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68A07D-D3B8-B9F2-6D05-C6D39345FF2A}"/>
              </a:ext>
            </a:extLst>
          </p:cNvPr>
          <p:cNvGrpSpPr/>
          <p:nvPr/>
        </p:nvGrpSpPr>
        <p:grpSpPr>
          <a:xfrm>
            <a:off x="6061755" y="1156052"/>
            <a:ext cx="4439076" cy="4545895"/>
            <a:chOff x="-443438" y="752360"/>
            <a:chExt cx="5622829" cy="537853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9633C5B-0E3C-822E-DE82-E74522B37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r="26501" b="61118"/>
            <a:stretch/>
          </p:blipFill>
          <p:spPr>
            <a:xfrm>
              <a:off x="3821975" y="752360"/>
              <a:ext cx="1284034" cy="143368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8F91AAB-BAF2-8CD3-9F76-DE176316D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0" t="14758" r="45286" b="8259"/>
            <a:stretch/>
          </p:blipFill>
          <p:spPr>
            <a:xfrm>
              <a:off x="-443438" y="2244300"/>
              <a:ext cx="5622829" cy="388659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C7FA0C7-100C-EB90-6459-36D9AC78A180}"/>
                </a:ext>
              </a:extLst>
            </p:cNvPr>
            <p:cNvSpPr txBox="1"/>
            <p:nvPr/>
          </p:nvSpPr>
          <p:spPr>
            <a:xfrm>
              <a:off x="398270" y="1122618"/>
              <a:ext cx="1514533" cy="436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</a:t>
              </a:r>
              <a:r>
                <a:rPr lang="fr-FR" baseline="30000" dirty="0"/>
                <a:t>2</a:t>
              </a:r>
              <a:r>
                <a:rPr lang="fr-FR" baseline="-25000" dirty="0"/>
                <a:t>cv</a:t>
              </a:r>
              <a:r>
                <a:rPr lang="fr-FR" dirty="0"/>
                <a:t> = 0.66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8318E58-3920-B445-47DE-C0FA41DCC073}"/>
                </a:ext>
              </a:extLst>
            </p:cNvPr>
            <p:cNvCxnSpPr>
              <a:cxnSpLocks/>
            </p:cNvCxnSpPr>
            <p:nvPr/>
          </p:nvCxnSpPr>
          <p:spPr>
            <a:xfrm>
              <a:off x="4592893" y="1993275"/>
              <a:ext cx="206023" cy="4437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D536C76-ECBB-8819-85E2-EC49419426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160" y="1993275"/>
              <a:ext cx="3537640" cy="2726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255ECFE-70A2-C5B5-B669-A29D60C15B4D}"/>
              </a:ext>
            </a:extLst>
          </p:cNvPr>
          <p:cNvSpPr txBox="1"/>
          <p:nvPr/>
        </p:nvSpPr>
        <p:spPr>
          <a:xfrm>
            <a:off x="6528048" y="5780278"/>
            <a:ext cx="548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Télédétection du Carbone Organique à partir d’images satellites Sentinel 2 (</a:t>
            </a:r>
            <a:r>
              <a:rPr lang="fr-FR" dirty="0" err="1"/>
              <a:t>Urbina</a:t>
            </a:r>
            <a:r>
              <a:rPr lang="fr-FR" dirty="0"/>
              <a:t> Salazar et al, 2021)</a:t>
            </a:r>
          </a:p>
        </p:txBody>
      </p:sp>
      <p:pic>
        <p:nvPicPr>
          <p:cNvPr id="24" name="Image 1">
            <a:extLst>
              <a:ext uri="{FF2B5EF4-FFF2-40B4-BE49-F238E27FC236}">
                <a16:creationId xmlns:a16="http://schemas.microsoft.com/office/drawing/2014/main" id="{0AF47132-CF3B-FC7E-1719-FB27C9B93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7" y="1580733"/>
            <a:ext cx="3213605" cy="372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">
            <a:extLst>
              <a:ext uri="{FF2B5EF4-FFF2-40B4-BE49-F238E27FC236}">
                <a16:creationId xmlns:a16="http://schemas.microsoft.com/office/drawing/2014/main" id="{2D1FD036-8083-171A-6465-D7DF320DF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5130"/>
          <a:stretch>
            <a:fillRect/>
          </a:stretch>
        </p:blipFill>
        <p:spPr bwMode="auto">
          <a:xfrm>
            <a:off x="605778" y="1576398"/>
            <a:ext cx="1028206" cy="9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">
            <a:extLst>
              <a:ext uri="{FF2B5EF4-FFF2-40B4-BE49-F238E27FC236}">
                <a16:creationId xmlns:a16="http://schemas.microsoft.com/office/drawing/2014/main" id="{0EA9F72B-C373-3F19-5F6E-058E68735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595" y="4358333"/>
            <a:ext cx="12601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sz="1600" dirty="0">
                <a:solidFill>
                  <a:srgbClr val="F8F8F8"/>
                </a:solidFill>
              </a:rPr>
              <a:t>R</a:t>
            </a:r>
            <a:r>
              <a:rPr lang="en-GB" altLang="fr-FR" sz="1600" baseline="30000" dirty="0">
                <a:solidFill>
                  <a:srgbClr val="F8F8F8"/>
                </a:solidFill>
              </a:rPr>
              <a:t>2</a:t>
            </a:r>
            <a:r>
              <a:rPr lang="en-GB" altLang="fr-FR" sz="1600" baseline="-25000" dirty="0">
                <a:solidFill>
                  <a:srgbClr val="F8F8F8"/>
                </a:solidFill>
              </a:rPr>
              <a:t>cv</a:t>
            </a:r>
            <a:r>
              <a:rPr lang="en-GB" altLang="fr-FR" sz="1600" dirty="0">
                <a:solidFill>
                  <a:srgbClr val="F8F8F8"/>
                </a:solidFill>
              </a:rPr>
              <a:t> = 0.80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6BB08C3-BE08-BDDD-BA01-53553CC47584}"/>
              </a:ext>
            </a:extLst>
          </p:cNvPr>
          <p:cNvSpPr txBox="1"/>
          <p:nvPr/>
        </p:nvSpPr>
        <p:spPr>
          <a:xfrm>
            <a:off x="180532" y="5645603"/>
            <a:ext cx="461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Télédétection du taux d’Argile à partir d’images </a:t>
            </a:r>
            <a:r>
              <a:rPr lang="fr-FR" dirty="0" err="1"/>
              <a:t>hyperspectrales</a:t>
            </a:r>
            <a:r>
              <a:rPr lang="fr-FR" dirty="0"/>
              <a:t> Vis-NIR aéroportées (Gomez et al, 2012)</a:t>
            </a:r>
          </a:p>
        </p:txBody>
      </p:sp>
    </p:spTree>
    <p:extLst>
      <p:ext uri="{BB962C8B-B14F-4D97-AF65-F5344CB8AC3E}">
        <p14:creationId xmlns:p14="http://schemas.microsoft.com/office/powerpoint/2010/main" val="2804131366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E0BA9-B97E-B5C1-1150-A29420EA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0" y="754680"/>
            <a:ext cx="11881320" cy="580925"/>
          </a:xfrm>
        </p:spPr>
        <p:txBody>
          <a:bodyPr/>
          <a:lstStyle/>
          <a:p>
            <a:r>
              <a:rPr lang="fr-FR" dirty="0"/>
              <a:t>Application de la CSMS au zonage de l’indicateur de </a:t>
            </a:r>
            <a:r>
              <a:rPr lang="fr-FR" dirty="0" err="1"/>
              <a:t>multi-fonctionnalité</a:t>
            </a:r>
            <a:r>
              <a:rPr lang="fr-FR" dirty="0"/>
              <a:t> des sols</a:t>
            </a:r>
          </a:p>
        </p:txBody>
      </p:sp>
      <p:pic>
        <p:nvPicPr>
          <p:cNvPr id="6" name="Google Shape;121;p16">
            <a:extLst>
              <a:ext uri="{FF2B5EF4-FFF2-40B4-BE49-F238E27FC236}">
                <a16:creationId xmlns:a16="http://schemas.microsoft.com/office/drawing/2014/main" id="{3BD9AB66-ADD8-F326-647D-9ECF7749B0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367" y="1577550"/>
            <a:ext cx="6777043" cy="48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622E09E-F579-1AD7-D098-7A5D5183941B}"/>
              </a:ext>
            </a:extLst>
          </p:cNvPr>
          <p:cNvSpPr/>
          <p:nvPr/>
        </p:nvSpPr>
        <p:spPr>
          <a:xfrm>
            <a:off x="4953762" y="4916674"/>
            <a:ext cx="64737" cy="64737"/>
          </a:xfrm>
          <a:prstGeom prst="ellipse">
            <a:avLst/>
          </a:prstGeom>
          <a:solidFill>
            <a:srgbClr val="864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8890B7-7B00-8102-5569-11B9C889C6A6}"/>
              </a:ext>
            </a:extLst>
          </p:cNvPr>
          <p:cNvSpPr txBox="1"/>
          <p:nvPr/>
        </p:nvSpPr>
        <p:spPr>
          <a:xfrm>
            <a:off x="5090382" y="4775932"/>
            <a:ext cx="187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1229 observations avec analyses de sol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F1FAFB4-6A5A-DD84-505B-08DAA5B5A7D9}"/>
              </a:ext>
            </a:extLst>
          </p:cNvPr>
          <p:cNvGrpSpPr/>
          <p:nvPr/>
        </p:nvGrpSpPr>
        <p:grpSpPr>
          <a:xfrm>
            <a:off x="7176248" y="1392986"/>
            <a:ext cx="1355205" cy="830193"/>
            <a:chOff x="3336519" y="2176539"/>
            <a:chExt cx="1355205" cy="8301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B9FB97-204A-F1A8-E8A6-7F79D31788C3}"/>
                </a:ext>
              </a:extLst>
            </p:cNvPr>
            <p:cNvSpPr/>
            <p:nvPr/>
          </p:nvSpPr>
          <p:spPr>
            <a:xfrm>
              <a:off x="3560062" y="2176539"/>
              <a:ext cx="835335" cy="830193"/>
            </a:xfrm>
            <a:prstGeom prst="rect">
              <a:avLst/>
            </a:prstGeom>
            <a:solidFill>
              <a:srgbClr val="FF79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EB127B9B-E9A0-DB8D-4E06-5DF4397AD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3" t="76966" r="64074" b="6788"/>
            <a:stretch>
              <a:fillRect/>
            </a:stretch>
          </p:blipFill>
          <p:spPr>
            <a:xfrm>
              <a:off x="3636368" y="2204762"/>
              <a:ext cx="755509" cy="755509"/>
            </a:xfrm>
            <a:custGeom>
              <a:avLst/>
              <a:gdLst>
                <a:gd name="connsiteX0" fmla="*/ 557072 w 1114144"/>
                <a:gd name="connsiteY0" fmla="*/ 0 h 1114144"/>
                <a:gd name="connsiteX1" fmla="*/ 1114144 w 1114144"/>
                <a:gd name="connsiteY1" fmla="*/ 557072 h 1114144"/>
                <a:gd name="connsiteX2" fmla="*/ 557072 w 1114144"/>
                <a:gd name="connsiteY2" fmla="*/ 1114144 h 1114144"/>
                <a:gd name="connsiteX3" fmla="*/ 0 w 1114144"/>
                <a:gd name="connsiteY3" fmla="*/ 557072 h 1114144"/>
                <a:gd name="connsiteX4" fmla="*/ 557072 w 1114144"/>
                <a:gd name="connsiteY4" fmla="*/ 0 h 111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144" h="1114144">
                  <a:moveTo>
                    <a:pt x="557072" y="0"/>
                  </a:moveTo>
                  <a:cubicBezTo>
                    <a:pt x="864734" y="0"/>
                    <a:pt x="1114144" y="249410"/>
                    <a:pt x="1114144" y="557072"/>
                  </a:cubicBezTo>
                  <a:cubicBezTo>
                    <a:pt x="1114144" y="864734"/>
                    <a:pt x="864734" y="1114144"/>
                    <a:pt x="557072" y="1114144"/>
                  </a:cubicBezTo>
                  <a:cubicBezTo>
                    <a:pt x="249410" y="1114144"/>
                    <a:pt x="0" y="864734"/>
                    <a:pt x="0" y="557072"/>
                  </a:cubicBezTo>
                  <a:cubicBezTo>
                    <a:pt x="0" y="249410"/>
                    <a:pt x="249410" y="0"/>
                    <a:pt x="557072" y="0"/>
                  </a:cubicBez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5E60EAB-C357-0AB4-2D9E-C4938E65117C}"/>
                </a:ext>
              </a:extLst>
            </p:cNvPr>
            <p:cNvSpPr txBox="1"/>
            <p:nvPr/>
          </p:nvSpPr>
          <p:spPr>
            <a:xfrm>
              <a:off x="3336519" y="2297029"/>
              <a:ext cx="1355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Carte pédologique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6248A39-D2A6-F999-D737-F781A2446B4F}"/>
              </a:ext>
            </a:extLst>
          </p:cNvPr>
          <p:cNvSpPr txBox="1"/>
          <p:nvPr/>
        </p:nvSpPr>
        <p:spPr>
          <a:xfrm>
            <a:off x="7295570" y="2380131"/>
            <a:ext cx="3195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RRP Occitanie (1/250 000)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9F4DB7A-BE6A-20EC-C269-46E4ECD647B9}"/>
              </a:ext>
            </a:extLst>
          </p:cNvPr>
          <p:cNvGrpSpPr/>
          <p:nvPr/>
        </p:nvGrpSpPr>
        <p:grpSpPr>
          <a:xfrm>
            <a:off x="7448775" y="2843812"/>
            <a:ext cx="3568904" cy="816102"/>
            <a:chOff x="7448775" y="2652108"/>
            <a:chExt cx="3568904" cy="816102"/>
          </a:xfrm>
        </p:grpSpPr>
        <p:sp>
          <p:nvSpPr>
            <p:cNvPr id="15" name="Rectangle : coins arrondis 1032">
              <a:extLst>
                <a:ext uri="{FF2B5EF4-FFF2-40B4-BE49-F238E27FC236}">
                  <a16:creationId xmlns:a16="http://schemas.microsoft.com/office/drawing/2014/main" id="{FF4761EC-AF57-5D23-93C8-A028FB8367B1}"/>
                </a:ext>
              </a:extLst>
            </p:cNvPr>
            <p:cNvSpPr/>
            <p:nvPr/>
          </p:nvSpPr>
          <p:spPr>
            <a:xfrm>
              <a:off x="7448775" y="2652108"/>
              <a:ext cx="3515640" cy="816102"/>
            </a:xfrm>
            <a:prstGeom prst="roundRect">
              <a:avLst>
                <a:gd name="adj" fmla="val 0"/>
              </a:avLst>
            </a:prstGeom>
            <a:solidFill>
              <a:srgbClr val="FFE38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E9C43C3-46D8-D565-6839-19331669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0675" y="2689906"/>
              <a:ext cx="755401" cy="747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6BAF2E0-D360-6006-B7D4-3D05C0D3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1820" y="2689906"/>
              <a:ext cx="755401" cy="747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B0ADBD-0DCB-4B60-D038-77D3A6BE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9529" y="2691442"/>
              <a:ext cx="918150" cy="7443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F6AEEC6-3331-51F5-C2BD-6F7D06F8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9894" y="2689906"/>
              <a:ext cx="758472" cy="747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5965-FF9C-0E1A-4792-6F83EEAFDDAF}"/>
              </a:ext>
            </a:extLst>
          </p:cNvPr>
          <p:cNvSpPr/>
          <p:nvPr/>
        </p:nvSpPr>
        <p:spPr>
          <a:xfrm>
            <a:off x="6921992" y="3880219"/>
            <a:ext cx="49045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fr-FR" sz="1600" dirty="0"/>
              <a:t>MNT IGN 25 m et 75m et variables dérivées </a:t>
            </a:r>
          </a:p>
          <a:p>
            <a:pPr marL="6096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fr-FR" sz="1600" dirty="0"/>
              <a:t>Images de télédétection (MODIS, </a:t>
            </a:r>
            <a:r>
              <a:rPr lang="fr-FR" sz="1600" dirty="0" err="1"/>
              <a:t>Landsat</a:t>
            </a:r>
            <a:r>
              <a:rPr lang="fr-FR" sz="1600" dirty="0"/>
              <a:t>)</a:t>
            </a:r>
          </a:p>
          <a:p>
            <a:pPr marL="6096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fr-FR" sz="1600" dirty="0"/>
              <a:t>Carte géologique au 1/50 000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450D549-4AB1-956B-47ED-42C077DAF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775" y="4937850"/>
            <a:ext cx="758472" cy="75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963B69-117E-8203-97DF-A7C6765FA8F3}"/>
              </a:ext>
            </a:extLst>
          </p:cNvPr>
          <p:cNvSpPr/>
          <p:nvPr/>
        </p:nvSpPr>
        <p:spPr>
          <a:xfrm>
            <a:off x="7295570" y="5800481"/>
            <a:ext cx="4762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Distances géographiques à des lignes remarquables ( ex…ligne de côte)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Distances géographiques à 280 points particuliers répartis sur la zone d’étude 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E73723-E8D7-22C8-B9E3-E51E6AF97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9080" y="1340768"/>
            <a:ext cx="2408942" cy="5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747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31327-A00C-8628-D346-D7F80A32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Indice de multifonctionnalité des sols (</a:t>
            </a:r>
            <a:r>
              <a:rPr lang="fr-FR" dirty="0" err="1"/>
              <a:t>zône</a:t>
            </a:r>
            <a:r>
              <a:rPr lang="fr-FR" dirty="0"/>
              <a:t> côtière Occitanie)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7500F3-BA38-AC06-2F59-51F8F44C644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13442" r="18864" b="29501"/>
          <a:stretch/>
        </p:blipFill>
        <p:spPr bwMode="auto">
          <a:xfrm>
            <a:off x="191344" y="1345629"/>
            <a:ext cx="7560840" cy="3359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1D9506-BA9F-AE43-6E10-621ACA3356EF}"/>
              </a:ext>
            </a:extLst>
          </p:cNvPr>
          <p:cNvSpPr txBox="1"/>
          <p:nvPr/>
        </p:nvSpPr>
        <p:spPr>
          <a:xfrm>
            <a:off x="8426858" y="5011095"/>
            <a:ext cx="340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Meilleure résolution spatiale</a:t>
            </a:r>
          </a:p>
          <a:p>
            <a:pPr algn="ctr"/>
            <a:r>
              <a:rPr lang="fr-FR" sz="2000" dirty="0"/>
              <a:t>mais …</a:t>
            </a:r>
          </a:p>
          <a:p>
            <a:pPr algn="ctr"/>
            <a:r>
              <a:rPr lang="fr-FR" sz="2000" dirty="0"/>
              <a:t>Fort niveaux d’incertitudes</a:t>
            </a:r>
          </a:p>
        </p:txBody>
      </p:sp>
      <p:pic>
        <p:nvPicPr>
          <p:cNvPr id="6" name="Google Shape;389;p35">
            <a:extLst>
              <a:ext uri="{FF2B5EF4-FFF2-40B4-BE49-F238E27FC236}">
                <a16:creationId xmlns:a16="http://schemas.microsoft.com/office/drawing/2014/main" id="{6AB7CBF0-CD3A-6142-4312-B61675AADF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481" y="4948198"/>
            <a:ext cx="2160240" cy="1649154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390;p35">
            <a:extLst>
              <a:ext uri="{FF2B5EF4-FFF2-40B4-BE49-F238E27FC236}">
                <a16:creationId xmlns:a16="http://schemas.microsoft.com/office/drawing/2014/main" id="{B594D942-0621-40D3-33FA-7F4D5D0014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737" y="4948198"/>
            <a:ext cx="556023" cy="78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03;p36">
            <a:extLst>
              <a:ext uri="{FF2B5EF4-FFF2-40B4-BE49-F238E27FC236}">
                <a16:creationId xmlns:a16="http://schemas.microsoft.com/office/drawing/2014/main" id="{B5E46C32-CE32-BA7C-4E58-95F85B81B66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0818" y="4948198"/>
            <a:ext cx="2101286" cy="1649154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404;p36">
            <a:extLst>
              <a:ext uri="{FF2B5EF4-FFF2-40B4-BE49-F238E27FC236}">
                <a16:creationId xmlns:a16="http://schemas.microsoft.com/office/drawing/2014/main" id="{BB2C9377-82A2-D0AF-A65E-8048CB54FC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6120" y="4997137"/>
            <a:ext cx="342217" cy="630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D3B25E0-BFE6-1546-C5BF-2C8A1867C1AC}"/>
              </a:ext>
            </a:extLst>
          </p:cNvPr>
          <p:cNvSpPr txBox="1"/>
          <p:nvPr/>
        </p:nvSpPr>
        <p:spPr>
          <a:xfrm>
            <a:off x="1343472" y="1191740"/>
            <a:ext cx="1502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Valeurs prédites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812ABE-8476-5B8C-38CF-3A57B6ADBFB8}"/>
              </a:ext>
            </a:extLst>
          </p:cNvPr>
          <p:cNvSpPr txBox="1"/>
          <p:nvPr/>
        </p:nvSpPr>
        <p:spPr>
          <a:xfrm>
            <a:off x="5087888" y="1191740"/>
            <a:ext cx="175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Niveaux d’incertitude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71B6FB7-DECE-8647-689F-DF7A0769FED8}"/>
              </a:ext>
            </a:extLst>
          </p:cNvPr>
          <p:cNvCxnSpPr/>
          <p:nvPr/>
        </p:nvCxnSpPr>
        <p:spPr>
          <a:xfrm>
            <a:off x="2423592" y="2780928"/>
            <a:ext cx="0" cy="2077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ECBD6C5-DCB6-F8F8-C0D5-33D49C5D06A5}"/>
              </a:ext>
            </a:extLst>
          </p:cNvPr>
          <p:cNvSpPr/>
          <p:nvPr/>
        </p:nvSpPr>
        <p:spPr>
          <a:xfrm>
            <a:off x="2377873" y="2780928"/>
            <a:ext cx="45719" cy="4571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9F88F6-E506-96EB-6360-A831D7E326B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13442" r="18864" b="29501"/>
          <a:stretch/>
        </p:blipFill>
        <p:spPr bwMode="auto">
          <a:xfrm>
            <a:off x="343744" y="1498029"/>
            <a:ext cx="7560840" cy="3359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D84BA54-945C-9D7E-3550-A0858B6AA4C7}"/>
              </a:ext>
            </a:extLst>
          </p:cNvPr>
          <p:cNvCxnSpPr/>
          <p:nvPr/>
        </p:nvCxnSpPr>
        <p:spPr>
          <a:xfrm>
            <a:off x="2575992" y="2933328"/>
            <a:ext cx="0" cy="2077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32A3437-177A-3E2C-CD2A-3291F5F0DB44}"/>
              </a:ext>
            </a:extLst>
          </p:cNvPr>
          <p:cNvCxnSpPr/>
          <p:nvPr/>
        </p:nvCxnSpPr>
        <p:spPr>
          <a:xfrm>
            <a:off x="6384032" y="2933328"/>
            <a:ext cx="0" cy="2077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941336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EF0BC-E3D9-3B72-5B1B-87E76FF5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objectif à moyen terme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6C3325-368A-197A-F830-FA0F390443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413304"/>
            <a:ext cx="10972800" cy="434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ettre en place à l’échelle régionale un dispositif numérique de cartographie des sols dynamique  permettant: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des meilleures cartes de sol possibles au vu des données disponibles à la date du jour 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’intégration progressive et la valorisation de toutes les observations de sol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réalisées dans le passé sur la région</a:t>
            </a:r>
            <a:endParaRPr lang="fr-FR" sz="20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sz="2000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réalisation de produits </a:t>
            </a: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de cartographie des sols adaptée à chaque utilisation</a:t>
            </a:r>
          </a:p>
          <a:p>
            <a:pPr marL="342900" indent="-342900">
              <a:lnSpc>
                <a:spcPct val="150000"/>
              </a:lnSpc>
              <a:spcBef>
                <a:spcPts val="24"/>
              </a:spcBef>
              <a:spcAft>
                <a:spcPts val="1200"/>
              </a:spcAft>
              <a:buClr>
                <a:srgbClr val="EE7412"/>
              </a:buClr>
              <a:buSzPct val="120000"/>
              <a:buFont typeface="Wingdings" pitchFamily="2" charset="2"/>
              <a:buChar char="§"/>
            </a:pPr>
            <a:r>
              <a:rPr lang="fr-FR" b="0" dirty="0">
                <a:solidFill>
                  <a:schemeClr val="tx1"/>
                </a:solidFill>
                <a:latin typeface="Century Gothic" panose="020B0502020202020204" pitchFamily="34" charset="0"/>
              </a:rPr>
              <a:t>La participation des futurs utilisateurs à l’élaboration des cartes de sol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9596F-7691-DD0A-DD1C-2DB515AFE565}"/>
              </a:ext>
            </a:extLst>
          </p:cNvPr>
          <p:cNvSpPr/>
          <p:nvPr/>
        </p:nvSpPr>
        <p:spPr>
          <a:xfrm>
            <a:off x="479376" y="3645024"/>
            <a:ext cx="11103024" cy="936104"/>
          </a:xfrm>
          <a:prstGeom prst="rect">
            <a:avLst/>
          </a:prstGeom>
          <a:noFill/>
          <a:ln w="38100">
            <a:solidFill>
              <a:srgbClr val="EE74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58507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09825-BBAC-31A8-7F1D-CE797DB9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704"/>
            <a:ext cx="11582400" cy="685740"/>
          </a:xfrm>
        </p:spPr>
        <p:txBody>
          <a:bodyPr/>
          <a:lstStyle/>
          <a:p>
            <a:r>
              <a:rPr lang="fr-FR" dirty="0"/>
              <a:t>Utilisation de données pédologiques anciennes pour améliorer la précision de cartes de réservoir utile du sol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6CF04E0-C307-E876-0B0E-624AC911AEA6}"/>
              </a:ext>
            </a:extLst>
          </p:cNvPr>
          <p:cNvGrpSpPr/>
          <p:nvPr/>
        </p:nvGrpSpPr>
        <p:grpSpPr>
          <a:xfrm>
            <a:off x="4763453" y="1794848"/>
            <a:ext cx="4787933" cy="3130443"/>
            <a:chOff x="3900355" y="1306669"/>
            <a:chExt cx="5195091" cy="336347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7C13D87-5837-8797-555F-A16AFC8D2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97" r="7510" b="23351"/>
            <a:stretch/>
          </p:blipFill>
          <p:spPr>
            <a:xfrm>
              <a:off x="3982271" y="1391387"/>
              <a:ext cx="5113175" cy="2360725"/>
            </a:xfrm>
            <a:prstGeom prst="rect">
              <a:avLst/>
            </a:prstGeom>
            <a:solidFill>
              <a:sysClr val="window" lastClr="FFFFFF"/>
            </a:solidFill>
            <a:effectLst/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50F502E-020A-1922-1A66-77C471FD6ECE}"/>
                </a:ext>
              </a:extLst>
            </p:cNvPr>
            <p:cNvGrpSpPr/>
            <p:nvPr/>
          </p:nvGrpSpPr>
          <p:grpSpPr>
            <a:xfrm>
              <a:off x="3900355" y="1306669"/>
              <a:ext cx="2871847" cy="3363470"/>
              <a:chOff x="2476163" y="1306669"/>
              <a:chExt cx="2871847" cy="3363470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D2279DBE-5705-1036-000D-C5A7E73A29E5}"/>
                  </a:ext>
                </a:extLst>
              </p:cNvPr>
              <p:cNvGrpSpPr/>
              <p:nvPr/>
            </p:nvGrpSpPr>
            <p:grpSpPr>
              <a:xfrm>
                <a:off x="2476163" y="1306669"/>
                <a:ext cx="2871847" cy="3363470"/>
                <a:chOff x="3285366" y="1034020"/>
                <a:chExt cx="2871847" cy="3363470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962912CC-C582-B6B4-1EFB-6EE66E50ECD8}"/>
                    </a:ext>
                  </a:extLst>
                </p:cNvPr>
                <p:cNvGrpSpPr/>
                <p:nvPr/>
              </p:nvGrpSpPr>
              <p:grpSpPr>
                <a:xfrm>
                  <a:off x="3365084" y="1034020"/>
                  <a:ext cx="2792129" cy="3363470"/>
                  <a:chOff x="7816887" y="595852"/>
                  <a:chExt cx="2792129" cy="3363470"/>
                </a:xfrm>
              </p:grpSpPr>
              <p:pic>
                <p:nvPicPr>
                  <p:cNvPr id="11" name="Image 10">
                    <a:extLst>
                      <a:ext uri="{FF2B5EF4-FFF2-40B4-BE49-F238E27FC236}">
                        <a16:creationId xmlns:a16="http://schemas.microsoft.com/office/drawing/2014/main" id="{8C1336D6-544C-CECB-3A08-77041163E6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" r="52284" b="20443"/>
                  <a:stretch/>
                </p:blipFill>
                <p:spPr>
                  <a:xfrm>
                    <a:off x="7816887" y="595852"/>
                    <a:ext cx="2792129" cy="2408912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C8C4F4DE-6E58-2229-0C32-A3BA28B3A89A}"/>
                      </a:ext>
                    </a:extLst>
                  </p:cNvPr>
                  <p:cNvSpPr/>
                  <p:nvPr/>
                </p:nvSpPr>
                <p:spPr>
                  <a:xfrm rot="20789777">
                    <a:off x="8498493" y="3865865"/>
                    <a:ext cx="669969" cy="93457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711124F-9750-F66E-2EE6-1D19AD00C6F9}"/>
                    </a:ext>
                  </a:extLst>
                </p:cNvPr>
                <p:cNvSpPr/>
                <p:nvPr/>
              </p:nvSpPr>
              <p:spPr>
                <a:xfrm>
                  <a:off x="3285366" y="3452285"/>
                  <a:ext cx="2176758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410B3C8-7CDB-0C95-E767-066A1100E94D}"/>
                  </a:ext>
                </a:extLst>
              </p:cNvPr>
              <p:cNvSpPr txBox="1"/>
              <p:nvPr/>
            </p:nvSpPr>
            <p:spPr>
              <a:xfrm>
                <a:off x="2943616" y="3277511"/>
                <a:ext cx="1446117" cy="272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Sondages (N = 2992)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4D40B78-A8DE-82D2-056E-38B61B569DE4}"/>
                  </a:ext>
                </a:extLst>
              </p:cNvPr>
              <p:cNvSpPr txBox="1"/>
              <p:nvPr/>
            </p:nvSpPr>
            <p:spPr>
              <a:xfrm>
                <a:off x="2943616" y="3501008"/>
                <a:ext cx="1819089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Profils (N = 89)</a:t>
                </a:r>
              </a:p>
            </p:txBody>
          </p:sp>
        </p:grp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22B34E8C-D21B-863B-979B-E8BCC9E73CF6}"/>
              </a:ext>
            </a:extLst>
          </p:cNvPr>
          <p:cNvSpPr txBox="1"/>
          <p:nvPr/>
        </p:nvSpPr>
        <p:spPr>
          <a:xfrm>
            <a:off x="4797831" y="1553728"/>
            <a:ext cx="30983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Données pédologiques anciennes CNABRL (1955-80)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400B549D-C1CA-1B7F-610A-7461E76B7041}"/>
              </a:ext>
            </a:extLst>
          </p:cNvPr>
          <p:cNvGrpSpPr/>
          <p:nvPr/>
        </p:nvGrpSpPr>
        <p:grpSpPr>
          <a:xfrm>
            <a:off x="9905293" y="1312027"/>
            <a:ext cx="2229463" cy="973801"/>
            <a:chOff x="9311230" y="1932808"/>
            <a:chExt cx="2416947" cy="708090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418C4E9-0E77-ED54-A6BC-BC2B9819DC97}"/>
                </a:ext>
              </a:extLst>
            </p:cNvPr>
            <p:cNvSpPr txBox="1"/>
            <p:nvPr/>
          </p:nvSpPr>
          <p:spPr>
            <a:xfrm>
              <a:off x="9311230" y="2439481"/>
              <a:ext cx="2416947" cy="20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Thèse Quentin </a:t>
              </a:r>
              <a:r>
                <a:rPr lang="fr-FR" sz="1200" dirty="0" err="1"/>
                <a:t>Styc</a:t>
              </a:r>
              <a:r>
                <a:rPr lang="fr-FR" sz="1200" dirty="0"/>
                <a:t>, 2020</a:t>
              </a:r>
            </a:p>
          </p:txBody>
        </p:sp>
        <p:pic>
          <p:nvPicPr>
            <p:cNvPr id="41" name="Google Shape;156;p21" descr="Image 8">
              <a:extLst>
                <a:ext uri="{FF2B5EF4-FFF2-40B4-BE49-F238E27FC236}">
                  <a16:creationId xmlns:a16="http://schemas.microsoft.com/office/drawing/2014/main" id="{56DA88C5-4442-CEF2-A677-69C70B1D28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58674" y="1932808"/>
              <a:ext cx="893307" cy="543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Image 43">
              <a:extLst>
                <a:ext uri="{FF2B5EF4-FFF2-40B4-BE49-F238E27FC236}">
                  <a16:creationId xmlns:a16="http://schemas.microsoft.com/office/drawing/2014/main" id="{D30878DF-D230-9E62-0399-24C0E337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5" r="19598"/>
            <a:stretch>
              <a:fillRect/>
            </a:stretch>
          </p:blipFill>
          <p:spPr bwMode="auto">
            <a:xfrm>
              <a:off x="9621665" y="1954487"/>
              <a:ext cx="425436" cy="543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7DD4222A-0818-793A-6480-A5256E4FD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97" y="4066847"/>
            <a:ext cx="1524000" cy="207107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FC86FE0-06F7-1848-BEF0-FD07986CC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659" y="3972972"/>
            <a:ext cx="1693904" cy="2132476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61E3C1-D7DB-5390-56FD-510F7657953F}"/>
              </a:ext>
            </a:extLst>
          </p:cNvPr>
          <p:cNvCxnSpPr>
            <a:cxnSpLocks/>
          </p:cNvCxnSpPr>
          <p:nvPr/>
        </p:nvCxnSpPr>
        <p:spPr>
          <a:xfrm flipH="1">
            <a:off x="3746862" y="4036866"/>
            <a:ext cx="1341026" cy="730554"/>
          </a:xfrm>
          <a:prstGeom prst="straightConnector1">
            <a:avLst/>
          </a:prstGeom>
          <a:ln w="38100">
            <a:solidFill>
              <a:srgbClr val="46AD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E9D8ECB-DD59-6668-97C8-F4E4BF7716A7}"/>
              </a:ext>
            </a:extLst>
          </p:cNvPr>
          <p:cNvCxnSpPr>
            <a:cxnSpLocks/>
          </p:cNvCxnSpPr>
          <p:nvPr/>
        </p:nvCxnSpPr>
        <p:spPr>
          <a:xfrm flipH="1" flipV="1">
            <a:off x="3709506" y="2707543"/>
            <a:ext cx="1378382" cy="1072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1CF601CA-D7A4-8029-A5FC-0C511CC71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73" b="9986"/>
          <a:stretch/>
        </p:blipFill>
        <p:spPr>
          <a:xfrm>
            <a:off x="265257" y="1685662"/>
            <a:ext cx="3340156" cy="19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2906"/>
      </p:ext>
    </p:extLst>
  </p:cSld>
  <p:clrMapOvr>
    <a:masterClrMapping/>
  </p:clrMapOvr>
  <p:transition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ATELIER-fondOrange">
  <a:themeElements>
    <a:clrScheme name="tHEIA">
      <a:dk1>
        <a:sysClr val="windowText" lastClr="000000"/>
      </a:dk1>
      <a:lt1>
        <a:sysClr val="window" lastClr="FFFFFF"/>
      </a:lt1>
      <a:dk2>
        <a:srgbClr val="757070"/>
      </a:dk2>
      <a:lt2>
        <a:srgbClr val="FFFFFF"/>
      </a:lt2>
      <a:accent1>
        <a:srgbClr val="C55A11"/>
      </a:accent1>
      <a:accent2>
        <a:srgbClr val="ED7D31"/>
      </a:accent2>
      <a:accent3>
        <a:srgbClr val="A5A5A5"/>
      </a:accent3>
      <a:accent4>
        <a:srgbClr val="F4B183"/>
      </a:accent4>
      <a:accent5>
        <a:srgbClr val="FBE5D5"/>
      </a:accent5>
      <a:accent6>
        <a:srgbClr val="E7E6E6"/>
      </a:accent6>
      <a:hlink>
        <a:srgbClr val="ED7D31"/>
      </a:hlink>
      <a:folHlink>
        <a:srgbClr val="7F7F7F"/>
      </a:folHlink>
    </a:clrScheme>
    <a:fontScheme name="Personnalisé 1">
      <a:majorFont>
        <a:latin typeface="Praxis Next"/>
        <a:ea typeface=""/>
        <a:cs typeface=""/>
      </a:majorFont>
      <a:minorFont>
        <a:latin typeface="Praxis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f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B5964F693624189E19D484F8100C8" ma:contentTypeVersion="0" ma:contentTypeDescription="Crée un document." ma:contentTypeScope="" ma:versionID="c4881e47612b2b06c19743c5c4055e4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d6ca9f312fcd1c0ab10337cdbdb72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54B6A5-8184-44AC-AB47-86D101B3B4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7349A7-63ED-42B2-94AF-64ADDFF7B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770D91-05DD-4849-989F-C1D6969CC2D2}">
  <ds:schemaRefs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26633</TotalTime>
  <Words>921</Words>
  <Application>Microsoft Macintosh PowerPoint</Application>
  <PresentationFormat>Grand écran</PresentationFormat>
  <Paragraphs>99</Paragraphs>
  <Slides>18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Century Gothic</vt:lpstr>
      <vt:lpstr>Praxis Next</vt:lpstr>
      <vt:lpstr>Praxis Next Heavy</vt:lpstr>
      <vt:lpstr>Praxis Next Medium</vt:lpstr>
      <vt:lpstr>Praxis Next SemiBold</vt:lpstr>
      <vt:lpstr>Times New Roman</vt:lpstr>
      <vt:lpstr>Tw Cen MT</vt:lpstr>
      <vt:lpstr>Wingdings</vt:lpstr>
      <vt:lpstr>ATELIER-fondOrange</vt:lpstr>
      <vt:lpstr>slide fin</vt:lpstr>
      <vt:lpstr>Une démarche de cartographie des sols en Occitanie basée sur la valorisation de données pédologiques anciennes par des outils d’intelligence artificielle</vt:lpstr>
      <vt:lpstr>Eléments de contexte</vt:lpstr>
      <vt:lpstr>Un objectif à moyen terme</vt:lpstr>
      <vt:lpstr>Cartographie des sols par modélisation statistique</vt:lpstr>
      <vt:lpstr>Télédétection des propriétés de surface des sols</vt:lpstr>
      <vt:lpstr>Application de la CSMS au zonage de l’indicateur de multi-fonctionnalité des sols</vt:lpstr>
      <vt:lpstr>Indice de multifonctionnalité des sols (zône côtière Occitanie)</vt:lpstr>
      <vt:lpstr>Un objectif à moyen terme</vt:lpstr>
      <vt:lpstr>Utilisation de données pédologiques anciennes pour améliorer la précision de cartes de réservoir utile du sol </vt:lpstr>
      <vt:lpstr>Utilisation de données pédologiques anciennes pour améliorer la précision de cartes de réservoir utile du sol </vt:lpstr>
      <vt:lpstr>Projet – Terra OccitanIA</vt:lpstr>
      <vt:lpstr>Données pédologiques anciennes à saisir</vt:lpstr>
      <vt:lpstr>Interface de saisie semi-automatique des données pédologiques anciennes</vt:lpstr>
      <vt:lpstr>Un objectif à moyen terme</vt:lpstr>
      <vt:lpstr>Développement d’un dispositif numérique de cartographie  participative de la qualité des  Sols (Thèse Léa Courteille en cours) </vt:lpstr>
      <vt:lpstr>Développement d’un dispositif numérique de cartographie  participative de la qualité des  Sols (Thèse Léa Courteille en cours) </vt:lpstr>
      <vt:lpstr>Conclusions</vt:lpstr>
      <vt:lpstr>Présentation PowerPoint</vt:lpstr>
    </vt:vector>
  </TitlesOfParts>
  <Company>CNES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Pôle Surfaces Continentales THEIA</dc:title>
  <dc:creator>Leroy Marc</dc:creator>
  <cp:lastModifiedBy>Philippe Lagacherie</cp:lastModifiedBy>
  <cp:revision>552</cp:revision>
  <cp:lastPrinted>2018-10-01T08:39:08Z</cp:lastPrinted>
  <dcterms:created xsi:type="dcterms:W3CDTF">2015-06-19T14:24:33Z</dcterms:created>
  <dcterms:modified xsi:type="dcterms:W3CDTF">2023-02-10T14:42:54Z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0x01010037DB5964F693624189E19D484F8100C8</vt:lpwstr>
  </property>
</Properties>
</file>