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5.xml" ContentType="application/vnd.openxmlformats-officedocument.themeOverr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6.xml" ContentType="application/vnd.openxmlformats-officedocument.themeOverr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30248225" cy="4284821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33388" indent="23813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866775" indent="47625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00163" indent="71438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735138" indent="93663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3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3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3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3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3496">
          <p15:clr>
            <a:srgbClr val="A4A3A4"/>
          </p15:clr>
        </p15:guide>
        <p15:guide id="2" pos="952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70AD47"/>
    <a:srgbClr val="5B9BD5"/>
    <a:srgbClr val="2DC587"/>
    <a:srgbClr val="009973"/>
    <a:srgbClr val="EBCF0D"/>
    <a:srgbClr val="F7FCFF"/>
    <a:srgbClr val="FC000E"/>
    <a:srgbClr val="F03956"/>
    <a:srgbClr val="43C4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0081" autoAdjust="0"/>
    <p:restoredTop sz="99820" autoAdjust="0"/>
  </p:normalViewPr>
  <p:slideViewPr>
    <p:cSldViewPr snapToGrid="0">
      <p:cViewPr>
        <p:scale>
          <a:sx n="30" d="100"/>
          <a:sy n="30" d="100"/>
        </p:scale>
        <p:origin x="1794" y="24"/>
      </p:cViewPr>
      <p:guideLst>
        <p:guide orient="horz" pos="13496"/>
        <p:guide pos="9527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187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pnas1.stockage.inra.fr\versailles-ijpb\EQUIPE\nuts\Mathilde\Th&#232;se\Manip\Brachy\MGBP011\MGBP011-Induction%20nitrate%20mutants%20nlp6%20et%20amiRNA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file:///\\pnas1.stockage.inra.fr\versailles-ijpb\EQUIPE\nuts\Mathilde\Th&#232;se\Manip\Brachy%20Orge\MGBP007%20-%20Induction%202%20temps\MGBP007-Analysis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file:///\\pnas1.stockage.inra.fr\versailles-ijpb\EQUIPE\nuts\Mathilde\Th&#232;se\Manip\Brachy%20Orge\MGBP007%20-%20Induction%202%20temps\MGBP007-Analysis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file:///\\pnas1.stockage.inra.fr\versailles-ijpb\EQUIPE\nuts\Mathilde\Th&#232;se\Manip\Brachy%20Orge\MGBP007%20-%20Induction%202%20temps\MGBP007-Analysis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file:///\\pnas1.stockage.inra.fr\versailles-ijpb\EQUIPE\nuts\Mathilde\Th&#232;se\Manip\Brachy%20Orge\MGBP007%20-%20Induction%202%20temps\MGBP007-Analysis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oleObject" Target="file:///\\pnas1.stockage.inra.fr\versailles-ijpb\EQUIPE\nuts\Mathilde\Th&#232;se\Manip\Brachy%20Orge\MGBP007%20-%20Induction%202%20temps\MGBP007-Analysis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oleObject" Target="file:///\\pnas1.stockage.inra.fr\versailles-ijpb\EQUIPE\nuts\Mathilde\Th&#232;se\Manip\Brachy%20Orge\MGBP007%20-%20Induction%202%20temps\MGBP007-Analysis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oleObject" Target="file:///\\pnas1.stockage.inra.fr\versailles-ijpb\EQUIPE\nuts\Mathilde\Th&#232;se\Manip\Brachy\MGBP011\MGBP011-Induction%20nitrate%20mutants%20nlp6%20et%20amiRNA.xlsx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oleObject" Target="file:///\\pnas1.stockage.inra.fr\versailles-ijpb\EQUIPE\nuts\Mathilde\Th&#232;se\Manip\Brachy\MGBP011\MGBP011-Induction%20nitrate%20mutants%20nlp6%20et%20amiRNA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\\pnas1.stockage.inra.fr\versailles-ijpb\EQUIPE\nuts\Mathilde\Th&#232;se\Manip\Brachy%20Orge\MGBP007%20-%20Induction%202%20temps\MGBP007-Analysi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\\pnas1.stockage.inra.fr\versailles-ijpb\EQUIPE\nuts\Mathilde\Th&#232;se\Manip\Brachy%20Orge\MGBP007%20-%20Induction%202%20temps\MGBP007-Analysis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\\pnas1.stockage.inra.fr\versailles-ijpb\EQUIPE\nuts\Mathilde\Th&#232;se\Manip\Brachy%20Orge\MGBP007%20-%20Induction%202%20temps\MGBP007-Analysis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\\pnas1.stockage.inra.fr\versailles-ijpb\EQUIPE\nuts\Mathilde\Th&#232;se\Manip\Brachy%20Orge\MGBP007%20-%20Induction%202%20temps\MGBP007-Analysis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\\pnas1.stockage.inra.fr\versailles-ijpb\EQUIPE\nuts\Mathilde\Th&#232;se\Manip\Brachy%20Orge\MGBP007%20-%20Induction%202%20temps\MGBP007-Analysis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\\pnas1.stockage.inra.fr\versailles-ijpb\EQUIPE\nuts\Mathilde\Th&#232;se\Manip\Brachy%20Orge\MGBP007%20-%20Induction%202%20temps\MGBP007-Analysis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\\pnas1.stockage.inra.fr\versailles-ijpb\EQUIPE\nuts\Mathilde\Th&#232;se\Manip\Brachy%20Orge\MGBP007%20-%20Induction%202%20temps\MGBP007-Analysis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file:///\\pnas1.stockage.inra.fr\versailles-ijpb\EQUIPE\nuts\Mathilde\Th&#232;se\Manip\Brachy%20Orge\MGBP007%20-%20Induction%202%20temps\MGBP007-Analysi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fr-FR" sz="2800" b="1" i="1">
                <a:solidFill>
                  <a:schemeClr val="tx1"/>
                </a:solidFill>
              </a:rPr>
              <a:t>BdNIA1</a:t>
            </a:r>
          </a:p>
        </c:rich>
      </c:tx>
      <c:layout>
        <c:manualLayout>
          <c:xMode val="edge"/>
          <c:yMode val="edge"/>
          <c:x val="7.9848563582385998E-2"/>
          <c:y val="2.134530977127203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19821237054423807"/>
          <c:y val="0.1923125384741467"/>
          <c:w val="0.76979369753894067"/>
          <c:h val="0.67678353197071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Feuil3!$B$29</c:f>
              <c:strCache>
                <c:ptCount val="1"/>
                <c:pt idx="0">
                  <c:v>Bd21-3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Feuil3!$C$34:$D$34</c:f>
                <c:numCache>
                  <c:formatCode>General</c:formatCode>
                  <c:ptCount val="2"/>
                  <c:pt idx="0">
                    <c:v>2.6748020166377038E-2</c:v>
                  </c:pt>
                  <c:pt idx="1">
                    <c:v>0.17913506744757776</c:v>
                  </c:pt>
                </c:numCache>
              </c:numRef>
            </c:plus>
            <c:minus>
              <c:numRef>
                <c:f>Feuil3!$C$34:$D$34</c:f>
                <c:numCache>
                  <c:formatCode>General</c:formatCode>
                  <c:ptCount val="2"/>
                  <c:pt idx="0">
                    <c:v>2.6748020166377038E-2</c:v>
                  </c:pt>
                  <c:pt idx="1">
                    <c:v>0.17913506744757776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Feuil3!$C$28:$D$28</c:f>
              <c:strCache>
                <c:ptCount val="2"/>
                <c:pt idx="0">
                  <c:v> -N</c:v>
                </c:pt>
                <c:pt idx="1">
                  <c:v> +N</c:v>
                </c:pt>
              </c:strCache>
            </c:strRef>
          </c:cat>
          <c:val>
            <c:numRef>
              <c:f>Feuil3!$C$29:$D$29</c:f>
              <c:numCache>
                <c:formatCode>General</c:formatCode>
                <c:ptCount val="2"/>
                <c:pt idx="0">
                  <c:v>0.10719206460962008</c:v>
                </c:pt>
                <c:pt idx="1">
                  <c:v>0.49883188604836165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3D-4C04-895C-1F1B16E1AA56}"/>
            </c:ext>
          </c:extLst>
        </c:ser>
        <c:ser>
          <c:idx val="1"/>
          <c:order val="1"/>
          <c:tx>
            <c:strRef>
              <c:f>Feuil3!$B$30</c:f>
              <c:strCache>
                <c:ptCount val="1"/>
                <c:pt idx="0">
                  <c:v>amiRNA</c:v>
                </c:pt>
              </c:strCache>
            </c:strRef>
          </c:tx>
          <c:spPr>
            <a:pattFill prst="pct40">
              <a:fgClr>
                <a:srgbClr val="AAE2CA">
                  <a:lumMod val="75000"/>
                </a:srgbClr>
              </a:fgClr>
              <a:bgClr>
                <a:srgbClr val="FFFFFF"/>
              </a:bgClr>
            </a:pattFill>
            <a:ln w="12700">
              <a:solidFill>
                <a:srgbClr val="2DC587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Feuil3!$C$35:$D$35</c:f>
                <c:numCache>
                  <c:formatCode>General</c:formatCode>
                  <c:ptCount val="2"/>
                  <c:pt idx="0">
                    <c:v>5.8485201645740975E-2</c:v>
                  </c:pt>
                  <c:pt idx="1">
                    <c:v>0.13481360557761571</c:v>
                  </c:pt>
                </c:numCache>
              </c:numRef>
            </c:plus>
            <c:minus>
              <c:numRef>
                <c:f>Feuil3!$C$35:$D$35</c:f>
                <c:numCache>
                  <c:formatCode>General</c:formatCode>
                  <c:ptCount val="2"/>
                  <c:pt idx="0">
                    <c:v>5.8485201645740975E-2</c:v>
                  </c:pt>
                  <c:pt idx="1">
                    <c:v>0.13481360557761571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Feuil3!$C$28:$D$28</c:f>
              <c:strCache>
                <c:ptCount val="2"/>
                <c:pt idx="0">
                  <c:v> -N</c:v>
                </c:pt>
                <c:pt idx="1">
                  <c:v> +N</c:v>
                </c:pt>
              </c:strCache>
            </c:strRef>
          </c:cat>
          <c:val>
            <c:numRef>
              <c:f>Feuil3!$C$30:$D$30</c:f>
              <c:numCache>
                <c:formatCode>General</c:formatCode>
                <c:ptCount val="2"/>
                <c:pt idx="0">
                  <c:v>0.13089499287595499</c:v>
                </c:pt>
                <c:pt idx="1">
                  <c:v>0.3579769411732967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3D-4C04-895C-1F1B16E1AA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12907944"/>
        <c:axId val="1812909912"/>
      </c:barChart>
      <c:catAx>
        <c:axId val="1812907944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812909912"/>
        <c:crosses val="autoZero"/>
        <c:auto val="1"/>
        <c:lblAlgn val="ctr"/>
        <c:lblOffset val="100"/>
        <c:noMultiLvlLbl val="0"/>
      </c:catAx>
      <c:valAx>
        <c:axId val="1812909912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800" dirty="0" smtClean="0">
                    <a:solidFill>
                      <a:schemeClr val="tx1"/>
                    </a:solidFill>
                  </a:rPr>
                  <a:t>Relative </a:t>
                </a:r>
                <a:r>
                  <a:rPr lang="fr-FR" sz="1800" dirty="0" err="1" smtClean="0">
                    <a:solidFill>
                      <a:schemeClr val="tx1"/>
                    </a:solidFill>
                  </a:rPr>
                  <a:t>mRNA</a:t>
                </a:r>
                <a:r>
                  <a:rPr lang="fr-FR" sz="1800" dirty="0" smtClean="0">
                    <a:solidFill>
                      <a:schemeClr val="tx1"/>
                    </a:solidFill>
                  </a:rPr>
                  <a:t> accumulation</a:t>
                </a:r>
                <a:endParaRPr lang="fr-FR" sz="1800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2.5906051266958413E-2"/>
              <c:y val="0.1341029440008779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812907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1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fr-FR" sz="2800" b="1" i="1">
                <a:solidFill>
                  <a:sysClr val="windowText" lastClr="000000"/>
                </a:solidFill>
              </a:rPr>
              <a:t>HvNIA2</a:t>
            </a:r>
          </a:p>
        </c:rich>
      </c:tx>
      <c:layout>
        <c:manualLayout>
          <c:xMode val="edge"/>
          <c:yMode val="edge"/>
          <c:x val="7.692699247291801E-2"/>
          <c:y val="3.91074612185546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1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Feuil1!$E$106:$E$109</c:f>
                <c:numCache>
                  <c:formatCode>General</c:formatCode>
                  <c:ptCount val="4"/>
                  <c:pt idx="0">
                    <c:v>0.47549035118323535</c:v>
                  </c:pt>
                  <c:pt idx="1">
                    <c:v>1.0266785806909247</c:v>
                  </c:pt>
                  <c:pt idx="2">
                    <c:v>0.18048130410546628</c:v>
                  </c:pt>
                  <c:pt idx="3">
                    <c:v>0.4352610306863503</c:v>
                  </c:pt>
                </c:numCache>
              </c:numRef>
            </c:plus>
            <c:minus>
              <c:numRef>
                <c:f>Feuil1!$E$106:$E$109</c:f>
                <c:numCache>
                  <c:formatCode>General</c:formatCode>
                  <c:ptCount val="4"/>
                  <c:pt idx="0">
                    <c:v>0.47549035118323535</c:v>
                  </c:pt>
                  <c:pt idx="1">
                    <c:v>1.0266785806909247</c:v>
                  </c:pt>
                  <c:pt idx="2">
                    <c:v>0.18048130410546628</c:v>
                  </c:pt>
                  <c:pt idx="3">
                    <c:v>0.4352610306863503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Feuil1!$B$106:$C$109</c:f>
              <c:multiLvlStrCache>
                <c:ptCount val="4"/>
                <c:lvl>
                  <c:pt idx="0">
                    <c:v>1h30 </c:v>
                  </c:pt>
                  <c:pt idx="1">
                    <c:v>1h30 </c:v>
                  </c:pt>
                  <c:pt idx="2">
                    <c:v>3h</c:v>
                  </c:pt>
                  <c:pt idx="3">
                    <c:v>3h</c:v>
                  </c:pt>
                </c:lvl>
                <c:lvl>
                  <c:pt idx="0">
                    <c:v> -N</c:v>
                  </c:pt>
                  <c:pt idx="1">
                    <c:v> +N</c:v>
                  </c:pt>
                  <c:pt idx="2">
                    <c:v> -N</c:v>
                  </c:pt>
                  <c:pt idx="3">
                    <c:v> +N</c:v>
                  </c:pt>
                </c:lvl>
              </c:multiLvlStrCache>
            </c:multiLvlStrRef>
          </c:cat>
          <c:val>
            <c:numRef>
              <c:f>Feuil1!$D$106:$D$109</c:f>
              <c:numCache>
                <c:formatCode>General</c:formatCode>
                <c:ptCount val="4"/>
                <c:pt idx="0">
                  <c:v>0.85236131797402359</c:v>
                </c:pt>
                <c:pt idx="1">
                  <c:v>2.658238299687866</c:v>
                </c:pt>
                <c:pt idx="2">
                  <c:v>1.0047146112414154</c:v>
                </c:pt>
                <c:pt idx="3">
                  <c:v>0.86455914365266007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C0-4116-A121-C271059173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3204416"/>
        <c:axId val="573195888"/>
      </c:barChart>
      <c:catAx>
        <c:axId val="573204416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73195888"/>
        <c:crosses val="autoZero"/>
        <c:auto val="1"/>
        <c:lblAlgn val="ctr"/>
        <c:lblOffset val="100"/>
        <c:noMultiLvlLbl val="0"/>
      </c:catAx>
      <c:valAx>
        <c:axId val="573195888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ysClr val="windowText" lastClr="000000"/>
                    </a:solidFill>
                  </a:rPr>
                  <a:t>Relative mRNA accumulation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73204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1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fr-FR" sz="2800" b="1" i="1">
                <a:solidFill>
                  <a:sysClr val="windowText" lastClr="000000"/>
                </a:solidFill>
              </a:rPr>
              <a:t>HvNRT2.1</a:t>
            </a:r>
          </a:p>
        </c:rich>
      </c:tx>
      <c:layout>
        <c:manualLayout>
          <c:xMode val="edge"/>
          <c:yMode val="edge"/>
          <c:x val="6.7019601227502376E-2"/>
          <c:y val="2.47248259290601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1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Feuil1!$G$106:$G$109</c:f>
                <c:numCache>
                  <c:formatCode>General</c:formatCode>
                  <c:ptCount val="4"/>
                  <c:pt idx="0">
                    <c:v>30.851643779643307</c:v>
                  </c:pt>
                  <c:pt idx="1">
                    <c:v>109.06461605667127</c:v>
                  </c:pt>
                  <c:pt idx="2">
                    <c:v>23.651106278107111</c:v>
                  </c:pt>
                  <c:pt idx="3">
                    <c:v>112.6613973637112</c:v>
                  </c:pt>
                </c:numCache>
              </c:numRef>
            </c:plus>
            <c:minus>
              <c:numRef>
                <c:f>Feuil1!$G$106:$G$109</c:f>
                <c:numCache>
                  <c:formatCode>General</c:formatCode>
                  <c:ptCount val="4"/>
                  <c:pt idx="0">
                    <c:v>30.851643779643307</c:v>
                  </c:pt>
                  <c:pt idx="1">
                    <c:v>109.06461605667127</c:v>
                  </c:pt>
                  <c:pt idx="2">
                    <c:v>23.651106278107111</c:v>
                  </c:pt>
                  <c:pt idx="3">
                    <c:v>112.6613973637112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Feuil1!$B$106:$C$109</c:f>
              <c:multiLvlStrCache>
                <c:ptCount val="4"/>
                <c:lvl>
                  <c:pt idx="0">
                    <c:v>1h30 </c:v>
                  </c:pt>
                  <c:pt idx="1">
                    <c:v>1h30 </c:v>
                  </c:pt>
                  <c:pt idx="2">
                    <c:v>3h</c:v>
                  </c:pt>
                  <c:pt idx="3">
                    <c:v>3h</c:v>
                  </c:pt>
                </c:lvl>
                <c:lvl>
                  <c:pt idx="0">
                    <c:v> -N</c:v>
                  </c:pt>
                  <c:pt idx="1">
                    <c:v> +N</c:v>
                  </c:pt>
                  <c:pt idx="2">
                    <c:v> -N</c:v>
                  </c:pt>
                  <c:pt idx="3">
                    <c:v> +N</c:v>
                  </c:pt>
                </c:lvl>
              </c:multiLvlStrCache>
            </c:multiLvlStrRef>
          </c:cat>
          <c:val>
            <c:numRef>
              <c:f>Feuil1!$F$106:$F$109</c:f>
              <c:numCache>
                <c:formatCode>General</c:formatCode>
                <c:ptCount val="4"/>
                <c:pt idx="0">
                  <c:v>123.16423358872241</c:v>
                </c:pt>
                <c:pt idx="1">
                  <c:v>261.5253172896721</c:v>
                </c:pt>
                <c:pt idx="2">
                  <c:v>110.19280688909178</c:v>
                </c:pt>
                <c:pt idx="3">
                  <c:v>408.97610802144015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78-43FF-9CAF-EB71FE4311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3204416"/>
        <c:axId val="573195888"/>
      </c:barChart>
      <c:catAx>
        <c:axId val="573204416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73195888"/>
        <c:crosses val="autoZero"/>
        <c:auto val="1"/>
        <c:lblAlgn val="ctr"/>
        <c:lblOffset val="100"/>
        <c:noMultiLvlLbl val="0"/>
      </c:catAx>
      <c:valAx>
        <c:axId val="573195888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ysClr val="windowText" lastClr="000000"/>
                    </a:solidFill>
                  </a:rPr>
                  <a:t>Relative mRNA accumulation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73204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1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fr-FR" sz="2800" b="1" i="1" dirty="0">
                <a:solidFill>
                  <a:sysClr val="windowText" lastClr="000000"/>
                </a:solidFill>
              </a:rPr>
              <a:t>BdNIA2</a:t>
            </a:r>
          </a:p>
        </c:rich>
      </c:tx>
      <c:layout>
        <c:manualLayout>
          <c:xMode val="edge"/>
          <c:yMode val="edge"/>
          <c:x val="6.2065905604794552E-2"/>
          <c:y val="3.19161435738074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1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ED7D31"/>
            </a:solidFill>
            <a:ln>
              <a:solidFill>
                <a:srgbClr val="ED7D31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Feuil1!$E$128:$E$131</c:f>
                <c:numCache>
                  <c:formatCode>General</c:formatCode>
                  <c:ptCount val="4"/>
                  <c:pt idx="0">
                    <c:v>0.16765277626629999</c:v>
                  </c:pt>
                  <c:pt idx="1">
                    <c:v>0.4350898156681906</c:v>
                  </c:pt>
                  <c:pt idx="2">
                    <c:v>0.39759896505020242</c:v>
                  </c:pt>
                  <c:pt idx="3">
                    <c:v>0.50700253912310578</c:v>
                  </c:pt>
                </c:numCache>
              </c:numRef>
            </c:plus>
            <c:minus>
              <c:numRef>
                <c:f>Feuil1!$E$128:$E$131</c:f>
                <c:numCache>
                  <c:formatCode>General</c:formatCode>
                  <c:ptCount val="4"/>
                  <c:pt idx="0">
                    <c:v>0.16765277626629999</c:v>
                  </c:pt>
                  <c:pt idx="1">
                    <c:v>0.4350898156681906</c:v>
                  </c:pt>
                  <c:pt idx="2">
                    <c:v>0.39759896505020242</c:v>
                  </c:pt>
                  <c:pt idx="3">
                    <c:v>0.50700253912310578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Feuil1!$B$128:$C$131</c:f>
              <c:multiLvlStrCache>
                <c:ptCount val="4"/>
                <c:lvl>
                  <c:pt idx="0">
                    <c:v>1h30 </c:v>
                  </c:pt>
                  <c:pt idx="1">
                    <c:v>1h30 </c:v>
                  </c:pt>
                  <c:pt idx="2">
                    <c:v>3h</c:v>
                  </c:pt>
                  <c:pt idx="3">
                    <c:v>3h</c:v>
                  </c:pt>
                </c:lvl>
                <c:lvl>
                  <c:pt idx="0">
                    <c:v> -N</c:v>
                  </c:pt>
                  <c:pt idx="1">
                    <c:v> +N</c:v>
                  </c:pt>
                  <c:pt idx="2">
                    <c:v> -N</c:v>
                  </c:pt>
                  <c:pt idx="3">
                    <c:v> +N</c:v>
                  </c:pt>
                </c:lvl>
              </c:multiLvlStrCache>
            </c:multiLvlStrRef>
          </c:cat>
          <c:val>
            <c:numRef>
              <c:f>Feuil1!$D$128:$D$131</c:f>
              <c:numCache>
                <c:formatCode>General</c:formatCode>
                <c:ptCount val="4"/>
                <c:pt idx="0">
                  <c:v>1.3605191559190886</c:v>
                </c:pt>
                <c:pt idx="1">
                  <c:v>5.4772437312194464</c:v>
                </c:pt>
                <c:pt idx="2">
                  <c:v>1.2926904633998562</c:v>
                </c:pt>
                <c:pt idx="3">
                  <c:v>6.2774723108497046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8F-4B68-A99E-4362643404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3204416"/>
        <c:axId val="573195888"/>
      </c:barChart>
      <c:catAx>
        <c:axId val="573204416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73195888"/>
        <c:crosses val="autoZero"/>
        <c:auto val="1"/>
        <c:lblAlgn val="ctr"/>
        <c:lblOffset val="100"/>
        <c:noMultiLvlLbl val="0"/>
      </c:catAx>
      <c:valAx>
        <c:axId val="573195888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ysClr val="windowText" lastClr="000000"/>
                    </a:solidFill>
                  </a:rPr>
                  <a:t>Relative mRNA accumulation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73204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1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fr-FR" sz="2800" b="1" i="1">
                <a:solidFill>
                  <a:sysClr val="windowText" lastClr="000000"/>
                </a:solidFill>
              </a:rPr>
              <a:t>BdNRT2A</a:t>
            </a:r>
          </a:p>
        </c:rich>
      </c:tx>
      <c:layout>
        <c:manualLayout>
          <c:xMode val="edge"/>
          <c:yMode val="edge"/>
          <c:x val="6.7019601227502376E-2"/>
          <c:y val="2.47248259290601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1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ED7D31"/>
            </a:solidFill>
            <a:ln>
              <a:solidFill>
                <a:srgbClr val="ED7D31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Feuil1!$G$128:$G$131</c:f>
                <c:numCache>
                  <c:formatCode>General</c:formatCode>
                  <c:ptCount val="4"/>
                  <c:pt idx="0">
                    <c:v>0.5839359097934802</c:v>
                  </c:pt>
                  <c:pt idx="1">
                    <c:v>1.5955325988533</c:v>
                  </c:pt>
                  <c:pt idx="2">
                    <c:v>0.84265436440050268</c:v>
                  </c:pt>
                  <c:pt idx="3">
                    <c:v>2.1511538782173352</c:v>
                  </c:pt>
                </c:numCache>
              </c:numRef>
            </c:plus>
            <c:minus>
              <c:numRef>
                <c:f>Feuil1!$G$128:$G$131</c:f>
                <c:numCache>
                  <c:formatCode>General</c:formatCode>
                  <c:ptCount val="4"/>
                  <c:pt idx="0">
                    <c:v>0.5839359097934802</c:v>
                  </c:pt>
                  <c:pt idx="1">
                    <c:v>1.5955325988533</c:v>
                  </c:pt>
                  <c:pt idx="2">
                    <c:v>0.84265436440050268</c:v>
                  </c:pt>
                  <c:pt idx="3">
                    <c:v>2.1511538782173352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Feuil1!$B$128:$C$131</c:f>
              <c:multiLvlStrCache>
                <c:ptCount val="4"/>
                <c:lvl>
                  <c:pt idx="0">
                    <c:v>1h30 </c:v>
                  </c:pt>
                  <c:pt idx="1">
                    <c:v>1h30 </c:v>
                  </c:pt>
                  <c:pt idx="2">
                    <c:v>3h</c:v>
                  </c:pt>
                  <c:pt idx="3">
                    <c:v>3h</c:v>
                  </c:pt>
                </c:lvl>
                <c:lvl>
                  <c:pt idx="0">
                    <c:v> -N</c:v>
                  </c:pt>
                  <c:pt idx="1">
                    <c:v> +N</c:v>
                  </c:pt>
                  <c:pt idx="2">
                    <c:v> -N</c:v>
                  </c:pt>
                  <c:pt idx="3">
                    <c:v> +N</c:v>
                  </c:pt>
                </c:lvl>
              </c:multiLvlStrCache>
            </c:multiLvlStrRef>
          </c:cat>
          <c:val>
            <c:numRef>
              <c:f>Feuil1!$F$128:$F$131</c:f>
              <c:numCache>
                <c:formatCode>General</c:formatCode>
                <c:ptCount val="4"/>
                <c:pt idx="0">
                  <c:v>5.2737044822284229</c:v>
                </c:pt>
                <c:pt idx="1">
                  <c:v>17.440873507818374</c:v>
                </c:pt>
                <c:pt idx="2">
                  <c:v>2.7912126981364578</c:v>
                </c:pt>
                <c:pt idx="3">
                  <c:v>14.892612125271448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AF-4757-9358-C8C76B2C17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3204416"/>
        <c:axId val="573195888"/>
      </c:barChart>
      <c:catAx>
        <c:axId val="573204416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73195888"/>
        <c:crosses val="autoZero"/>
        <c:auto val="1"/>
        <c:lblAlgn val="ctr"/>
        <c:lblOffset val="100"/>
        <c:noMultiLvlLbl val="0"/>
      </c:catAx>
      <c:valAx>
        <c:axId val="573195888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ysClr val="windowText" lastClr="000000"/>
                    </a:solidFill>
                  </a:rPr>
                  <a:t>Relative mRNA accumulation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73204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1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fr-FR" sz="2800" b="1" i="1">
                <a:solidFill>
                  <a:sysClr val="windowText" lastClr="000000"/>
                </a:solidFill>
              </a:rPr>
              <a:t>AtNRT2.1</a:t>
            </a:r>
          </a:p>
        </c:rich>
      </c:tx>
      <c:layout>
        <c:manualLayout>
          <c:xMode val="edge"/>
          <c:yMode val="edge"/>
          <c:x val="4.7204818736671095E-2"/>
          <c:y val="3.55118023961810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1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70AD47"/>
            </a:solidFill>
            <a:ln>
              <a:solidFill>
                <a:srgbClr val="70AD47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Feuil1!$E$149:$E$152</c:f>
                <c:numCache>
                  <c:formatCode>General</c:formatCode>
                  <c:ptCount val="4"/>
                  <c:pt idx="0">
                    <c:v>0.3062749672998481</c:v>
                  </c:pt>
                  <c:pt idx="1">
                    <c:v>0.31601502687188654</c:v>
                  </c:pt>
                  <c:pt idx="2">
                    <c:v>0.26087110800094926</c:v>
                  </c:pt>
                  <c:pt idx="3">
                    <c:v>0.72229622884356237</c:v>
                  </c:pt>
                </c:numCache>
              </c:numRef>
            </c:plus>
            <c:minus>
              <c:numRef>
                <c:f>Feuil1!$E$149:$E$152</c:f>
                <c:numCache>
                  <c:formatCode>General</c:formatCode>
                  <c:ptCount val="4"/>
                  <c:pt idx="0">
                    <c:v>0.3062749672998481</c:v>
                  </c:pt>
                  <c:pt idx="1">
                    <c:v>0.31601502687188654</c:v>
                  </c:pt>
                  <c:pt idx="2">
                    <c:v>0.26087110800094926</c:v>
                  </c:pt>
                  <c:pt idx="3">
                    <c:v>0.72229622884356237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Feuil1!$B$149:$C$152</c:f>
              <c:multiLvlStrCache>
                <c:ptCount val="4"/>
                <c:lvl>
                  <c:pt idx="0">
                    <c:v>1h30 </c:v>
                  </c:pt>
                  <c:pt idx="1">
                    <c:v>1h30 </c:v>
                  </c:pt>
                  <c:pt idx="2">
                    <c:v>3h</c:v>
                  </c:pt>
                  <c:pt idx="3">
                    <c:v>3h</c:v>
                  </c:pt>
                </c:lvl>
                <c:lvl>
                  <c:pt idx="0">
                    <c:v> -N</c:v>
                  </c:pt>
                  <c:pt idx="1">
                    <c:v> +N</c:v>
                  </c:pt>
                  <c:pt idx="2">
                    <c:v> -N</c:v>
                  </c:pt>
                  <c:pt idx="3">
                    <c:v> +N</c:v>
                  </c:pt>
                </c:lvl>
              </c:multiLvlStrCache>
            </c:multiLvlStrRef>
          </c:cat>
          <c:val>
            <c:numRef>
              <c:f>Feuil1!$D$149:$D$152</c:f>
              <c:numCache>
                <c:formatCode>General</c:formatCode>
                <c:ptCount val="4"/>
                <c:pt idx="0">
                  <c:v>1.7820019995192653</c:v>
                </c:pt>
                <c:pt idx="1">
                  <c:v>5.333813416317148</c:v>
                </c:pt>
                <c:pt idx="2">
                  <c:v>1.2841187137157368</c:v>
                </c:pt>
                <c:pt idx="3">
                  <c:v>5.1900267768059418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D6-4AE3-BA85-9438C033E3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3204416"/>
        <c:axId val="573195888"/>
      </c:barChart>
      <c:catAx>
        <c:axId val="573204416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73195888"/>
        <c:crosses val="autoZero"/>
        <c:auto val="1"/>
        <c:lblAlgn val="ctr"/>
        <c:lblOffset val="100"/>
        <c:noMultiLvlLbl val="0"/>
      </c:catAx>
      <c:valAx>
        <c:axId val="573195888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ysClr val="windowText" lastClr="000000"/>
                    </a:solidFill>
                  </a:rPr>
                  <a:t>Relative mRNA accumulation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73204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1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fr-FR" sz="2800" b="1" i="1">
                <a:solidFill>
                  <a:sysClr val="windowText" lastClr="000000"/>
                </a:solidFill>
              </a:rPr>
              <a:t>AtNIA2</a:t>
            </a:r>
          </a:p>
        </c:rich>
      </c:tx>
      <c:layout>
        <c:manualLayout>
          <c:xMode val="edge"/>
          <c:yMode val="edge"/>
          <c:x val="5.7112209982086735E-2"/>
          <c:y val="4.2703120040928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1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70AD47"/>
            </a:solidFill>
            <a:ln>
              <a:solidFill>
                <a:srgbClr val="70AD47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Feuil1!$G$149:$G$152</c:f>
                <c:numCache>
                  <c:formatCode>General</c:formatCode>
                  <c:ptCount val="4"/>
                  <c:pt idx="0">
                    <c:v>5.2413382623840883E-2</c:v>
                  </c:pt>
                  <c:pt idx="1">
                    <c:v>0.76963167074919603</c:v>
                  </c:pt>
                  <c:pt idx="2">
                    <c:v>0.10117696017857719</c:v>
                  </c:pt>
                  <c:pt idx="3">
                    <c:v>0.45492255543932059</c:v>
                  </c:pt>
                </c:numCache>
              </c:numRef>
            </c:plus>
            <c:minus>
              <c:numRef>
                <c:f>Feuil1!$G$149:$G$152</c:f>
                <c:numCache>
                  <c:formatCode>General</c:formatCode>
                  <c:ptCount val="4"/>
                  <c:pt idx="0">
                    <c:v>5.2413382623840883E-2</c:v>
                  </c:pt>
                  <c:pt idx="1">
                    <c:v>0.76963167074919603</c:v>
                  </c:pt>
                  <c:pt idx="2">
                    <c:v>0.10117696017857719</c:v>
                  </c:pt>
                  <c:pt idx="3">
                    <c:v>0.45492255543932059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Feuil1!$B$149:$C$152</c:f>
              <c:multiLvlStrCache>
                <c:ptCount val="4"/>
                <c:lvl>
                  <c:pt idx="0">
                    <c:v>1h30 </c:v>
                  </c:pt>
                  <c:pt idx="1">
                    <c:v>1h30 </c:v>
                  </c:pt>
                  <c:pt idx="2">
                    <c:v>3h</c:v>
                  </c:pt>
                  <c:pt idx="3">
                    <c:v>3h</c:v>
                  </c:pt>
                </c:lvl>
                <c:lvl>
                  <c:pt idx="0">
                    <c:v> -N</c:v>
                  </c:pt>
                  <c:pt idx="1">
                    <c:v> +N</c:v>
                  </c:pt>
                  <c:pt idx="2">
                    <c:v> -N</c:v>
                  </c:pt>
                  <c:pt idx="3">
                    <c:v> +N</c:v>
                  </c:pt>
                </c:lvl>
              </c:multiLvlStrCache>
            </c:multiLvlStrRef>
          </c:cat>
          <c:val>
            <c:numRef>
              <c:f>Feuil1!$F$149:$F$152</c:f>
              <c:numCache>
                <c:formatCode>General</c:formatCode>
                <c:ptCount val="4"/>
                <c:pt idx="0">
                  <c:v>1.0988620056638287</c:v>
                </c:pt>
                <c:pt idx="1">
                  <c:v>6.1723248042720584</c:v>
                </c:pt>
                <c:pt idx="2">
                  <c:v>0.79494851018661361</c:v>
                </c:pt>
                <c:pt idx="3">
                  <c:v>2.4605090746601062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6F-48DC-978D-AAFB3A143A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3204416"/>
        <c:axId val="573195888"/>
      </c:barChart>
      <c:catAx>
        <c:axId val="573204416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73195888"/>
        <c:crosses val="autoZero"/>
        <c:auto val="1"/>
        <c:lblAlgn val="ctr"/>
        <c:lblOffset val="100"/>
        <c:noMultiLvlLbl val="0"/>
      </c:catAx>
      <c:valAx>
        <c:axId val="573195888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ysClr val="windowText" lastClr="000000"/>
                    </a:solidFill>
                  </a:rPr>
                  <a:t>Relative mRNA accumulation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73204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1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fr-FR" sz="2800" b="1" i="1" dirty="0">
                <a:solidFill>
                  <a:schemeClr val="tx1"/>
                </a:solidFill>
              </a:rPr>
              <a:t>BdNIA2</a:t>
            </a:r>
          </a:p>
        </c:rich>
      </c:tx>
      <c:layout>
        <c:manualLayout>
          <c:xMode val="edge"/>
          <c:yMode val="edge"/>
          <c:x val="3.8012547026156016E-2"/>
          <c:y val="4.03701222106173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1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19821237054423807"/>
          <c:y val="0.15168692205124124"/>
          <c:w val="0.76979369753894067"/>
          <c:h val="0.596726247774532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Feuil3!$B$40</c:f>
              <c:strCache>
                <c:ptCount val="1"/>
                <c:pt idx="0">
                  <c:v>Bd21-3</c:v>
                </c:pt>
              </c:strCache>
            </c:strRef>
          </c:tx>
          <c:spPr>
            <a:solidFill>
              <a:srgbClr val="ED7D31"/>
            </a:solidFill>
            <a:ln>
              <a:solidFill>
                <a:srgbClr val="ED7D31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Feuil3!$C$45:$D$45</c:f>
                <c:numCache>
                  <c:formatCode>General</c:formatCode>
                  <c:ptCount val="2"/>
                  <c:pt idx="0">
                    <c:v>6.8927222718490846E-2</c:v>
                  </c:pt>
                  <c:pt idx="1">
                    <c:v>0.6290493866102026</c:v>
                  </c:pt>
                </c:numCache>
              </c:numRef>
            </c:plus>
            <c:minus>
              <c:numRef>
                <c:f>Feuil3!$C$45:$D$45</c:f>
                <c:numCache>
                  <c:formatCode>General</c:formatCode>
                  <c:ptCount val="2"/>
                  <c:pt idx="0">
                    <c:v>6.8927222718490846E-2</c:v>
                  </c:pt>
                  <c:pt idx="1">
                    <c:v>0.6290493866102026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Feuil3!$C$28:$D$28</c:f>
              <c:strCache>
                <c:ptCount val="2"/>
                <c:pt idx="0">
                  <c:v> -N</c:v>
                </c:pt>
                <c:pt idx="1">
                  <c:v> +N</c:v>
                </c:pt>
              </c:strCache>
            </c:strRef>
          </c:cat>
          <c:val>
            <c:numRef>
              <c:f>Feuil3!$C$40:$D$40</c:f>
              <c:numCache>
                <c:formatCode>General</c:formatCode>
                <c:ptCount val="2"/>
                <c:pt idx="0">
                  <c:v>0.25667152132363991</c:v>
                </c:pt>
                <c:pt idx="1">
                  <c:v>2.2396017143926135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B7-4A25-AE41-6E35E94B811A}"/>
            </c:ext>
          </c:extLst>
        </c:ser>
        <c:ser>
          <c:idx val="1"/>
          <c:order val="1"/>
          <c:tx>
            <c:strRef>
              <c:f>Feuil3!$B$41</c:f>
              <c:strCache>
                <c:ptCount val="1"/>
                <c:pt idx="0">
                  <c:v>amiRNA</c:v>
                </c:pt>
              </c:strCache>
            </c:strRef>
          </c:tx>
          <c:spPr>
            <a:pattFill prst="pct40">
              <a:fgClr>
                <a:srgbClr val="00CC99"/>
              </a:fgClr>
              <a:bgClr>
                <a:srgbClr val="FFFFFF"/>
              </a:bgClr>
            </a:pattFill>
            <a:ln>
              <a:solidFill>
                <a:srgbClr val="2DC587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Feuil3!$C$46:$D$46</c:f>
                <c:numCache>
                  <c:formatCode>General</c:formatCode>
                  <c:ptCount val="2"/>
                  <c:pt idx="0">
                    <c:v>0.12238696828969255</c:v>
                  </c:pt>
                  <c:pt idx="1">
                    <c:v>0.27443467084701023</c:v>
                  </c:pt>
                </c:numCache>
              </c:numRef>
            </c:plus>
            <c:minus>
              <c:numRef>
                <c:f>Feuil3!$C$46:$D$46</c:f>
                <c:numCache>
                  <c:formatCode>General</c:formatCode>
                  <c:ptCount val="2"/>
                  <c:pt idx="0">
                    <c:v>0.12238696828969255</c:v>
                  </c:pt>
                  <c:pt idx="1">
                    <c:v>0.27443467084701023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Feuil3!$C$28:$D$28</c:f>
              <c:strCache>
                <c:ptCount val="2"/>
                <c:pt idx="0">
                  <c:v> -N</c:v>
                </c:pt>
                <c:pt idx="1">
                  <c:v> +N</c:v>
                </c:pt>
              </c:strCache>
            </c:strRef>
          </c:cat>
          <c:val>
            <c:numRef>
              <c:f>Feuil3!$C$41:$D$41</c:f>
              <c:numCache>
                <c:formatCode>General</c:formatCode>
                <c:ptCount val="2"/>
                <c:pt idx="0">
                  <c:v>0.19539697432482075</c:v>
                </c:pt>
                <c:pt idx="1">
                  <c:v>1.0706837849543356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B7-4A25-AE41-6E35E94B81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12907944"/>
        <c:axId val="1812909912"/>
      </c:barChart>
      <c:catAx>
        <c:axId val="1812907944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812909912"/>
        <c:crosses val="autoZero"/>
        <c:auto val="1"/>
        <c:lblAlgn val="ctr"/>
        <c:lblOffset val="100"/>
        <c:noMultiLvlLbl val="0"/>
      </c:catAx>
      <c:valAx>
        <c:axId val="1812909912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800" b="0" dirty="0" smtClean="0">
                    <a:solidFill>
                      <a:schemeClr val="tx1"/>
                    </a:solidFill>
                  </a:rPr>
                  <a:t>Relative </a:t>
                </a:r>
                <a:r>
                  <a:rPr lang="fr-FR" sz="1800" b="0" dirty="0" err="1" smtClean="0">
                    <a:solidFill>
                      <a:schemeClr val="tx1"/>
                    </a:solidFill>
                  </a:rPr>
                  <a:t>mRNA</a:t>
                </a:r>
                <a:r>
                  <a:rPr lang="fr-FR" sz="1800" b="0" dirty="0" smtClean="0">
                    <a:solidFill>
                      <a:schemeClr val="tx1"/>
                    </a:solidFill>
                  </a:rPr>
                  <a:t> accumulation</a:t>
                </a:r>
                <a:endParaRPr lang="fr-FR" sz="1800" b="0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3.3489882978243443E-2"/>
              <c:y val="0.1103532792946431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812907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153590568820963"/>
          <c:y val="0.86992176255200393"/>
          <c:w val="0.70091582343838355"/>
          <c:h val="0.10188241096754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1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fr-FR" sz="2800" b="1" i="1">
                <a:solidFill>
                  <a:schemeClr val="tx1"/>
                </a:solidFill>
              </a:rPr>
              <a:t>BdNRT2A</a:t>
            </a:r>
          </a:p>
        </c:rich>
      </c:tx>
      <c:layout>
        <c:manualLayout>
          <c:xMode val="edge"/>
          <c:yMode val="edge"/>
          <c:x val="3.8111111111111103E-2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1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21616747911766593"/>
          <c:y val="0.16224789821472921"/>
          <c:w val="0.73427897078316096"/>
          <c:h val="0.624999511099029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Feuil3!$B$51</c:f>
              <c:strCache>
                <c:ptCount val="1"/>
                <c:pt idx="0">
                  <c:v>Bd21-3</c:v>
                </c:pt>
              </c:strCache>
            </c:strRef>
          </c:tx>
          <c:spPr>
            <a:solidFill>
              <a:srgbClr val="ED7D31"/>
            </a:solidFill>
            <a:ln>
              <a:solidFill>
                <a:srgbClr val="ED7D31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Feuil3!$C$56:$D$56</c:f>
                <c:numCache>
                  <c:formatCode>General</c:formatCode>
                  <c:ptCount val="2"/>
                  <c:pt idx="0">
                    <c:v>6.8927222718490846E-2</c:v>
                  </c:pt>
                  <c:pt idx="1">
                    <c:v>0.6290493866102026</c:v>
                  </c:pt>
                </c:numCache>
              </c:numRef>
            </c:plus>
            <c:minus>
              <c:numRef>
                <c:f>Feuil3!$C$56:$D$56</c:f>
                <c:numCache>
                  <c:formatCode>General</c:formatCode>
                  <c:ptCount val="2"/>
                  <c:pt idx="0">
                    <c:v>6.8927222718490846E-2</c:v>
                  </c:pt>
                  <c:pt idx="1">
                    <c:v>0.6290493866102026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Feuil3!$C$28:$D$28</c:f>
              <c:strCache>
                <c:ptCount val="2"/>
                <c:pt idx="0">
                  <c:v> -N</c:v>
                </c:pt>
                <c:pt idx="1">
                  <c:v> +N</c:v>
                </c:pt>
              </c:strCache>
            </c:strRef>
          </c:cat>
          <c:val>
            <c:numRef>
              <c:f>Feuil3!$C$51:$D$51</c:f>
              <c:numCache>
                <c:formatCode>General</c:formatCode>
                <c:ptCount val="2"/>
                <c:pt idx="0">
                  <c:v>0.25667152132363991</c:v>
                </c:pt>
                <c:pt idx="1">
                  <c:v>2.2396017143926135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11-406D-9E1D-F7BAB6803FDF}"/>
            </c:ext>
          </c:extLst>
        </c:ser>
        <c:ser>
          <c:idx val="1"/>
          <c:order val="1"/>
          <c:tx>
            <c:strRef>
              <c:f>Feuil3!$B$52</c:f>
              <c:strCache>
                <c:ptCount val="1"/>
                <c:pt idx="0">
                  <c:v>amiRNA</c:v>
                </c:pt>
              </c:strCache>
            </c:strRef>
          </c:tx>
          <c:spPr>
            <a:pattFill prst="pct40">
              <a:fgClr>
                <a:srgbClr val="00CC99"/>
              </a:fgClr>
              <a:bgClr>
                <a:srgbClr val="FFFFFF"/>
              </a:bgClr>
            </a:pattFill>
            <a:ln>
              <a:solidFill>
                <a:srgbClr val="2DC587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Feuil3!$C$57:$D$57</c:f>
                <c:numCache>
                  <c:formatCode>General</c:formatCode>
                  <c:ptCount val="2"/>
                  <c:pt idx="0">
                    <c:v>0.12238696828969255</c:v>
                  </c:pt>
                  <c:pt idx="1">
                    <c:v>0.27443467084701023</c:v>
                  </c:pt>
                </c:numCache>
              </c:numRef>
            </c:plus>
            <c:minus>
              <c:numRef>
                <c:f>Feuil3!$C$57:$D$57</c:f>
                <c:numCache>
                  <c:formatCode>General</c:formatCode>
                  <c:ptCount val="2"/>
                  <c:pt idx="0">
                    <c:v>0.12238696828969255</c:v>
                  </c:pt>
                  <c:pt idx="1">
                    <c:v>0.27443467084701023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Feuil3!$C$28:$D$28</c:f>
              <c:strCache>
                <c:ptCount val="2"/>
                <c:pt idx="0">
                  <c:v> -N</c:v>
                </c:pt>
                <c:pt idx="1">
                  <c:v> +N</c:v>
                </c:pt>
              </c:strCache>
            </c:strRef>
          </c:cat>
          <c:val>
            <c:numRef>
              <c:f>Feuil3!$C$52:$D$52</c:f>
              <c:numCache>
                <c:formatCode>General</c:formatCode>
                <c:ptCount val="2"/>
                <c:pt idx="0">
                  <c:v>0.19539697432482075</c:v>
                </c:pt>
                <c:pt idx="1">
                  <c:v>1.0706837849543356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11-406D-9E1D-F7BAB6803F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12907944"/>
        <c:axId val="1812909912"/>
      </c:barChart>
      <c:catAx>
        <c:axId val="1812907944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812909912"/>
        <c:crosses val="autoZero"/>
        <c:auto val="1"/>
        <c:lblAlgn val="ctr"/>
        <c:lblOffset val="100"/>
        <c:noMultiLvlLbl val="0"/>
      </c:catAx>
      <c:valAx>
        <c:axId val="1812909912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800" dirty="0" smtClean="0">
                    <a:solidFill>
                      <a:schemeClr val="tx1"/>
                    </a:solidFill>
                  </a:rPr>
                  <a:t>Relative </a:t>
                </a:r>
                <a:r>
                  <a:rPr lang="fr-FR" sz="1800" dirty="0" err="1" smtClean="0">
                    <a:solidFill>
                      <a:schemeClr val="tx1"/>
                    </a:solidFill>
                  </a:rPr>
                  <a:t>mRNA</a:t>
                </a:r>
                <a:r>
                  <a:rPr lang="fr-FR" sz="1800" dirty="0" smtClean="0">
                    <a:solidFill>
                      <a:schemeClr val="tx1"/>
                    </a:solidFill>
                  </a:rPr>
                  <a:t> accumulation</a:t>
                </a:r>
                <a:endParaRPr lang="fr-FR" sz="1800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6.2682126463097079E-2"/>
              <c:y val="0.1438977884107462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812907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1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fr-FR" sz="2800" b="1" i="1">
                <a:solidFill>
                  <a:sysClr val="windowText" lastClr="000000"/>
                </a:solidFill>
              </a:rPr>
              <a:t>BdNLP6</a:t>
            </a:r>
          </a:p>
        </c:rich>
      </c:tx>
      <c:layout>
        <c:manualLayout>
          <c:xMode val="edge"/>
          <c:yMode val="edge"/>
          <c:x val="0.17847770409697972"/>
          <c:y val="4.270302033141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1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ED7D31"/>
            </a:solidFill>
            <a:ln>
              <a:solidFill>
                <a:srgbClr val="ED7D31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Feuil1!$E$30:$E$33</c:f>
                <c:numCache>
                  <c:formatCode>General</c:formatCode>
                  <c:ptCount val="4"/>
                  <c:pt idx="0">
                    <c:v>0.30570770816303866</c:v>
                  </c:pt>
                  <c:pt idx="1">
                    <c:v>0.12407346734122121</c:v>
                  </c:pt>
                  <c:pt idx="2">
                    <c:v>0.31467059127107705</c:v>
                  </c:pt>
                  <c:pt idx="3">
                    <c:v>0.10801738046161352</c:v>
                  </c:pt>
                </c:numCache>
              </c:numRef>
            </c:plus>
            <c:minus>
              <c:numRef>
                <c:f>Feuil1!$E$30:$E$33</c:f>
                <c:numCache>
                  <c:formatCode>General</c:formatCode>
                  <c:ptCount val="4"/>
                  <c:pt idx="0">
                    <c:v>0.30570770816303866</c:v>
                  </c:pt>
                  <c:pt idx="1">
                    <c:v>0.12407346734122121</c:v>
                  </c:pt>
                  <c:pt idx="2">
                    <c:v>0.31467059127107705</c:v>
                  </c:pt>
                  <c:pt idx="3">
                    <c:v>0.10801738046161352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Feuil1!$B$30:$C$33</c:f>
              <c:multiLvlStrCache>
                <c:ptCount val="4"/>
                <c:lvl>
                  <c:pt idx="0">
                    <c:v>1h30 </c:v>
                  </c:pt>
                  <c:pt idx="1">
                    <c:v>1h30 </c:v>
                  </c:pt>
                  <c:pt idx="2">
                    <c:v>3h</c:v>
                  </c:pt>
                  <c:pt idx="3">
                    <c:v>3h</c:v>
                  </c:pt>
                </c:lvl>
                <c:lvl>
                  <c:pt idx="0">
                    <c:v> -N</c:v>
                  </c:pt>
                  <c:pt idx="1">
                    <c:v> +N</c:v>
                  </c:pt>
                  <c:pt idx="2">
                    <c:v> -N</c:v>
                  </c:pt>
                  <c:pt idx="3">
                    <c:v> +N</c:v>
                  </c:pt>
                </c:lvl>
              </c:multiLvlStrCache>
            </c:multiLvlStrRef>
          </c:cat>
          <c:val>
            <c:numRef>
              <c:f>Feuil1!$D$30:$D$33</c:f>
              <c:numCache>
                <c:formatCode>General</c:formatCode>
                <c:ptCount val="4"/>
                <c:pt idx="0">
                  <c:v>1.3780744562241456</c:v>
                </c:pt>
                <c:pt idx="1">
                  <c:v>0.41590066707786411</c:v>
                </c:pt>
                <c:pt idx="2">
                  <c:v>0.84715885356516585</c:v>
                </c:pt>
                <c:pt idx="3">
                  <c:v>0.24037336154407773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D4-4842-B398-42B75DDCB5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3204416"/>
        <c:axId val="573195888"/>
      </c:barChart>
      <c:catAx>
        <c:axId val="573204416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73195888"/>
        <c:crosses val="autoZero"/>
        <c:auto val="1"/>
        <c:lblAlgn val="ctr"/>
        <c:lblOffset val="100"/>
        <c:noMultiLvlLbl val="0"/>
      </c:catAx>
      <c:valAx>
        <c:axId val="573195888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>
                    <a:solidFill>
                      <a:sysClr val="windowText" lastClr="000000"/>
                    </a:solidFill>
                  </a:rPr>
                  <a:t>Relative mRNA accumulation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73204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1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fr-FR" sz="2800" b="1" i="1">
                <a:solidFill>
                  <a:sysClr val="windowText" lastClr="000000"/>
                </a:solidFill>
              </a:rPr>
              <a:t>BdNLP7</a:t>
            </a:r>
          </a:p>
        </c:rich>
      </c:tx>
      <c:layout>
        <c:manualLayout>
          <c:xMode val="edge"/>
          <c:yMode val="edge"/>
          <c:x val="0.11559388690073145"/>
          <c:y val="2.2802522818975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1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ED7D31"/>
            </a:solidFill>
            <a:ln>
              <a:solidFill>
                <a:srgbClr val="ED7D31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Feuil1!$E$54:$E$57</c:f>
                <c:numCache>
                  <c:formatCode>General</c:formatCode>
                  <c:ptCount val="4"/>
                  <c:pt idx="0">
                    <c:v>0.2712244277526209</c:v>
                  </c:pt>
                  <c:pt idx="1">
                    <c:v>0.19895924257428643</c:v>
                  </c:pt>
                  <c:pt idx="2">
                    <c:v>7.9471714039775973E-2</c:v>
                  </c:pt>
                  <c:pt idx="3">
                    <c:v>0.13485256818907787</c:v>
                  </c:pt>
                </c:numCache>
              </c:numRef>
            </c:plus>
            <c:minus>
              <c:numRef>
                <c:f>Feuil1!$E$54:$E$57</c:f>
                <c:numCache>
                  <c:formatCode>General</c:formatCode>
                  <c:ptCount val="4"/>
                  <c:pt idx="0">
                    <c:v>0.2712244277526209</c:v>
                  </c:pt>
                  <c:pt idx="1">
                    <c:v>0.19895924257428643</c:v>
                  </c:pt>
                  <c:pt idx="2">
                    <c:v>7.9471714039775973E-2</c:v>
                  </c:pt>
                  <c:pt idx="3">
                    <c:v>0.13485256818907787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Feuil1!$B$54:$C$57</c:f>
              <c:multiLvlStrCache>
                <c:ptCount val="4"/>
                <c:lvl>
                  <c:pt idx="0">
                    <c:v>1h30</c:v>
                  </c:pt>
                  <c:pt idx="1">
                    <c:v>1h30</c:v>
                  </c:pt>
                  <c:pt idx="2">
                    <c:v>2h</c:v>
                  </c:pt>
                  <c:pt idx="3">
                    <c:v>2h</c:v>
                  </c:pt>
                </c:lvl>
                <c:lvl>
                  <c:pt idx="0">
                    <c:v> -N</c:v>
                  </c:pt>
                  <c:pt idx="1">
                    <c:v> +N</c:v>
                  </c:pt>
                  <c:pt idx="2">
                    <c:v> -N</c:v>
                  </c:pt>
                  <c:pt idx="3">
                    <c:v> +N</c:v>
                  </c:pt>
                </c:lvl>
              </c:multiLvlStrCache>
            </c:multiLvlStrRef>
          </c:cat>
          <c:val>
            <c:numRef>
              <c:f>Feuil1!$D$54:$D$57</c:f>
              <c:numCache>
                <c:formatCode>General</c:formatCode>
                <c:ptCount val="4"/>
                <c:pt idx="0">
                  <c:v>1.5967581982350909</c:v>
                </c:pt>
                <c:pt idx="1">
                  <c:v>1.6553302352997952</c:v>
                </c:pt>
                <c:pt idx="2">
                  <c:v>1.4087337028606732</c:v>
                </c:pt>
                <c:pt idx="3">
                  <c:v>1.5158139447549082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01-43EF-A074-0930ECA22C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3204416"/>
        <c:axId val="573195888"/>
      </c:barChart>
      <c:catAx>
        <c:axId val="573204416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73195888"/>
        <c:crosses val="autoZero"/>
        <c:auto val="1"/>
        <c:lblAlgn val="ctr"/>
        <c:lblOffset val="100"/>
        <c:noMultiLvlLbl val="0"/>
      </c:catAx>
      <c:valAx>
        <c:axId val="573195888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>
                    <a:solidFill>
                      <a:sysClr val="windowText" lastClr="000000"/>
                    </a:solidFill>
                  </a:rPr>
                  <a:t>Relative mRNA accumulation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73204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1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fr-FR" sz="2800" b="1" i="1">
                <a:solidFill>
                  <a:sysClr val="windowText" lastClr="000000"/>
                </a:solidFill>
              </a:rPr>
              <a:t>HvNLP1</a:t>
            </a:r>
          </a:p>
        </c:rich>
      </c:tx>
      <c:layout>
        <c:manualLayout>
          <c:xMode val="edge"/>
          <c:yMode val="edge"/>
          <c:x val="0.17847770409697972"/>
          <c:y val="4.270302033141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1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Feuil1!$E$54:$E$57</c:f>
                <c:numCache>
                  <c:formatCode>General</c:formatCode>
                  <c:ptCount val="4"/>
                  <c:pt idx="0">
                    <c:v>0.2712244277526209</c:v>
                  </c:pt>
                  <c:pt idx="1">
                    <c:v>0.19895924257428643</c:v>
                  </c:pt>
                  <c:pt idx="2">
                    <c:v>7.9471714039775973E-2</c:v>
                  </c:pt>
                  <c:pt idx="3">
                    <c:v>0.13485256818907787</c:v>
                  </c:pt>
                </c:numCache>
              </c:numRef>
            </c:plus>
            <c:minus>
              <c:numRef>
                <c:f>Feuil1!$E$54:$E$57</c:f>
                <c:numCache>
                  <c:formatCode>General</c:formatCode>
                  <c:ptCount val="4"/>
                  <c:pt idx="0">
                    <c:v>0.2712244277526209</c:v>
                  </c:pt>
                  <c:pt idx="1">
                    <c:v>0.19895924257428643</c:v>
                  </c:pt>
                  <c:pt idx="2">
                    <c:v>7.9471714039775973E-2</c:v>
                  </c:pt>
                  <c:pt idx="3">
                    <c:v>0.13485256818907787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Feuil1!$B$67:$C$70</c:f>
              <c:multiLvlStrCache>
                <c:ptCount val="4"/>
                <c:lvl>
                  <c:pt idx="0">
                    <c:v>1h30</c:v>
                  </c:pt>
                  <c:pt idx="1">
                    <c:v>1h30</c:v>
                  </c:pt>
                  <c:pt idx="2">
                    <c:v>3h</c:v>
                  </c:pt>
                  <c:pt idx="3">
                    <c:v>3h</c:v>
                  </c:pt>
                </c:lvl>
                <c:lvl>
                  <c:pt idx="0">
                    <c:v> -N</c:v>
                  </c:pt>
                  <c:pt idx="1">
                    <c:v> +N</c:v>
                  </c:pt>
                  <c:pt idx="2">
                    <c:v> -N</c:v>
                  </c:pt>
                  <c:pt idx="3">
                    <c:v> +N</c:v>
                  </c:pt>
                </c:lvl>
              </c:multiLvlStrCache>
            </c:multiLvlStrRef>
          </c:cat>
          <c:val>
            <c:numRef>
              <c:f>Feuil1!$D$67:$D$70</c:f>
              <c:numCache>
                <c:formatCode>General</c:formatCode>
                <c:ptCount val="4"/>
                <c:pt idx="0">
                  <c:v>1.0414712003896056</c:v>
                </c:pt>
                <c:pt idx="1">
                  <c:v>0.84457148169214291</c:v>
                </c:pt>
                <c:pt idx="2">
                  <c:v>0.99763698108421728</c:v>
                </c:pt>
                <c:pt idx="3">
                  <c:v>0.97907129991084896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56-4D31-B80E-32E81E4A6D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3204416"/>
        <c:axId val="573195888"/>
      </c:barChart>
      <c:catAx>
        <c:axId val="573204416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73195888"/>
        <c:crosses val="autoZero"/>
        <c:auto val="1"/>
        <c:lblAlgn val="ctr"/>
        <c:lblOffset val="100"/>
        <c:noMultiLvlLbl val="0"/>
      </c:catAx>
      <c:valAx>
        <c:axId val="573195888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>
                    <a:solidFill>
                      <a:sysClr val="windowText" lastClr="000000"/>
                    </a:solidFill>
                  </a:rPr>
                  <a:t>Relative mRNA accumulation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73204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1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fr-FR" sz="2800" b="1" i="1">
                <a:solidFill>
                  <a:sysClr val="windowText" lastClr="000000"/>
                </a:solidFill>
              </a:rPr>
              <a:t>AtNLP6</a:t>
            </a:r>
          </a:p>
        </c:rich>
      </c:tx>
      <c:layout>
        <c:manualLayout>
          <c:xMode val="edge"/>
          <c:yMode val="edge"/>
          <c:x val="0.17847770409697972"/>
          <c:y val="4.270302033141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1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70AD47"/>
            </a:solidFill>
            <a:ln>
              <a:solidFill>
                <a:srgbClr val="70AD47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Feuil1!$E$75:$E$78</c:f>
                <c:numCache>
                  <c:formatCode>General</c:formatCode>
                  <c:ptCount val="4"/>
                  <c:pt idx="0">
                    <c:v>9.6564723196062616E-2</c:v>
                  </c:pt>
                  <c:pt idx="1">
                    <c:v>0.63172795660290593</c:v>
                  </c:pt>
                  <c:pt idx="2">
                    <c:v>7.1378226595824032E-2</c:v>
                  </c:pt>
                  <c:pt idx="3">
                    <c:v>0.13045930138700862</c:v>
                  </c:pt>
                </c:numCache>
              </c:numRef>
            </c:plus>
            <c:minus>
              <c:numRef>
                <c:f>Feuil1!$E$75:$E$78</c:f>
                <c:numCache>
                  <c:formatCode>General</c:formatCode>
                  <c:ptCount val="4"/>
                  <c:pt idx="0">
                    <c:v>9.6564723196062616E-2</c:v>
                  </c:pt>
                  <c:pt idx="1">
                    <c:v>0.63172795660290593</c:v>
                  </c:pt>
                  <c:pt idx="2">
                    <c:v>7.1378226595824032E-2</c:v>
                  </c:pt>
                  <c:pt idx="3">
                    <c:v>0.13045930138700862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Feuil1!$B$75:$C$78</c:f>
              <c:multiLvlStrCache>
                <c:ptCount val="4"/>
                <c:lvl>
                  <c:pt idx="0">
                    <c:v>1h30</c:v>
                  </c:pt>
                  <c:pt idx="1">
                    <c:v>1h30</c:v>
                  </c:pt>
                  <c:pt idx="2">
                    <c:v>3h</c:v>
                  </c:pt>
                  <c:pt idx="3">
                    <c:v>3h</c:v>
                  </c:pt>
                </c:lvl>
                <c:lvl>
                  <c:pt idx="0">
                    <c:v> -N</c:v>
                  </c:pt>
                  <c:pt idx="1">
                    <c:v> +N</c:v>
                  </c:pt>
                  <c:pt idx="2">
                    <c:v> -N</c:v>
                  </c:pt>
                  <c:pt idx="3">
                    <c:v> +N</c:v>
                  </c:pt>
                </c:lvl>
              </c:multiLvlStrCache>
            </c:multiLvlStrRef>
          </c:cat>
          <c:val>
            <c:numRef>
              <c:f>Feuil1!$D$75:$D$78</c:f>
              <c:numCache>
                <c:formatCode>General</c:formatCode>
                <c:ptCount val="4"/>
                <c:pt idx="0">
                  <c:v>1.2425314376420327</c:v>
                </c:pt>
                <c:pt idx="1">
                  <c:v>2.023931967230451</c:v>
                </c:pt>
                <c:pt idx="2">
                  <c:v>1.463955889787256</c:v>
                </c:pt>
                <c:pt idx="3">
                  <c:v>1.2221672235734771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4F-47DB-9F99-CD31F72D18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3204416"/>
        <c:axId val="573195888"/>
      </c:barChart>
      <c:catAx>
        <c:axId val="573204416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73195888"/>
        <c:crosses val="autoZero"/>
        <c:auto val="1"/>
        <c:lblAlgn val="ctr"/>
        <c:lblOffset val="100"/>
        <c:noMultiLvlLbl val="0"/>
      </c:catAx>
      <c:valAx>
        <c:axId val="573195888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>
                    <a:solidFill>
                      <a:sysClr val="windowText" lastClr="000000"/>
                    </a:solidFill>
                  </a:rPr>
                  <a:t>Relative mRNA accumulation</a:t>
                </a:r>
              </a:p>
            </c:rich>
          </c:tx>
          <c:layout>
            <c:manualLayout>
              <c:xMode val="edge"/>
              <c:yMode val="edge"/>
              <c:x val="3.9302385747655162E-2"/>
              <c:y val="0.127163134831817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73204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1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fr-FR" sz="2800" b="1" i="1">
                <a:solidFill>
                  <a:sysClr val="windowText" lastClr="000000"/>
                </a:solidFill>
              </a:rPr>
              <a:t>AtNLP7</a:t>
            </a:r>
          </a:p>
        </c:rich>
      </c:tx>
      <c:layout>
        <c:manualLayout>
          <c:xMode val="edge"/>
          <c:yMode val="edge"/>
          <c:x val="0.17847770409697972"/>
          <c:y val="4.270302033141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1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70AD47"/>
            </a:solidFill>
            <a:ln>
              <a:solidFill>
                <a:srgbClr val="70AD47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Feuil1!$E$83:$E$86</c:f>
                <c:numCache>
                  <c:formatCode>General</c:formatCode>
                  <c:ptCount val="4"/>
                  <c:pt idx="0">
                    <c:v>0.22224434661182929</c:v>
                  </c:pt>
                  <c:pt idx="1">
                    <c:v>0.61304388529692799</c:v>
                  </c:pt>
                  <c:pt idx="2">
                    <c:v>0.110891647403522</c:v>
                  </c:pt>
                  <c:pt idx="3">
                    <c:v>8.7247387049118788E-2</c:v>
                  </c:pt>
                </c:numCache>
              </c:numRef>
            </c:plus>
            <c:minus>
              <c:numRef>
                <c:f>Feuil1!$E$83:$E$86</c:f>
                <c:numCache>
                  <c:formatCode>General</c:formatCode>
                  <c:ptCount val="4"/>
                  <c:pt idx="0">
                    <c:v>0.22224434661182929</c:v>
                  </c:pt>
                  <c:pt idx="1">
                    <c:v>0.61304388529692799</c:v>
                  </c:pt>
                  <c:pt idx="2">
                    <c:v>0.110891647403522</c:v>
                  </c:pt>
                  <c:pt idx="3">
                    <c:v>8.7247387049118788E-2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Feuil1!$B$83:$C$86</c:f>
              <c:multiLvlStrCache>
                <c:ptCount val="4"/>
                <c:lvl>
                  <c:pt idx="0">
                    <c:v>1h30</c:v>
                  </c:pt>
                  <c:pt idx="1">
                    <c:v>1h30</c:v>
                  </c:pt>
                  <c:pt idx="2">
                    <c:v>3h</c:v>
                  </c:pt>
                  <c:pt idx="3">
                    <c:v>3h</c:v>
                  </c:pt>
                </c:lvl>
                <c:lvl>
                  <c:pt idx="0">
                    <c:v> -N</c:v>
                  </c:pt>
                  <c:pt idx="1">
                    <c:v> +N</c:v>
                  </c:pt>
                  <c:pt idx="2">
                    <c:v> -N</c:v>
                  </c:pt>
                  <c:pt idx="3">
                    <c:v> +N</c:v>
                  </c:pt>
                </c:lvl>
              </c:multiLvlStrCache>
            </c:multiLvlStrRef>
          </c:cat>
          <c:val>
            <c:numRef>
              <c:f>Feuil1!$D$83:$D$86</c:f>
              <c:numCache>
                <c:formatCode>General</c:formatCode>
                <c:ptCount val="4"/>
                <c:pt idx="0">
                  <c:v>1.2754859470020945</c:v>
                </c:pt>
                <c:pt idx="1">
                  <c:v>1.8911116893002857</c:v>
                </c:pt>
                <c:pt idx="2">
                  <c:v>1.5818695487130086</c:v>
                </c:pt>
                <c:pt idx="3">
                  <c:v>1.0138282672246983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14-409B-9B71-F83FD45F3E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3204416"/>
        <c:axId val="573195888"/>
      </c:barChart>
      <c:catAx>
        <c:axId val="573204416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73195888"/>
        <c:crosses val="autoZero"/>
        <c:auto val="1"/>
        <c:lblAlgn val="ctr"/>
        <c:lblOffset val="100"/>
        <c:noMultiLvlLbl val="0"/>
      </c:catAx>
      <c:valAx>
        <c:axId val="573195888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>
                    <a:solidFill>
                      <a:sysClr val="windowText" lastClr="000000"/>
                    </a:solidFill>
                  </a:rPr>
                  <a:t>Relative mRNA accumulation</a:t>
                </a:r>
              </a:p>
            </c:rich>
          </c:tx>
          <c:layout>
            <c:manualLayout>
              <c:xMode val="edge"/>
              <c:yMode val="edge"/>
              <c:x val="3.9302385747655162E-2"/>
              <c:y val="0.140443898186391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73204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1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fr-FR" sz="2800" b="1" i="1">
                <a:solidFill>
                  <a:sysClr val="windowText" lastClr="000000"/>
                </a:solidFill>
              </a:rPr>
              <a:t>HvNIA1</a:t>
            </a:r>
          </a:p>
        </c:rich>
      </c:tx>
      <c:layout>
        <c:manualLayout>
          <c:xMode val="edge"/>
          <c:yMode val="edge"/>
          <c:x val="7.236111111111114E-2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1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Feuil1!$E$5:$E$8</c:f>
                <c:numCache>
                  <c:formatCode>General</c:formatCode>
                  <c:ptCount val="4"/>
                  <c:pt idx="0">
                    <c:v>0.94307052722540974</c:v>
                  </c:pt>
                  <c:pt idx="1">
                    <c:v>0.81641342198968692</c:v>
                  </c:pt>
                  <c:pt idx="2">
                    <c:v>0.23869558911894734</c:v>
                  </c:pt>
                  <c:pt idx="3">
                    <c:v>1.3134420952458894</c:v>
                  </c:pt>
                </c:numCache>
              </c:numRef>
            </c:plus>
            <c:minus>
              <c:numRef>
                <c:f>Feuil1!$E$5:$E$8</c:f>
                <c:numCache>
                  <c:formatCode>General</c:formatCode>
                  <c:ptCount val="4"/>
                  <c:pt idx="0">
                    <c:v>0.94307052722540974</c:v>
                  </c:pt>
                  <c:pt idx="1">
                    <c:v>0.81641342198968692</c:v>
                  </c:pt>
                  <c:pt idx="2">
                    <c:v>0.23869558911894734</c:v>
                  </c:pt>
                  <c:pt idx="3">
                    <c:v>1.3134420952458894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Feuil1!$B$5:$C$8</c:f>
              <c:multiLvlStrCache>
                <c:ptCount val="4"/>
                <c:lvl>
                  <c:pt idx="0">
                    <c:v>1h30 </c:v>
                  </c:pt>
                  <c:pt idx="1">
                    <c:v>1h30 </c:v>
                  </c:pt>
                  <c:pt idx="2">
                    <c:v>3h</c:v>
                  </c:pt>
                  <c:pt idx="3">
                    <c:v>3h</c:v>
                  </c:pt>
                </c:lvl>
                <c:lvl>
                  <c:pt idx="0">
                    <c:v> -N</c:v>
                  </c:pt>
                  <c:pt idx="1">
                    <c:v> +N</c:v>
                  </c:pt>
                  <c:pt idx="2">
                    <c:v> -N</c:v>
                  </c:pt>
                  <c:pt idx="3">
                    <c:v> +N</c:v>
                  </c:pt>
                </c:lvl>
              </c:multiLvlStrCache>
            </c:multiLvlStrRef>
          </c:cat>
          <c:val>
            <c:numRef>
              <c:f>Feuil1!$D$5:$D$8</c:f>
              <c:numCache>
                <c:formatCode>General</c:formatCode>
                <c:ptCount val="4"/>
                <c:pt idx="0">
                  <c:v>2.4747922096176391</c:v>
                </c:pt>
                <c:pt idx="1">
                  <c:v>6.6770507589857235</c:v>
                </c:pt>
                <c:pt idx="2">
                  <c:v>2.2480745649711387</c:v>
                </c:pt>
                <c:pt idx="3">
                  <c:v>3.3581746326524287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7E-45F3-B36A-50225DE030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3204416"/>
        <c:axId val="573195888"/>
      </c:barChart>
      <c:catAx>
        <c:axId val="573204416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73195888"/>
        <c:crosses val="autoZero"/>
        <c:auto val="1"/>
        <c:lblAlgn val="ctr"/>
        <c:lblOffset val="100"/>
        <c:noMultiLvlLbl val="0"/>
      </c:catAx>
      <c:valAx>
        <c:axId val="573195888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ysClr val="windowText" lastClr="000000"/>
                    </a:solidFill>
                  </a:rPr>
                  <a:t>Relative mRNA accumulation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73204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1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fr-FR" sz="2800" b="1" i="1" dirty="0">
                <a:solidFill>
                  <a:sysClr val="windowText" lastClr="000000"/>
                </a:solidFill>
              </a:rPr>
              <a:t>BdNIA1</a:t>
            </a:r>
          </a:p>
        </c:rich>
      </c:tx>
      <c:layout>
        <c:manualLayout>
          <c:xMode val="edge"/>
          <c:yMode val="edge"/>
          <c:x val="4.5115880397504825E-2"/>
          <c:y val="2.77777462609007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1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ED7D31"/>
            </a:solidFill>
            <a:ln>
              <a:solidFill>
                <a:srgbClr val="ED7D31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Feuil1!$E$14:$E$17</c:f>
                <c:numCache>
                  <c:formatCode>General</c:formatCode>
                  <c:ptCount val="4"/>
                  <c:pt idx="0">
                    <c:v>0.17490501982091763</c:v>
                  </c:pt>
                  <c:pt idx="1">
                    <c:v>0.5750491178642978</c:v>
                  </c:pt>
                  <c:pt idx="2">
                    <c:v>0.37068321871000226</c:v>
                  </c:pt>
                  <c:pt idx="3">
                    <c:v>0.77041988366734204</c:v>
                  </c:pt>
                </c:numCache>
              </c:numRef>
            </c:plus>
            <c:minus>
              <c:numRef>
                <c:f>Feuil1!$E$14:$E$17</c:f>
                <c:numCache>
                  <c:formatCode>General</c:formatCode>
                  <c:ptCount val="4"/>
                  <c:pt idx="0">
                    <c:v>0.17490501982091763</c:v>
                  </c:pt>
                  <c:pt idx="1">
                    <c:v>0.5750491178642978</c:v>
                  </c:pt>
                  <c:pt idx="2">
                    <c:v>0.37068321871000226</c:v>
                  </c:pt>
                  <c:pt idx="3">
                    <c:v>0.77041988366734204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Feuil1!$B$14:$C$17</c:f>
              <c:multiLvlStrCache>
                <c:ptCount val="4"/>
                <c:lvl>
                  <c:pt idx="0">
                    <c:v>1h30 </c:v>
                  </c:pt>
                  <c:pt idx="1">
                    <c:v>1h30 </c:v>
                  </c:pt>
                  <c:pt idx="2">
                    <c:v>3h</c:v>
                  </c:pt>
                  <c:pt idx="3">
                    <c:v>3h</c:v>
                  </c:pt>
                </c:lvl>
                <c:lvl>
                  <c:pt idx="0">
                    <c:v> -N</c:v>
                  </c:pt>
                  <c:pt idx="1">
                    <c:v> +N</c:v>
                  </c:pt>
                  <c:pt idx="2">
                    <c:v> -N</c:v>
                  </c:pt>
                  <c:pt idx="3">
                    <c:v> +N</c:v>
                  </c:pt>
                </c:lvl>
              </c:multiLvlStrCache>
            </c:multiLvlStrRef>
          </c:cat>
          <c:val>
            <c:numRef>
              <c:f>Feuil1!$D$14:$D$17</c:f>
              <c:numCache>
                <c:formatCode>General</c:formatCode>
                <c:ptCount val="4"/>
                <c:pt idx="0">
                  <c:v>1.9375063114494815</c:v>
                </c:pt>
                <c:pt idx="1">
                  <c:v>6.3396173083258391</c:v>
                </c:pt>
                <c:pt idx="2">
                  <c:v>0.94772493322486995</c:v>
                </c:pt>
                <c:pt idx="3">
                  <c:v>5.4588543363558406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A5-4FF4-8D07-EA85A1701D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3204416"/>
        <c:axId val="573195888"/>
      </c:barChart>
      <c:catAx>
        <c:axId val="573204416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73195888"/>
        <c:crosses val="autoZero"/>
        <c:auto val="1"/>
        <c:lblAlgn val="ctr"/>
        <c:lblOffset val="100"/>
        <c:noMultiLvlLbl val="0"/>
      </c:catAx>
      <c:valAx>
        <c:axId val="573195888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ysClr val="windowText" lastClr="000000"/>
                    </a:solidFill>
                  </a:rPr>
                  <a:t>Relative mRNA accumulation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73204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1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fr-FR" sz="2800" b="1" i="1">
                <a:solidFill>
                  <a:sysClr val="windowText" lastClr="000000"/>
                </a:solidFill>
              </a:rPr>
              <a:t>AtNIA1</a:t>
            </a:r>
          </a:p>
        </c:rich>
      </c:tx>
      <c:layout>
        <c:manualLayout>
          <c:xMode val="edge"/>
          <c:yMode val="edge"/>
          <c:x val="7.236111111111114E-2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1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70AD47"/>
            </a:solidFill>
            <a:ln>
              <a:solidFill>
                <a:srgbClr val="70AD47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Feuil1!$E$21:$E$24</c:f>
                <c:numCache>
                  <c:formatCode>General</c:formatCode>
                  <c:ptCount val="4"/>
                  <c:pt idx="0">
                    <c:v>0.20152844991115998</c:v>
                  </c:pt>
                  <c:pt idx="1">
                    <c:v>5.4419079286539453</c:v>
                  </c:pt>
                  <c:pt idx="2">
                    <c:v>0.32567770235892601</c:v>
                  </c:pt>
                  <c:pt idx="3">
                    <c:v>7.7989061018574493</c:v>
                  </c:pt>
                </c:numCache>
              </c:numRef>
            </c:plus>
            <c:minus>
              <c:numRef>
                <c:f>Feuil1!$E$21:$E$24</c:f>
                <c:numCache>
                  <c:formatCode>General</c:formatCode>
                  <c:ptCount val="4"/>
                  <c:pt idx="0">
                    <c:v>0.20152844991115998</c:v>
                  </c:pt>
                  <c:pt idx="1">
                    <c:v>5.4419079286539453</c:v>
                  </c:pt>
                  <c:pt idx="2">
                    <c:v>0.32567770235892601</c:v>
                  </c:pt>
                  <c:pt idx="3">
                    <c:v>7.7989061018574493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Feuil1!$B$21:$C$24</c:f>
              <c:multiLvlStrCache>
                <c:ptCount val="4"/>
                <c:lvl>
                  <c:pt idx="0">
                    <c:v>1h30 </c:v>
                  </c:pt>
                  <c:pt idx="1">
                    <c:v>1h30 </c:v>
                  </c:pt>
                  <c:pt idx="2">
                    <c:v>3h</c:v>
                  </c:pt>
                  <c:pt idx="3">
                    <c:v>3h</c:v>
                  </c:pt>
                </c:lvl>
                <c:lvl>
                  <c:pt idx="0">
                    <c:v> -N</c:v>
                  </c:pt>
                  <c:pt idx="1">
                    <c:v> +N</c:v>
                  </c:pt>
                  <c:pt idx="2">
                    <c:v> -N</c:v>
                  </c:pt>
                  <c:pt idx="3">
                    <c:v> +N</c:v>
                  </c:pt>
                </c:lvl>
              </c:multiLvlStrCache>
            </c:multiLvlStrRef>
          </c:cat>
          <c:val>
            <c:numRef>
              <c:f>Feuil1!$D$21:$D$24</c:f>
              <c:numCache>
                <c:formatCode>General</c:formatCode>
                <c:ptCount val="4"/>
                <c:pt idx="0">
                  <c:v>2.7647751862606573</c:v>
                </c:pt>
                <c:pt idx="1">
                  <c:v>55.667110534297244</c:v>
                </c:pt>
                <c:pt idx="2">
                  <c:v>1.5188871595725679</c:v>
                </c:pt>
                <c:pt idx="3">
                  <c:v>41.448310151262149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60-4176-9D0B-F67DAA721F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3204416"/>
        <c:axId val="573195888"/>
      </c:barChart>
      <c:catAx>
        <c:axId val="573204416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73195888"/>
        <c:crosses val="autoZero"/>
        <c:auto val="1"/>
        <c:lblAlgn val="ctr"/>
        <c:lblOffset val="100"/>
        <c:noMultiLvlLbl val="0"/>
      </c:catAx>
      <c:valAx>
        <c:axId val="573195888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ysClr val="windowText" lastClr="000000"/>
                    </a:solidFill>
                  </a:rPr>
                  <a:t>Relative mRNA accumulation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73204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19325" y="685800"/>
            <a:ext cx="2419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7927E1A8-6D47-7147-9617-DAB41D5666E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19790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33388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866775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00163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735138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169414" algn="l" defTabSz="43388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603297" algn="l" defTabSz="43388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37180" algn="l" defTabSz="43388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71062" algn="l" defTabSz="43388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69108" y="13311135"/>
            <a:ext cx="25710009" cy="918378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36813" y="24280655"/>
            <a:ext cx="21174600" cy="10950624"/>
          </a:xfrm>
        </p:spPr>
        <p:txBody>
          <a:bodyPr/>
          <a:lstStyle>
            <a:lvl1pPr marL="0" indent="0" algn="ctr">
              <a:buNone/>
              <a:defRPr/>
            </a:lvl1pPr>
            <a:lvl2pPr marL="433883" indent="0" algn="ctr">
              <a:buNone/>
              <a:defRPr/>
            </a:lvl2pPr>
            <a:lvl3pPr marL="867766" indent="0" algn="ctr">
              <a:buNone/>
              <a:defRPr/>
            </a:lvl3pPr>
            <a:lvl4pPr marL="1301648" indent="0" algn="ctr">
              <a:buNone/>
              <a:defRPr/>
            </a:lvl4pPr>
            <a:lvl5pPr marL="1735531" indent="0" algn="ctr">
              <a:buNone/>
              <a:defRPr/>
            </a:lvl5pPr>
            <a:lvl6pPr marL="2169414" indent="0" algn="ctr">
              <a:buNone/>
              <a:defRPr/>
            </a:lvl6pPr>
            <a:lvl7pPr marL="2603297" indent="0" algn="ctr">
              <a:buNone/>
              <a:defRPr/>
            </a:lvl7pPr>
            <a:lvl8pPr marL="3037180" indent="0" algn="ctr">
              <a:buNone/>
              <a:defRPr/>
            </a:lvl8pPr>
            <a:lvl9pPr marL="3471062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155E2-AE55-AF4A-873A-17AA72AEB4B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0278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AFE83-DD27-C740-B35D-A767D8ADE18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9035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22245969" y="1428274"/>
            <a:ext cx="6994077" cy="36659552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260928" y="1428274"/>
            <a:ext cx="20850242" cy="36659552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22146-A364-9E40-8AB0-DD7F08EBF8A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4021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C6E04-493A-2E48-B234-4CDD79E79CE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2786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866" y="27534033"/>
            <a:ext cx="25710009" cy="8509803"/>
          </a:xfrm>
        </p:spPr>
        <p:txBody>
          <a:bodyPr anchor="t"/>
          <a:lstStyle>
            <a:lvl1pPr algn="l">
              <a:defRPr sz="38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389866" y="18161282"/>
            <a:ext cx="25710009" cy="9372751"/>
          </a:xfrm>
        </p:spPr>
        <p:txBody>
          <a:bodyPr anchor="b"/>
          <a:lstStyle>
            <a:lvl1pPr marL="0" indent="0">
              <a:buNone/>
              <a:defRPr sz="1900"/>
            </a:lvl1pPr>
            <a:lvl2pPr marL="433883" indent="0">
              <a:buNone/>
              <a:defRPr sz="1700"/>
            </a:lvl2pPr>
            <a:lvl3pPr marL="867766" indent="0">
              <a:buNone/>
              <a:defRPr sz="1500"/>
            </a:lvl3pPr>
            <a:lvl4pPr marL="1301648" indent="0">
              <a:buNone/>
              <a:defRPr sz="1300"/>
            </a:lvl4pPr>
            <a:lvl5pPr marL="1735531" indent="0">
              <a:buNone/>
              <a:defRPr sz="1300"/>
            </a:lvl5pPr>
            <a:lvl6pPr marL="2169414" indent="0">
              <a:buNone/>
              <a:defRPr sz="1300"/>
            </a:lvl6pPr>
            <a:lvl7pPr marL="2603297" indent="0">
              <a:buNone/>
              <a:defRPr sz="1300"/>
            </a:lvl7pPr>
            <a:lvl8pPr marL="3037180" indent="0">
              <a:buNone/>
              <a:defRPr sz="1300"/>
            </a:lvl8pPr>
            <a:lvl9pPr marL="3471062" indent="0">
              <a:buNone/>
              <a:defRPr sz="13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F0470-10C3-9342-B531-BDB94B65232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0898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269108" y="12378898"/>
            <a:ext cx="12787606" cy="2570892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5191512" y="12378898"/>
            <a:ext cx="12787605" cy="2570892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2E878-2357-8247-8640-A16B47CA14C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0104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2271" y="1716450"/>
            <a:ext cx="27223683" cy="7141369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12272" y="9591639"/>
            <a:ext cx="13364711" cy="3996647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3883" indent="0">
              <a:buNone/>
              <a:defRPr sz="1900" b="1"/>
            </a:lvl2pPr>
            <a:lvl3pPr marL="867766" indent="0">
              <a:buNone/>
              <a:defRPr sz="1700" b="1"/>
            </a:lvl3pPr>
            <a:lvl4pPr marL="1301648" indent="0">
              <a:buNone/>
              <a:defRPr sz="1500" b="1"/>
            </a:lvl4pPr>
            <a:lvl5pPr marL="1735531" indent="0">
              <a:buNone/>
              <a:defRPr sz="1500" b="1"/>
            </a:lvl5pPr>
            <a:lvl6pPr marL="2169414" indent="0">
              <a:buNone/>
              <a:defRPr sz="1500" b="1"/>
            </a:lvl6pPr>
            <a:lvl7pPr marL="2603297" indent="0">
              <a:buNone/>
              <a:defRPr sz="1500" b="1"/>
            </a:lvl7pPr>
            <a:lvl8pPr marL="3037180" indent="0">
              <a:buNone/>
              <a:defRPr sz="1500" b="1"/>
            </a:lvl8pPr>
            <a:lvl9pPr marL="3471062" indent="0">
              <a:buNone/>
              <a:defRPr sz="15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512272" y="13588286"/>
            <a:ext cx="13364711" cy="24686932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5365627" y="9591639"/>
            <a:ext cx="13370328" cy="3996647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3883" indent="0">
              <a:buNone/>
              <a:defRPr sz="1900" b="1"/>
            </a:lvl2pPr>
            <a:lvl3pPr marL="867766" indent="0">
              <a:buNone/>
              <a:defRPr sz="1700" b="1"/>
            </a:lvl3pPr>
            <a:lvl4pPr marL="1301648" indent="0">
              <a:buNone/>
              <a:defRPr sz="1500" b="1"/>
            </a:lvl4pPr>
            <a:lvl5pPr marL="1735531" indent="0">
              <a:buNone/>
              <a:defRPr sz="1500" b="1"/>
            </a:lvl5pPr>
            <a:lvl6pPr marL="2169414" indent="0">
              <a:buNone/>
              <a:defRPr sz="1500" b="1"/>
            </a:lvl6pPr>
            <a:lvl7pPr marL="2603297" indent="0">
              <a:buNone/>
              <a:defRPr sz="1500" b="1"/>
            </a:lvl7pPr>
            <a:lvl8pPr marL="3037180" indent="0">
              <a:buNone/>
              <a:defRPr sz="1500" b="1"/>
            </a:lvl8pPr>
            <a:lvl9pPr marL="3471062" indent="0">
              <a:buNone/>
              <a:defRPr sz="15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5365627" y="13588286"/>
            <a:ext cx="13370328" cy="24686932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D0F25-5D0B-0D43-B689-7AC5A4564A6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318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46640-1F02-864B-A6FA-CEBAD563B88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2607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B760B-0984-B642-8757-F5B82FCB5CF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2988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2272" y="1705427"/>
            <a:ext cx="9951219" cy="7261047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25762" y="1705425"/>
            <a:ext cx="16910193" cy="36569792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512272" y="8966474"/>
            <a:ext cx="9951219" cy="29308745"/>
          </a:xfrm>
        </p:spPr>
        <p:txBody>
          <a:bodyPr/>
          <a:lstStyle>
            <a:lvl1pPr marL="0" indent="0">
              <a:buNone/>
              <a:defRPr sz="1300"/>
            </a:lvl1pPr>
            <a:lvl2pPr marL="433883" indent="0">
              <a:buNone/>
              <a:defRPr sz="1100"/>
            </a:lvl2pPr>
            <a:lvl3pPr marL="867766" indent="0">
              <a:buNone/>
              <a:defRPr sz="900"/>
            </a:lvl3pPr>
            <a:lvl4pPr marL="1301648" indent="0">
              <a:buNone/>
              <a:defRPr sz="900"/>
            </a:lvl4pPr>
            <a:lvl5pPr marL="1735531" indent="0">
              <a:buNone/>
              <a:defRPr sz="900"/>
            </a:lvl5pPr>
            <a:lvl6pPr marL="2169414" indent="0">
              <a:buNone/>
              <a:defRPr sz="900"/>
            </a:lvl6pPr>
            <a:lvl7pPr marL="2603297" indent="0">
              <a:buNone/>
              <a:defRPr sz="900"/>
            </a:lvl7pPr>
            <a:lvl8pPr marL="3037180" indent="0">
              <a:buNone/>
              <a:defRPr sz="900"/>
            </a:lvl8pPr>
            <a:lvl9pPr marL="3471062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F84BA-5908-C64D-8632-3376A6CF84D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07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28327" y="29993750"/>
            <a:ext cx="18150058" cy="3541552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928327" y="3828153"/>
            <a:ext cx="18150058" cy="25708928"/>
          </a:xfrm>
        </p:spPr>
        <p:txBody>
          <a:bodyPr/>
          <a:lstStyle>
            <a:lvl1pPr marL="0" indent="0">
              <a:buNone/>
              <a:defRPr sz="3000"/>
            </a:lvl1pPr>
            <a:lvl2pPr marL="433883" indent="0">
              <a:buNone/>
              <a:defRPr sz="2700"/>
            </a:lvl2pPr>
            <a:lvl3pPr marL="867766" indent="0">
              <a:buNone/>
              <a:defRPr sz="2300"/>
            </a:lvl3pPr>
            <a:lvl4pPr marL="1301648" indent="0">
              <a:buNone/>
              <a:defRPr sz="1900"/>
            </a:lvl4pPr>
            <a:lvl5pPr marL="1735531" indent="0">
              <a:buNone/>
              <a:defRPr sz="1900"/>
            </a:lvl5pPr>
            <a:lvl6pPr marL="2169414" indent="0">
              <a:buNone/>
              <a:defRPr sz="1900"/>
            </a:lvl6pPr>
            <a:lvl7pPr marL="2603297" indent="0">
              <a:buNone/>
              <a:defRPr sz="1900"/>
            </a:lvl7pPr>
            <a:lvl8pPr marL="3037180" indent="0">
              <a:buNone/>
              <a:defRPr sz="1900"/>
            </a:lvl8pPr>
            <a:lvl9pPr marL="3471062" indent="0">
              <a:buNone/>
              <a:defRPr sz="19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928327" y="33535302"/>
            <a:ext cx="18150058" cy="5028091"/>
          </a:xfrm>
        </p:spPr>
        <p:txBody>
          <a:bodyPr/>
          <a:lstStyle>
            <a:lvl1pPr marL="0" indent="0">
              <a:buNone/>
              <a:defRPr sz="1300"/>
            </a:lvl1pPr>
            <a:lvl2pPr marL="433883" indent="0">
              <a:buNone/>
              <a:defRPr sz="1100"/>
            </a:lvl2pPr>
            <a:lvl3pPr marL="867766" indent="0">
              <a:buNone/>
              <a:defRPr sz="900"/>
            </a:lvl3pPr>
            <a:lvl4pPr marL="1301648" indent="0">
              <a:buNone/>
              <a:defRPr sz="900"/>
            </a:lvl4pPr>
            <a:lvl5pPr marL="1735531" indent="0">
              <a:buNone/>
              <a:defRPr sz="900"/>
            </a:lvl5pPr>
            <a:lvl6pPr marL="2169414" indent="0">
              <a:buNone/>
              <a:defRPr sz="900"/>
            </a:lvl6pPr>
            <a:lvl7pPr marL="2603297" indent="0">
              <a:buNone/>
              <a:defRPr sz="900"/>
            </a:lvl7pPr>
            <a:lvl8pPr marL="3037180" indent="0">
              <a:buNone/>
              <a:defRPr sz="900"/>
            </a:lvl8pPr>
            <a:lvl9pPr marL="3471062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318EE-C126-084B-96F4-1CEB60BDD59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1015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62063" y="1428750"/>
            <a:ext cx="27978100" cy="95218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25427" tIns="-184390" rIns="25427" bIns="-1843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68538" y="12379325"/>
            <a:ext cx="25711150" cy="257079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25427" tIns="-184390" rIns="25427" bIns="-1843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68538" y="39038213"/>
            <a:ext cx="6302375" cy="28575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25427" tIns="-184390" rIns="25427" bIns="-184390" numCol="1" anchor="t" anchorCtr="0" compatLnSpc="1">
            <a:prstTxWarp prst="textNoShape">
              <a:avLst/>
            </a:prstTxWarp>
          </a:bodyPr>
          <a:lstStyle>
            <a:lvl1pPr defTabSz="4197213">
              <a:defRPr sz="65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334625" y="39038213"/>
            <a:ext cx="9578975" cy="28575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25427" tIns="-184390" rIns="25427" bIns="-184390" numCol="1" anchor="t" anchorCtr="0" compatLnSpc="1">
            <a:prstTxWarp prst="textNoShape">
              <a:avLst/>
            </a:prstTxWarp>
          </a:bodyPr>
          <a:lstStyle>
            <a:lvl1pPr algn="ctr" defTabSz="4197213">
              <a:defRPr sz="65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677313" y="39038213"/>
            <a:ext cx="6302375" cy="28575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25427" tIns="-184390" rIns="25427" bIns="-184390" numCol="1" anchor="t" anchorCtr="0" compatLnSpc="1">
            <a:prstTxWarp prst="textNoShape">
              <a:avLst/>
            </a:prstTxWarp>
          </a:bodyPr>
          <a:lstStyle>
            <a:lvl1pPr algn="r" defTabSz="4197213">
              <a:defRPr sz="6500">
                <a:latin typeface="+mn-lt"/>
                <a:cs typeface="+mn-cs"/>
              </a:defRPr>
            </a:lvl1pPr>
          </a:lstStyle>
          <a:p>
            <a:pPr>
              <a:defRPr/>
            </a:pPr>
            <a:fld id="{98EFDB7D-926F-1640-9DA4-F2C342D3936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95763" rtl="0" eaLnBrk="0" fontAlgn="base" hangingPunct="0">
        <a:spcBef>
          <a:spcPct val="0"/>
        </a:spcBef>
        <a:spcAft>
          <a:spcPct val="0"/>
        </a:spcAft>
        <a:defRPr sz="202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defTabSz="4195763" rtl="0" eaLnBrk="0" fontAlgn="base" hangingPunct="0">
        <a:spcBef>
          <a:spcPct val="0"/>
        </a:spcBef>
        <a:spcAft>
          <a:spcPct val="0"/>
        </a:spcAft>
        <a:defRPr sz="202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2pPr>
      <a:lvl3pPr algn="ctr" defTabSz="4195763" rtl="0" eaLnBrk="0" fontAlgn="base" hangingPunct="0">
        <a:spcBef>
          <a:spcPct val="0"/>
        </a:spcBef>
        <a:spcAft>
          <a:spcPct val="0"/>
        </a:spcAft>
        <a:defRPr sz="202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3pPr>
      <a:lvl4pPr algn="ctr" defTabSz="4195763" rtl="0" eaLnBrk="0" fontAlgn="base" hangingPunct="0">
        <a:spcBef>
          <a:spcPct val="0"/>
        </a:spcBef>
        <a:spcAft>
          <a:spcPct val="0"/>
        </a:spcAft>
        <a:defRPr sz="202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4pPr>
      <a:lvl5pPr algn="ctr" defTabSz="4195763" rtl="0" eaLnBrk="0" fontAlgn="base" hangingPunct="0">
        <a:spcBef>
          <a:spcPct val="0"/>
        </a:spcBef>
        <a:spcAft>
          <a:spcPct val="0"/>
        </a:spcAft>
        <a:defRPr sz="202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5pPr>
      <a:lvl6pPr marL="433883" algn="ctr" defTabSz="4197213" rtl="0" eaLnBrk="0" fontAlgn="base" hangingPunct="0">
        <a:spcBef>
          <a:spcPct val="0"/>
        </a:spcBef>
        <a:spcAft>
          <a:spcPct val="0"/>
        </a:spcAft>
        <a:defRPr sz="20200">
          <a:solidFill>
            <a:schemeClr val="tx2"/>
          </a:solidFill>
          <a:latin typeface="Times" charset="0"/>
          <a:ea typeface="ＭＳ Ｐゴシック" charset="0"/>
        </a:defRPr>
      </a:lvl6pPr>
      <a:lvl7pPr marL="867766" algn="ctr" defTabSz="4197213" rtl="0" eaLnBrk="0" fontAlgn="base" hangingPunct="0">
        <a:spcBef>
          <a:spcPct val="0"/>
        </a:spcBef>
        <a:spcAft>
          <a:spcPct val="0"/>
        </a:spcAft>
        <a:defRPr sz="20200">
          <a:solidFill>
            <a:schemeClr val="tx2"/>
          </a:solidFill>
          <a:latin typeface="Times" charset="0"/>
          <a:ea typeface="ＭＳ Ｐゴシック" charset="0"/>
        </a:defRPr>
      </a:lvl7pPr>
      <a:lvl8pPr marL="1301648" algn="ctr" defTabSz="4197213" rtl="0" eaLnBrk="0" fontAlgn="base" hangingPunct="0">
        <a:spcBef>
          <a:spcPct val="0"/>
        </a:spcBef>
        <a:spcAft>
          <a:spcPct val="0"/>
        </a:spcAft>
        <a:defRPr sz="20200">
          <a:solidFill>
            <a:schemeClr val="tx2"/>
          </a:solidFill>
          <a:latin typeface="Times" charset="0"/>
          <a:ea typeface="ＭＳ Ｐゴシック" charset="0"/>
        </a:defRPr>
      </a:lvl8pPr>
      <a:lvl9pPr marL="1735531" algn="ctr" defTabSz="4197213" rtl="0" eaLnBrk="0" fontAlgn="base" hangingPunct="0">
        <a:spcBef>
          <a:spcPct val="0"/>
        </a:spcBef>
        <a:spcAft>
          <a:spcPct val="0"/>
        </a:spcAft>
        <a:defRPr sz="20200">
          <a:solidFill>
            <a:schemeClr val="tx2"/>
          </a:solidFill>
          <a:latin typeface="Times" charset="0"/>
          <a:ea typeface="ＭＳ Ｐゴシック" charset="0"/>
        </a:defRPr>
      </a:lvl9pPr>
    </p:titleStyle>
    <p:bodyStyle>
      <a:lvl1pPr marL="1573213" indent="-1573213" algn="l" defTabSz="4195763" rtl="0" eaLnBrk="0" fontAlgn="base" hangingPunct="0">
        <a:spcBef>
          <a:spcPct val="20000"/>
        </a:spcBef>
        <a:spcAft>
          <a:spcPct val="0"/>
        </a:spcAft>
        <a:buChar char="•"/>
        <a:defRPr sz="147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3408363" indent="-1309688" algn="l" defTabSz="4195763" rtl="0" eaLnBrk="0" fontAlgn="base" hangingPunct="0">
        <a:spcBef>
          <a:spcPct val="20000"/>
        </a:spcBef>
        <a:spcAft>
          <a:spcPct val="0"/>
        </a:spcAft>
        <a:buChar char="–"/>
        <a:defRPr sz="12800">
          <a:solidFill>
            <a:schemeClr val="tx1"/>
          </a:solidFill>
          <a:latin typeface="+mn-lt"/>
          <a:ea typeface="+mn-ea"/>
        </a:defRPr>
      </a:lvl2pPr>
      <a:lvl3pPr marL="5245100" indent="-1047750" algn="l" defTabSz="4195763" rtl="0" eaLnBrk="0" fontAlgn="base" hangingPunct="0">
        <a:spcBef>
          <a:spcPct val="20000"/>
        </a:spcBef>
        <a:spcAft>
          <a:spcPct val="0"/>
        </a:spcAft>
        <a:buChar char="•"/>
        <a:defRPr sz="11000">
          <a:solidFill>
            <a:schemeClr val="tx1"/>
          </a:solidFill>
          <a:latin typeface="+mn-lt"/>
          <a:ea typeface="+mn-ea"/>
        </a:defRPr>
      </a:lvl3pPr>
      <a:lvl4pPr marL="7343775" indent="-1047750" algn="l" defTabSz="4195763" rtl="0" eaLnBrk="0" fontAlgn="base" hangingPunct="0">
        <a:spcBef>
          <a:spcPct val="20000"/>
        </a:spcBef>
        <a:spcAft>
          <a:spcPct val="0"/>
        </a:spcAft>
        <a:buChar char="–"/>
        <a:defRPr sz="9200">
          <a:solidFill>
            <a:schemeClr val="tx1"/>
          </a:solidFill>
          <a:latin typeface="+mn-lt"/>
          <a:ea typeface="+mn-ea"/>
        </a:defRPr>
      </a:lvl4pPr>
      <a:lvl5pPr marL="9440863" indent="-1046163" algn="l" defTabSz="4195763" rtl="0" eaLnBrk="0" fontAlgn="base" hangingPunct="0">
        <a:spcBef>
          <a:spcPct val="20000"/>
        </a:spcBef>
        <a:spcAft>
          <a:spcPct val="0"/>
        </a:spcAft>
        <a:buChar char="»"/>
        <a:defRPr sz="9200">
          <a:solidFill>
            <a:schemeClr val="tx1"/>
          </a:solidFill>
          <a:latin typeface="+mn-lt"/>
          <a:ea typeface="+mn-ea"/>
        </a:defRPr>
      </a:lvl5pPr>
      <a:lvl6pPr marL="9875354" indent="-1047044" algn="l" defTabSz="4197213" rtl="0" eaLnBrk="0" fontAlgn="base" hangingPunct="0">
        <a:spcBef>
          <a:spcPct val="20000"/>
        </a:spcBef>
        <a:spcAft>
          <a:spcPct val="0"/>
        </a:spcAft>
        <a:buChar char="»"/>
        <a:defRPr sz="9200">
          <a:solidFill>
            <a:schemeClr val="tx1"/>
          </a:solidFill>
          <a:latin typeface="+mn-lt"/>
          <a:ea typeface="+mn-ea"/>
        </a:defRPr>
      </a:lvl6pPr>
      <a:lvl7pPr marL="10309237" indent="-1047044" algn="l" defTabSz="4197213" rtl="0" eaLnBrk="0" fontAlgn="base" hangingPunct="0">
        <a:spcBef>
          <a:spcPct val="20000"/>
        </a:spcBef>
        <a:spcAft>
          <a:spcPct val="0"/>
        </a:spcAft>
        <a:buChar char="»"/>
        <a:defRPr sz="9200">
          <a:solidFill>
            <a:schemeClr val="tx1"/>
          </a:solidFill>
          <a:latin typeface="+mn-lt"/>
          <a:ea typeface="+mn-ea"/>
        </a:defRPr>
      </a:lvl7pPr>
      <a:lvl8pPr marL="10743119" indent="-1047044" algn="l" defTabSz="4197213" rtl="0" eaLnBrk="0" fontAlgn="base" hangingPunct="0">
        <a:spcBef>
          <a:spcPct val="20000"/>
        </a:spcBef>
        <a:spcAft>
          <a:spcPct val="0"/>
        </a:spcAft>
        <a:buChar char="»"/>
        <a:defRPr sz="9200">
          <a:solidFill>
            <a:schemeClr val="tx1"/>
          </a:solidFill>
          <a:latin typeface="+mn-lt"/>
          <a:ea typeface="+mn-ea"/>
        </a:defRPr>
      </a:lvl8pPr>
      <a:lvl9pPr marL="11177002" indent="-1047044" algn="l" defTabSz="4197213" rtl="0" eaLnBrk="0" fontAlgn="base" hangingPunct="0">
        <a:spcBef>
          <a:spcPct val="20000"/>
        </a:spcBef>
        <a:spcAft>
          <a:spcPct val="0"/>
        </a:spcAft>
        <a:buChar char="»"/>
        <a:defRPr sz="9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43388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3883" algn="l" defTabSz="43388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7766" algn="l" defTabSz="43388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01648" algn="l" defTabSz="43388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35531" algn="l" defTabSz="43388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9414" algn="l" defTabSz="43388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03297" algn="l" defTabSz="43388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37180" algn="l" defTabSz="43388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71062" algn="l" defTabSz="43388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13" Type="http://schemas.openxmlformats.org/officeDocument/2006/relationships/image" Target="../media/image6.png"/><Relationship Id="rId18" Type="http://schemas.openxmlformats.org/officeDocument/2006/relationships/chart" Target="../charts/chart9.xml"/><Relationship Id="rId26" Type="http://schemas.openxmlformats.org/officeDocument/2006/relationships/chart" Target="../charts/chart17.xml"/><Relationship Id="rId3" Type="http://schemas.openxmlformats.org/officeDocument/2006/relationships/image" Target="../media/image2.jpeg"/><Relationship Id="rId21" Type="http://schemas.openxmlformats.org/officeDocument/2006/relationships/chart" Target="../charts/chart12.xml"/><Relationship Id="rId7" Type="http://schemas.openxmlformats.org/officeDocument/2006/relationships/image" Target="../media/image5.png"/><Relationship Id="rId12" Type="http://schemas.openxmlformats.org/officeDocument/2006/relationships/chart" Target="../charts/chart6.xml"/><Relationship Id="rId17" Type="http://schemas.openxmlformats.org/officeDocument/2006/relationships/chart" Target="../charts/chart8.xml"/><Relationship Id="rId25" Type="http://schemas.openxmlformats.org/officeDocument/2006/relationships/chart" Target="../charts/chart16.xml"/><Relationship Id="rId2" Type="http://schemas.openxmlformats.org/officeDocument/2006/relationships/image" Target="../media/image1.png"/><Relationship Id="rId16" Type="http://schemas.openxmlformats.org/officeDocument/2006/relationships/chart" Target="../charts/chart7.xml"/><Relationship Id="rId20" Type="http://schemas.openxmlformats.org/officeDocument/2006/relationships/chart" Target="../charts/chart1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.xml"/><Relationship Id="rId11" Type="http://schemas.openxmlformats.org/officeDocument/2006/relationships/chart" Target="../charts/chart5.xml"/><Relationship Id="rId24" Type="http://schemas.openxmlformats.org/officeDocument/2006/relationships/chart" Target="../charts/chart15.xml"/><Relationship Id="rId5" Type="http://schemas.openxmlformats.org/officeDocument/2006/relationships/image" Target="../media/image4.jpg"/><Relationship Id="rId15" Type="http://schemas.openxmlformats.org/officeDocument/2006/relationships/image" Target="../media/image7.jpeg"/><Relationship Id="rId23" Type="http://schemas.openxmlformats.org/officeDocument/2006/relationships/chart" Target="../charts/chart14.xml"/><Relationship Id="rId10" Type="http://schemas.openxmlformats.org/officeDocument/2006/relationships/chart" Target="../charts/chart4.xml"/><Relationship Id="rId19" Type="http://schemas.openxmlformats.org/officeDocument/2006/relationships/chart" Target="../charts/chart10.xml"/><Relationship Id="rId4" Type="http://schemas.openxmlformats.org/officeDocument/2006/relationships/image" Target="../media/image3.png"/><Relationship Id="rId9" Type="http://schemas.openxmlformats.org/officeDocument/2006/relationships/chart" Target="../charts/chart3.xml"/><Relationship Id="rId14" Type="http://schemas.microsoft.com/office/2007/relationships/hdphoto" Target="../media/hdphoto1.wdp"/><Relationship Id="rId22" Type="http://schemas.openxmlformats.org/officeDocument/2006/relationships/chart" Target="../charts/char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6" name="Line 642"/>
          <p:cNvSpPr>
            <a:spLocks noChangeAspect="1" noChangeShapeType="1"/>
          </p:cNvSpPr>
          <p:nvPr/>
        </p:nvSpPr>
        <p:spPr bwMode="auto">
          <a:xfrm>
            <a:off x="9190038" y="34312225"/>
            <a:ext cx="287337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5872" tIns="42183" rIns="85872" bIns="42183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1907" name="Line 643"/>
          <p:cNvSpPr>
            <a:spLocks noChangeAspect="1" noChangeShapeType="1"/>
          </p:cNvSpPr>
          <p:nvPr/>
        </p:nvSpPr>
        <p:spPr bwMode="auto">
          <a:xfrm>
            <a:off x="9623425" y="34312225"/>
            <a:ext cx="287338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5872" tIns="42183" rIns="85872" bIns="42183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1912" name="Line 648"/>
          <p:cNvSpPr>
            <a:spLocks noChangeAspect="1" noChangeShapeType="1"/>
          </p:cNvSpPr>
          <p:nvPr/>
        </p:nvSpPr>
        <p:spPr bwMode="auto">
          <a:xfrm>
            <a:off x="10031413" y="34299525"/>
            <a:ext cx="287337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5872" tIns="42183" rIns="85872" bIns="42183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4347" name="Rectangle 650"/>
          <p:cNvSpPr>
            <a:spLocks noChangeArrowheads="1"/>
          </p:cNvSpPr>
          <p:nvPr/>
        </p:nvSpPr>
        <p:spPr bwMode="auto">
          <a:xfrm>
            <a:off x="19050" y="1"/>
            <a:ext cx="30210125" cy="5080070"/>
          </a:xfrm>
          <a:prstGeom prst="rect">
            <a:avLst/>
          </a:prstGeom>
          <a:solidFill>
            <a:srgbClr val="66CC99"/>
          </a:solidFill>
          <a:ln>
            <a:noFill/>
          </a:ln>
        </p:spPr>
        <p:txBody>
          <a:bodyPr wrap="none" lIns="86777" tIns="43388" rIns="86777" bIns="43388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1915" name="Text Box 651"/>
          <p:cNvSpPr txBox="1">
            <a:spLocks noChangeArrowheads="1"/>
          </p:cNvSpPr>
          <p:nvPr/>
        </p:nvSpPr>
        <p:spPr bwMode="auto">
          <a:xfrm>
            <a:off x="7081009" y="3315899"/>
            <a:ext cx="22390929" cy="15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3866" tIns="41933" rIns="83866" bIns="41933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sz="4000" b="1" u="sng" dirty="0" smtClean="0">
                <a:solidFill>
                  <a:schemeClr val="bg1"/>
                </a:solidFill>
                <a:latin typeface="Arial"/>
                <a:cs typeface="Arial"/>
              </a:rPr>
              <a:t>Mathilde Gregoire</a:t>
            </a:r>
            <a:r>
              <a:rPr lang="en-US" sz="4000" dirty="0" smtClean="0">
                <a:solidFill>
                  <a:schemeClr val="bg1"/>
                </a:solidFill>
                <a:latin typeface="Arial"/>
                <a:cs typeface="Arial"/>
              </a:rPr>
              <a:t>, Patrick Berquin, Sylvie Ferrario-Mery, Anne Krapp and Thomas Girin</a:t>
            </a:r>
          </a:p>
          <a:p>
            <a:pPr algn="ctr">
              <a:lnSpc>
                <a:spcPct val="120000"/>
              </a:lnSpc>
              <a:defRPr/>
            </a:pPr>
            <a:r>
              <a:rPr lang="en-US" sz="4000" dirty="0" err="1" smtClean="0">
                <a:solidFill>
                  <a:schemeClr val="bg1"/>
                </a:solidFill>
                <a:latin typeface="Arial"/>
                <a:cs typeface="Arial"/>
              </a:rPr>
              <a:t>Institut</a:t>
            </a:r>
            <a:r>
              <a:rPr lang="en-US" sz="40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Arial"/>
                <a:cs typeface="Arial"/>
              </a:rPr>
              <a:t>Jean-</a:t>
            </a:r>
            <a:r>
              <a:rPr lang="en-US" sz="4000" dirty="0" err="1">
                <a:solidFill>
                  <a:schemeClr val="bg1"/>
                </a:solidFill>
                <a:latin typeface="Arial"/>
                <a:cs typeface="Arial"/>
              </a:rPr>
              <a:t>Pierrre</a:t>
            </a:r>
            <a:r>
              <a:rPr lang="en-US" sz="4000" dirty="0">
                <a:solidFill>
                  <a:schemeClr val="bg1"/>
                </a:solidFill>
                <a:latin typeface="Arial"/>
                <a:cs typeface="Arial"/>
              </a:rPr>
              <a:t> Bourgin, INRA </a:t>
            </a:r>
            <a:r>
              <a:rPr lang="en-US" sz="4000" dirty="0" smtClean="0">
                <a:solidFill>
                  <a:schemeClr val="bg1"/>
                </a:solidFill>
                <a:latin typeface="Arial"/>
                <a:cs typeface="Arial"/>
              </a:rPr>
              <a:t>–Versailles (mathilde.gregoire@inra.fr</a:t>
            </a:r>
            <a:r>
              <a:rPr lang="en-US" sz="4000" dirty="0">
                <a:solidFill>
                  <a:schemeClr val="bg1"/>
                </a:solidFill>
                <a:latin typeface="Arial"/>
                <a:cs typeface="Arial"/>
              </a:rPr>
              <a:t>) </a:t>
            </a:r>
          </a:p>
        </p:txBody>
      </p:sp>
      <p:sp>
        <p:nvSpPr>
          <p:cNvPr id="11916" name="Text Box 652"/>
          <p:cNvSpPr txBox="1">
            <a:spLocks noChangeArrowheads="1"/>
          </p:cNvSpPr>
          <p:nvPr/>
        </p:nvSpPr>
        <p:spPr bwMode="auto">
          <a:xfrm>
            <a:off x="5697822" y="358100"/>
            <a:ext cx="23856666" cy="2799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9762" tIns="44881" rIns="89762" bIns="44881">
            <a:spAutoFit/>
          </a:bodyPr>
          <a:lstStyle>
            <a:lvl1pPr defTabSz="9461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73075" defTabSz="9461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946150" defTabSz="9461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19225" defTabSz="9461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2300" defTabSz="9461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49500" defTabSz="946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06700" defTabSz="946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63900" defTabSz="946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721100" defTabSz="946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8800" b="1" dirty="0" smtClean="0">
                <a:solidFill>
                  <a:schemeClr val="bg1"/>
                </a:solidFill>
                <a:latin typeface="Arial"/>
                <a:cs typeface="Arial"/>
              </a:rPr>
              <a:t>Understanding Nitrate Response in </a:t>
            </a:r>
            <a:r>
              <a:rPr lang="en-US" sz="8800" b="1" i="1" dirty="0" err="1" smtClean="0">
                <a:solidFill>
                  <a:schemeClr val="bg1"/>
                </a:solidFill>
                <a:latin typeface="Arial"/>
                <a:cs typeface="Arial"/>
              </a:rPr>
              <a:t>Pooideae</a:t>
            </a:r>
            <a:r>
              <a:rPr lang="en-US" sz="8800" b="1" dirty="0" smtClean="0">
                <a:solidFill>
                  <a:schemeClr val="bg1"/>
                </a:solidFill>
                <a:latin typeface="Arial"/>
                <a:cs typeface="Arial"/>
              </a:rPr>
              <a:t> species</a:t>
            </a:r>
            <a:endParaRPr lang="en-US" sz="8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223" name="Rectangle 959"/>
          <p:cNvSpPr>
            <a:spLocks noChangeArrowheads="1"/>
          </p:cNvSpPr>
          <p:nvPr/>
        </p:nvSpPr>
        <p:spPr bwMode="auto">
          <a:xfrm>
            <a:off x="292971" y="5252765"/>
            <a:ext cx="29656132" cy="5654122"/>
          </a:xfrm>
          <a:prstGeom prst="rect">
            <a:avLst/>
          </a:prstGeom>
          <a:solidFill>
            <a:schemeClr val="bg1"/>
          </a:solidFill>
          <a:ln w="76200" cmpd="sng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70820" tIns="170820" rIns="180000" bIns="170820">
            <a:spAutoFit/>
          </a:bodyPr>
          <a:lstStyle/>
          <a:p>
            <a:pPr algn="just">
              <a:defRPr/>
            </a:pPr>
            <a:r>
              <a:rPr lang="en-US" sz="5700" b="1" dirty="0" smtClean="0">
                <a:solidFill>
                  <a:srgbClr val="000000"/>
                </a:solidFill>
                <a:latin typeface="Arial"/>
                <a:cs typeface="Arial"/>
              </a:rPr>
              <a:t>Introduction</a:t>
            </a:r>
          </a:p>
          <a:p>
            <a:pPr algn="just"/>
            <a:r>
              <a:rPr lang="en-US" sz="3600" dirty="0">
                <a:latin typeface="Arial"/>
                <a:cs typeface="Arial"/>
              </a:rPr>
              <a:t>Nitrate (NO</a:t>
            </a:r>
            <a:r>
              <a:rPr lang="en-US" sz="3600" baseline="-25000" dirty="0">
                <a:latin typeface="Arial"/>
                <a:cs typeface="Arial"/>
              </a:rPr>
              <a:t>3</a:t>
            </a:r>
            <a:r>
              <a:rPr lang="en-US" sz="3600" baseline="30000" dirty="0">
                <a:latin typeface="Arial"/>
                <a:cs typeface="Arial"/>
              </a:rPr>
              <a:t>-</a:t>
            </a:r>
            <a:r>
              <a:rPr lang="en-US" sz="3600" dirty="0">
                <a:latin typeface="Arial"/>
                <a:cs typeface="Arial"/>
              </a:rPr>
              <a:t>) is not only a nutrient, it is also a signal molecule that </a:t>
            </a:r>
            <a:r>
              <a:rPr lang="en-US" sz="3600" dirty="0" smtClean="0">
                <a:latin typeface="Arial"/>
                <a:cs typeface="Arial"/>
              </a:rPr>
              <a:t>controls the expression of </a:t>
            </a:r>
            <a:r>
              <a:rPr lang="en-US" sz="3600" dirty="0">
                <a:latin typeface="Arial"/>
                <a:cs typeface="Arial"/>
              </a:rPr>
              <a:t>many genes involved in nitrate assimilation and transport. This early response to nitrate is called </a:t>
            </a:r>
            <a:r>
              <a:rPr lang="en-US" sz="3600" b="1" dirty="0">
                <a:latin typeface="Arial"/>
                <a:cs typeface="Arial"/>
              </a:rPr>
              <a:t>Primary Nitrate Response</a:t>
            </a:r>
            <a:r>
              <a:rPr lang="en-US" sz="3600" dirty="0">
                <a:latin typeface="Arial"/>
                <a:cs typeface="Arial"/>
              </a:rPr>
              <a:t> (</a:t>
            </a:r>
            <a:r>
              <a:rPr lang="en-US" sz="3600" b="1" dirty="0">
                <a:latin typeface="Arial"/>
                <a:cs typeface="Arial"/>
              </a:rPr>
              <a:t>PNR</a:t>
            </a:r>
            <a:r>
              <a:rPr lang="en-US" sz="3600" dirty="0">
                <a:latin typeface="Arial"/>
                <a:cs typeface="Arial"/>
              </a:rPr>
              <a:t>) and is </a:t>
            </a:r>
            <a:r>
              <a:rPr lang="en-US" sz="3600" dirty="0" smtClean="0">
                <a:latin typeface="Arial"/>
                <a:cs typeface="Arial"/>
              </a:rPr>
              <a:t>controlled, </a:t>
            </a:r>
            <a:r>
              <a:rPr lang="en-US" sz="3600" dirty="0">
                <a:latin typeface="Arial"/>
                <a:cs typeface="Arial"/>
              </a:rPr>
              <a:t>in </a:t>
            </a:r>
            <a:r>
              <a:rPr lang="en-US" sz="3600" i="1" dirty="0">
                <a:latin typeface="Arial"/>
                <a:cs typeface="Arial"/>
              </a:rPr>
              <a:t>Arabidopsis </a:t>
            </a:r>
            <a:r>
              <a:rPr lang="en-US" sz="3600" i="1" dirty="0" smtClean="0">
                <a:latin typeface="Arial"/>
                <a:cs typeface="Arial"/>
              </a:rPr>
              <a:t>thaliana,</a:t>
            </a:r>
            <a:r>
              <a:rPr lang="en-US" sz="3600" dirty="0" smtClean="0">
                <a:latin typeface="Arial"/>
                <a:cs typeface="Arial"/>
              </a:rPr>
              <a:t> </a:t>
            </a:r>
            <a:r>
              <a:rPr lang="en-US" sz="3600" dirty="0">
                <a:latin typeface="Arial"/>
                <a:cs typeface="Arial"/>
              </a:rPr>
              <a:t>by AtNLP7 which belongs to the </a:t>
            </a:r>
            <a:r>
              <a:rPr lang="en-US" sz="3600" u="sng" dirty="0">
                <a:latin typeface="Arial"/>
                <a:cs typeface="Arial"/>
              </a:rPr>
              <a:t>N</a:t>
            </a:r>
            <a:r>
              <a:rPr lang="en-US" sz="3600" dirty="0">
                <a:latin typeface="Arial"/>
                <a:cs typeface="Arial"/>
              </a:rPr>
              <a:t>IN-</a:t>
            </a:r>
            <a:r>
              <a:rPr lang="en-US" sz="3600" u="sng" dirty="0">
                <a:latin typeface="Arial"/>
                <a:cs typeface="Arial"/>
              </a:rPr>
              <a:t>L</a:t>
            </a:r>
            <a:r>
              <a:rPr lang="en-US" sz="3600" dirty="0">
                <a:latin typeface="Arial"/>
                <a:cs typeface="Arial"/>
              </a:rPr>
              <a:t>ike </a:t>
            </a:r>
            <a:r>
              <a:rPr lang="en-US" sz="3600" u="sng" dirty="0">
                <a:latin typeface="Arial"/>
                <a:cs typeface="Arial"/>
              </a:rPr>
              <a:t>P</a:t>
            </a:r>
            <a:r>
              <a:rPr lang="en-US" sz="3600" dirty="0">
                <a:latin typeface="Arial"/>
                <a:cs typeface="Arial"/>
              </a:rPr>
              <a:t>rotein family of transcriptions factors. Homologs of AtNLP7 have been identified in many other species such as </a:t>
            </a:r>
            <a:r>
              <a:rPr lang="en-US" sz="3600" dirty="0" smtClean="0">
                <a:latin typeface="Arial"/>
                <a:cs typeface="Arial"/>
              </a:rPr>
              <a:t>rice, maize </a:t>
            </a:r>
            <a:r>
              <a:rPr lang="en-US" sz="3600" dirty="0">
                <a:latin typeface="Arial"/>
                <a:cs typeface="Arial"/>
              </a:rPr>
              <a:t>and also in numerous </a:t>
            </a:r>
            <a:r>
              <a:rPr lang="en-US" sz="3600" i="1" dirty="0">
                <a:latin typeface="Arial"/>
                <a:cs typeface="Arial"/>
              </a:rPr>
              <a:t>Pooideae </a:t>
            </a:r>
            <a:r>
              <a:rPr lang="en-US" sz="3600" dirty="0">
                <a:latin typeface="Arial"/>
                <a:cs typeface="Arial"/>
              </a:rPr>
              <a:t>like barley (HvNLP1) and </a:t>
            </a:r>
            <a:r>
              <a:rPr lang="en-US" sz="3600" i="1" dirty="0">
                <a:latin typeface="Arial"/>
                <a:cs typeface="Arial"/>
              </a:rPr>
              <a:t>Brachypodium distachyon </a:t>
            </a:r>
            <a:r>
              <a:rPr lang="en-US" sz="3600" dirty="0">
                <a:latin typeface="Arial"/>
                <a:cs typeface="Arial"/>
              </a:rPr>
              <a:t>(BdNLP6 and BdNLP7) which is used as a model (Girin </a:t>
            </a:r>
            <a:r>
              <a:rPr lang="en-US" sz="3600" i="1" dirty="0">
                <a:latin typeface="Arial"/>
                <a:cs typeface="Arial"/>
              </a:rPr>
              <a:t>et al</a:t>
            </a:r>
            <a:r>
              <a:rPr lang="en-US" sz="3600" i="1" dirty="0" smtClean="0">
                <a:latin typeface="Arial"/>
                <a:cs typeface="Arial"/>
              </a:rPr>
              <a:t>.</a:t>
            </a:r>
            <a:r>
              <a:rPr lang="en-US" sz="3600" dirty="0" smtClean="0">
                <a:latin typeface="Arial"/>
                <a:cs typeface="Arial"/>
              </a:rPr>
              <a:t>, 2014). </a:t>
            </a:r>
            <a:endParaRPr lang="fr-FR" sz="3600" dirty="0">
              <a:latin typeface="Arial"/>
              <a:cs typeface="Arial"/>
            </a:endParaRPr>
          </a:p>
          <a:p>
            <a:pPr algn="just"/>
            <a:r>
              <a:rPr lang="en-US" sz="3600" dirty="0">
                <a:latin typeface="Arial"/>
                <a:cs typeface="Arial"/>
              </a:rPr>
              <a:t>The aim of the project is to decipher the molecular aspects of the nitrate response in cereals, studying mainly </a:t>
            </a:r>
            <a:r>
              <a:rPr lang="en-US" sz="3600" dirty="0" err="1">
                <a:latin typeface="Arial"/>
                <a:cs typeface="Arial"/>
              </a:rPr>
              <a:t>Brachypodium</a:t>
            </a:r>
            <a:r>
              <a:rPr lang="en-US" sz="3600" dirty="0">
                <a:latin typeface="Arial"/>
                <a:cs typeface="Arial"/>
              </a:rPr>
              <a:t>. Barley will also be studied, in order to point out similarities and differences between 1/ wild and domesticated species and 2/ dicot (Arabidopsis) and </a:t>
            </a:r>
            <a:r>
              <a:rPr lang="en-US" sz="3600" i="1" dirty="0" err="1">
                <a:latin typeface="Arial"/>
                <a:cs typeface="Arial"/>
              </a:rPr>
              <a:t>Pooideae</a:t>
            </a:r>
            <a:r>
              <a:rPr lang="en-US" sz="3600" dirty="0">
                <a:latin typeface="Arial"/>
                <a:cs typeface="Arial"/>
              </a:rPr>
              <a:t>. This project will thus provide insights into the evolution and the domestication of the plant response to nitrate. </a:t>
            </a:r>
            <a:endParaRPr lang="fr-FR" sz="3600" dirty="0">
              <a:latin typeface="Arial"/>
              <a:cs typeface="Arial"/>
            </a:endParaRPr>
          </a:p>
        </p:txBody>
      </p:sp>
      <p:grpSp>
        <p:nvGrpSpPr>
          <p:cNvPr id="14352" name="Group 653"/>
          <p:cNvGrpSpPr>
            <a:grpSpLocks noChangeAspect="1"/>
          </p:cNvGrpSpPr>
          <p:nvPr/>
        </p:nvGrpSpPr>
        <p:grpSpPr bwMode="auto">
          <a:xfrm>
            <a:off x="2101850" y="27290713"/>
            <a:ext cx="719138" cy="5280025"/>
            <a:chOff x="13552" y="15523"/>
            <a:chExt cx="392" cy="2574"/>
          </a:xfrm>
        </p:grpSpPr>
        <p:sp>
          <p:nvSpPr>
            <p:cNvPr id="14378" name="Rectangle 654"/>
            <p:cNvSpPr>
              <a:spLocks noChangeAspect="1" noChangeArrowheads="1"/>
            </p:cNvSpPr>
            <p:nvPr/>
          </p:nvSpPr>
          <p:spPr bwMode="auto">
            <a:xfrm>
              <a:off x="13552" y="15523"/>
              <a:ext cx="218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chemeClr val="bg1"/>
                  </a:solidFill>
                  <a:latin typeface="Arial" charset="0"/>
                  <a:cs typeface="Arial" charset="0"/>
                </a:rPr>
                <a:t>TIM20</a:t>
              </a:r>
            </a:p>
          </p:txBody>
        </p:sp>
        <p:sp>
          <p:nvSpPr>
            <p:cNvPr id="14379" name="Rectangle 655"/>
            <p:cNvSpPr>
              <a:spLocks noChangeAspect="1" noChangeArrowheads="1"/>
            </p:cNvSpPr>
            <p:nvPr/>
          </p:nvSpPr>
          <p:spPr bwMode="auto">
            <a:xfrm>
              <a:off x="13552" y="16233"/>
              <a:ext cx="218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chemeClr val="bg1"/>
                  </a:solidFill>
                  <a:latin typeface="Arial" charset="0"/>
                  <a:cs typeface="Arial" charset="0"/>
                </a:rPr>
                <a:t>TIM16</a:t>
              </a:r>
            </a:p>
          </p:txBody>
        </p:sp>
        <p:sp>
          <p:nvSpPr>
            <p:cNvPr id="14380" name="Rectangle 656"/>
            <p:cNvSpPr>
              <a:spLocks noChangeAspect="1" noChangeArrowheads="1"/>
            </p:cNvSpPr>
            <p:nvPr/>
          </p:nvSpPr>
          <p:spPr bwMode="auto">
            <a:xfrm>
              <a:off x="13552" y="18014"/>
              <a:ext cx="175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chemeClr val="bg1"/>
                  </a:solidFill>
                  <a:latin typeface="Arial" charset="0"/>
                  <a:cs typeface="Arial" charset="0"/>
                </a:rPr>
                <a:t>TIM1</a:t>
              </a:r>
            </a:p>
          </p:txBody>
        </p:sp>
        <p:sp>
          <p:nvSpPr>
            <p:cNvPr id="14381" name="Rectangle 657"/>
            <p:cNvSpPr>
              <a:spLocks noChangeAspect="1" noChangeArrowheads="1"/>
            </p:cNvSpPr>
            <p:nvPr/>
          </p:nvSpPr>
          <p:spPr bwMode="auto">
            <a:xfrm>
              <a:off x="13552" y="15878"/>
              <a:ext cx="218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chemeClr val="bg1"/>
                  </a:solidFill>
                  <a:latin typeface="Arial" charset="0"/>
                  <a:cs typeface="Arial" charset="0"/>
                </a:rPr>
                <a:t>TIM13</a:t>
              </a:r>
            </a:p>
          </p:txBody>
        </p:sp>
        <p:sp>
          <p:nvSpPr>
            <p:cNvPr id="14382" name="Rectangle 658"/>
            <p:cNvSpPr>
              <a:spLocks noChangeAspect="1" noChangeArrowheads="1"/>
            </p:cNvSpPr>
            <p:nvPr/>
          </p:nvSpPr>
          <p:spPr bwMode="auto">
            <a:xfrm>
              <a:off x="13552" y="15994"/>
              <a:ext cx="175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chemeClr val="bg1"/>
                  </a:solidFill>
                  <a:latin typeface="Arial" charset="0"/>
                  <a:cs typeface="Arial" charset="0"/>
                </a:rPr>
                <a:t>TIM5</a:t>
              </a:r>
            </a:p>
          </p:txBody>
        </p:sp>
        <p:sp>
          <p:nvSpPr>
            <p:cNvPr id="14383" name="Rectangle 659"/>
            <p:cNvSpPr>
              <a:spLocks noChangeAspect="1" noChangeArrowheads="1"/>
            </p:cNvSpPr>
            <p:nvPr/>
          </p:nvSpPr>
          <p:spPr bwMode="auto">
            <a:xfrm>
              <a:off x="13552" y="17181"/>
              <a:ext cx="392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chemeClr val="bg1"/>
                  </a:solidFill>
                  <a:latin typeface="Arial" charset="0"/>
                  <a:cs typeface="Arial" charset="0"/>
                </a:rPr>
                <a:t>At2g84160</a:t>
              </a:r>
            </a:p>
          </p:txBody>
        </p:sp>
        <p:sp>
          <p:nvSpPr>
            <p:cNvPr id="14384" name="Rectangle 660"/>
            <p:cNvSpPr>
              <a:spLocks noChangeAspect="1" noChangeArrowheads="1"/>
            </p:cNvSpPr>
            <p:nvPr/>
          </p:nvSpPr>
          <p:spPr bwMode="auto">
            <a:xfrm>
              <a:off x="13552" y="17067"/>
              <a:ext cx="218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chemeClr val="bg1"/>
                  </a:solidFill>
                  <a:latin typeface="Arial" charset="0"/>
                  <a:cs typeface="Arial" charset="0"/>
                </a:rPr>
                <a:t>TIM65</a:t>
              </a:r>
            </a:p>
          </p:txBody>
        </p:sp>
        <p:sp>
          <p:nvSpPr>
            <p:cNvPr id="14385" name="Rectangle 661"/>
            <p:cNvSpPr>
              <a:spLocks noChangeAspect="1" noChangeArrowheads="1"/>
            </p:cNvSpPr>
            <p:nvPr/>
          </p:nvSpPr>
          <p:spPr bwMode="auto">
            <a:xfrm>
              <a:off x="13552" y="16827"/>
              <a:ext cx="218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chemeClr val="bg1"/>
                  </a:solidFill>
                  <a:latin typeface="Arial" charset="0"/>
                  <a:cs typeface="Arial" charset="0"/>
                </a:rPr>
                <a:t>TIM21</a:t>
              </a:r>
            </a:p>
          </p:txBody>
        </p:sp>
        <p:sp>
          <p:nvSpPr>
            <p:cNvPr id="14386" name="Rectangle 662"/>
            <p:cNvSpPr>
              <a:spLocks noChangeAspect="1" noChangeArrowheads="1"/>
            </p:cNvSpPr>
            <p:nvPr/>
          </p:nvSpPr>
          <p:spPr bwMode="auto">
            <a:xfrm>
              <a:off x="13552" y="16942"/>
              <a:ext cx="218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chemeClr val="bg1"/>
                  </a:solidFill>
                  <a:latin typeface="Arial" charset="0"/>
                  <a:cs typeface="Arial" charset="0"/>
                </a:rPr>
                <a:t>TIM17</a:t>
              </a:r>
            </a:p>
          </p:txBody>
        </p:sp>
        <p:sp>
          <p:nvSpPr>
            <p:cNvPr id="14387" name="Rectangle 663"/>
            <p:cNvSpPr>
              <a:spLocks noChangeAspect="1" noChangeArrowheads="1"/>
            </p:cNvSpPr>
            <p:nvPr/>
          </p:nvSpPr>
          <p:spPr bwMode="auto">
            <a:xfrm>
              <a:off x="13552" y="16472"/>
              <a:ext cx="175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chemeClr val="bg1"/>
                  </a:solidFill>
                  <a:latin typeface="Arial" charset="0"/>
                  <a:cs typeface="Arial" charset="0"/>
                </a:rPr>
                <a:t>TIM8</a:t>
              </a:r>
            </a:p>
          </p:txBody>
        </p:sp>
        <p:sp>
          <p:nvSpPr>
            <p:cNvPr id="14388" name="Rectangle 664"/>
            <p:cNvSpPr>
              <a:spLocks noChangeAspect="1" noChangeArrowheads="1"/>
            </p:cNvSpPr>
            <p:nvPr/>
          </p:nvSpPr>
          <p:spPr bwMode="auto">
            <a:xfrm>
              <a:off x="13552" y="15754"/>
              <a:ext cx="218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chemeClr val="bg1"/>
                  </a:solidFill>
                  <a:latin typeface="Arial" charset="0"/>
                  <a:cs typeface="Arial" charset="0"/>
                </a:rPr>
                <a:t>TIM38</a:t>
              </a:r>
            </a:p>
          </p:txBody>
        </p:sp>
        <p:sp>
          <p:nvSpPr>
            <p:cNvPr id="14389" name="Rectangle 665"/>
            <p:cNvSpPr>
              <a:spLocks noChangeAspect="1" noChangeArrowheads="1"/>
            </p:cNvSpPr>
            <p:nvPr/>
          </p:nvSpPr>
          <p:spPr bwMode="auto">
            <a:xfrm>
              <a:off x="13552" y="17544"/>
              <a:ext cx="218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chemeClr val="bg1"/>
                  </a:solidFill>
                  <a:latin typeface="Arial" charset="0"/>
                  <a:cs typeface="Arial" charset="0"/>
                </a:rPr>
                <a:t>TIM22</a:t>
              </a:r>
            </a:p>
          </p:txBody>
        </p:sp>
      </p:grpSp>
      <p:sp>
        <p:nvSpPr>
          <p:cNvPr id="51" name="Rectangle 959"/>
          <p:cNvSpPr>
            <a:spLocks noChangeArrowheads="1"/>
          </p:cNvSpPr>
          <p:nvPr/>
        </p:nvSpPr>
        <p:spPr bwMode="auto">
          <a:xfrm>
            <a:off x="16546724" y="24116922"/>
            <a:ext cx="13414550" cy="9310292"/>
          </a:xfrm>
          <a:prstGeom prst="rect">
            <a:avLst/>
          </a:prstGeom>
          <a:solidFill>
            <a:schemeClr val="bg1"/>
          </a:solidFill>
          <a:ln w="76200">
            <a:solidFill>
              <a:srgbClr val="F0395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70820" tIns="170820" rIns="170820" bIns="170820"/>
          <a:lstStyle/>
          <a:p>
            <a:pPr algn="just">
              <a:defRPr/>
            </a:pPr>
            <a:r>
              <a:rPr lang="en-US" sz="4600" b="1" dirty="0" smtClean="0">
                <a:latin typeface="Arial"/>
                <a:cs typeface="Arial"/>
              </a:rPr>
              <a:t>Same but different…</a:t>
            </a:r>
          </a:p>
        </p:txBody>
      </p:sp>
      <p:sp>
        <p:nvSpPr>
          <p:cNvPr id="14357" name="ZoneTexte 1"/>
          <p:cNvSpPr txBox="1">
            <a:spLocks noChangeArrowheads="1"/>
          </p:cNvSpPr>
          <p:nvPr/>
        </p:nvSpPr>
        <p:spPr bwMode="auto">
          <a:xfrm>
            <a:off x="-6059488" y="304800"/>
            <a:ext cx="174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777" tIns="43388" rIns="86777" bIns="43388">
            <a:spAutoFit/>
          </a:bodyPr>
          <a:lstStyle>
            <a:lvl1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en-US" sz="2400"/>
          </a:p>
        </p:txBody>
      </p:sp>
      <p:sp>
        <p:nvSpPr>
          <p:cNvPr id="73" name="Rectangle 72"/>
          <p:cNvSpPr>
            <a:spLocks noChangeArrowheads="1"/>
          </p:cNvSpPr>
          <p:nvPr/>
        </p:nvSpPr>
        <p:spPr bwMode="auto">
          <a:xfrm>
            <a:off x="329439" y="37856260"/>
            <a:ext cx="29669299" cy="2914911"/>
          </a:xfrm>
          <a:prstGeom prst="rect">
            <a:avLst/>
          </a:prstGeom>
          <a:solidFill>
            <a:srgbClr val="F7FCFF"/>
          </a:solidFill>
          <a:ln w="38100">
            <a:solidFill>
              <a:srgbClr val="99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70820" tIns="170820" rIns="170820" bIns="17082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just">
              <a:defRPr/>
            </a:pPr>
            <a:r>
              <a:rPr lang="en-US" sz="4200" b="1" dirty="0" smtClean="0">
                <a:solidFill>
                  <a:srgbClr val="000000"/>
                </a:solidFill>
                <a:latin typeface="Arial"/>
                <a:cs typeface="Arial"/>
              </a:rPr>
              <a:t>References</a:t>
            </a:r>
            <a:endParaRPr lang="en-US" sz="34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Castaings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 L, Camargo A, </a:t>
            </a:r>
            <a:r>
              <a:rPr lang="en-US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Pocholle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 D, </a:t>
            </a:r>
            <a:r>
              <a:rPr lang="en-US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Gaudon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 V, </a:t>
            </a:r>
            <a:r>
              <a:rPr lang="en-US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Texier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 Y, </a:t>
            </a:r>
            <a:r>
              <a:rPr lang="en-US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Boutet-Mercey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 S, </a:t>
            </a:r>
            <a:r>
              <a:rPr lang="en-US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Taconnat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 L, </a:t>
            </a:r>
            <a:r>
              <a:rPr lang="en-US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Renou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 JP, Daniel-</a:t>
            </a:r>
            <a:r>
              <a:rPr lang="en-US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Vedele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 F, Fernandez E, et al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(2009) The nodule inception-like protein 7 modulates nitrate sensing and metabolism in Arabidopsis. Plant J 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57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: 426–435</a:t>
            </a:r>
            <a:endParaRPr lang="fr-FR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b="1" dirty="0" smtClean="0">
                <a:latin typeface="Arial"/>
                <a:cs typeface="Arial"/>
              </a:rPr>
              <a:t>Girin </a:t>
            </a:r>
            <a:r>
              <a:rPr lang="en-US" sz="2500" b="1" dirty="0">
                <a:latin typeface="Arial"/>
                <a:cs typeface="Arial"/>
              </a:rPr>
              <a:t>T, David LC, </a:t>
            </a:r>
            <a:r>
              <a:rPr lang="en-US" sz="2500" b="1" dirty="0" err="1">
                <a:latin typeface="Arial"/>
                <a:cs typeface="Arial"/>
              </a:rPr>
              <a:t>Chardin</a:t>
            </a:r>
            <a:r>
              <a:rPr lang="en-US" sz="2500" b="1" dirty="0">
                <a:latin typeface="Arial"/>
                <a:cs typeface="Arial"/>
              </a:rPr>
              <a:t> C, Sibout R, Krapp A, Ferrario-Méry S, Daniel-</a:t>
            </a:r>
            <a:r>
              <a:rPr lang="en-US" sz="2500" b="1" dirty="0" err="1">
                <a:latin typeface="Arial"/>
                <a:cs typeface="Arial"/>
              </a:rPr>
              <a:t>Vedele</a:t>
            </a:r>
            <a:r>
              <a:rPr lang="en-US" sz="2500" b="1" dirty="0">
                <a:latin typeface="Arial"/>
                <a:cs typeface="Arial"/>
              </a:rPr>
              <a:t> F </a:t>
            </a:r>
            <a:r>
              <a:rPr lang="en-US" sz="2500" dirty="0">
                <a:latin typeface="Arial"/>
                <a:cs typeface="Arial"/>
              </a:rPr>
              <a:t>(2014) </a:t>
            </a:r>
            <a:r>
              <a:rPr lang="en-US" sz="2500" dirty="0" err="1">
                <a:latin typeface="Arial"/>
                <a:cs typeface="Arial"/>
              </a:rPr>
              <a:t>Brachypodium</a:t>
            </a:r>
            <a:r>
              <a:rPr lang="en-US" sz="2500" dirty="0">
                <a:latin typeface="Arial"/>
                <a:cs typeface="Arial"/>
              </a:rPr>
              <a:t>: A promising hub between model species and cereals. J </a:t>
            </a:r>
            <a:r>
              <a:rPr lang="en-US" sz="2500" dirty="0" err="1">
                <a:latin typeface="Arial"/>
                <a:cs typeface="Arial"/>
              </a:rPr>
              <a:t>Exp</a:t>
            </a:r>
            <a:r>
              <a:rPr lang="en-US" sz="2500" dirty="0">
                <a:latin typeface="Arial"/>
                <a:cs typeface="Arial"/>
              </a:rPr>
              <a:t> Bot 65: 5683–5686</a:t>
            </a:r>
          </a:p>
          <a:p>
            <a:r>
              <a:rPr lang="en-US" sz="2500" b="1" dirty="0" err="1" smtClean="0">
                <a:latin typeface="Arial"/>
                <a:cs typeface="Arial"/>
              </a:rPr>
              <a:t>Marchive</a:t>
            </a:r>
            <a:r>
              <a:rPr lang="en-US" sz="2500" b="1" dirty="0" smtClean="0">
                <a:latin typeface="Arial"/>
                <a:cs typeface="Arial"/>
              </a:rPr>
              <a:t> </a:t>
            </a:r>
            <a:r>
              <a:rPr lang="en-US" sz="2500" b="1" dirty="0">
                <a:latin typeface="Arial"/>
                <a:cs typeface="Arial"/>
              </a:rPr>
              <a:t>C, </a:t>
            </a:r>
            <a:r>
              <a:rPr lang="en-US" sz="2500" b="1" dirty="0" err="1">
                <a:latin typeface="Arial"/>
                <a:cs typeface="Arial"/>
              </a:rPr>
              <a:t>Roudier</a:t>
            </a:r>
            <a:r>
              <a:rPr lang="en-US" sz="2500" b="1" dirty="0">
                <a:latin typeface="Arial"/>
                <a:cs typeface="Arial"/>
              </a:rPr>
              <a:t> F, </a:t>
            </a:r>
            <a:r>
              <a:rPr lang="en-US" sz="2500" b="1" dirty="0" err="1">
                <a:latin typeface="Arial"/>
                <a:cs typeface="Arial"/>
              </a:rPr>
              <a:t>Castaings</a:t>
            </a:r>
            <a:r>
              <a:rPr lang="en-US" sz="2500" b="1" dirty="0">
                <a:latin typeface="Arial"/>
                <a:cs typeface="Arial"/>
              </a:rPr>
              <a:t> L, </a:t>
            </a:r>
            <a:r>
              <a:rPr lang="en-US" sz="2500" b="1" dirty="0" err="1">
                <a:latin typeface="Arial"/>
                <a:cs typeface="Arial"/>
              </a:rPr>
              <a:t>Bréhaut</a:t>
            </a:r>
            <a:r>
              <a:rPr lang="en-US" sz="2500" b="1" dirty="0">
                <a:latin typeface="Arial"/>
                <a:cs typeface="Arial"/>
              </a:rPr>
              <a:t> V, </a:t>
            </a:r>
            <a:r>
              <a:rPr lang="en-US" sz="2500" b="1" dirty="0" err="1">
                <a:latin typeface="Arial"/>
                <a:cs typeface="Arial"/>
              </a:rPr>
              <a:t>Blondet</a:t>
            </a:r>
            <a:r>
              <a:rPr lang="en-US" sz="2500" b="1" dirty="0">
                <a:latin typeface="Arial"/>
                <a:cs typeface="Arial"/>
              </a:rPr>
              <a:t> E, </a:t>
            </a:r>
            <a:r>
              <a:rPr lang="en-US" sz="2500" b="1" dirty="0" err="1">
                <a:latin typeface="Arial"/>
                <a:cs typeface="Arial"/>
              </a:rPr>
              <a:t>Colot</a:t>
            </a:r>
            <a:r>
              <a:rPr lang="en-US" sz="2500" b="1" dirty="0">
                <a:latin typeface="Arial"/>
                <a:cs typeface="Arial"/>
              </a:rPr>
              <a:t> V, Meyer C, </a:t>
            </a:r>
            <a:r>
              <a:rPr lang="en-US" sz="2500" b="1" dirty="0" err="1">
                <a:latin typeface="Arial"/>
                <a:cs typeface="Arial"/>
              </a:rPr>
              <a:t>Krapp</a:t>
            </a:r>
            <a:r>
              <a:rPr lang="en-US" sz="2500" b="1" dirty="0">
                <a:latin typeface="Arial"/>
                <a:cs typeface="Arial"/>
              </a:rPr>
              <a:t> A</a:t>
            </a:r>
            <a:r>
              <a:rPr lang="en-US" sz="2500" dirty="0">
                <a:latin typeface="Arial"/>
                <a:cs typeface="Arial"/>
              </a:rPr>
              <a:t> (2013) Nuclear retention of the transcription factor NLP7 orchestrates the early response to nitrate in plants. Nat </a:t>
            </a:r>
            <a:r>
              <a:rPr lang="en-US" sz="2500" dirty="0" err="1">
                <a:latin typeface="Arial"/>
                <a:cs typeface="Arial"/>
              </a:rPr>
              <a:t>Commun</a:t>
            </a:r>
            <a:r>
              <a:rPr lang="en-US" sz="2500" dirty="0">
                <a:latin typeface="Arial"/>
                <a:cs typeface="Arial"/>
              </a:rPr>
              <a:t> </a:t>
            </a:r>
            <a:r>
              <a:rPr lang="en-US" sz="2500" b="1" dirty="0">
                <a:latin typeface="Arial"/>
                <a:cs typeface="Arial"/>
              </a:rPr>
              <a:t>4</a:t>
            </a:r>
            <a:r>
              <a:rPr lang="en-US" sz="2500" dirty="0">
                <a:latin typeface="Arial"/>
                <a:cs typeface="Arial"/>
              </a:rPr>
              <a:t>: </a:t>
            </a:r>
            <a:r>
              <a:rPr lang="en-US" sz="2500" dirty="0" smtClean="0">
                <a:latin typeface="Arial"/>
                <a:cs typeface="Arial"/>
              </a:rPr>
              <a:t>1713</a:t>
            </a:r>
          </a:p>
        </p:txBody>
      </p:sp>
      <p:pic>
        <p:nvPicPr>
          <p:cNvPr id="14376" name="Image 4" descr="LogoIJPBBlanc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71" y="808185"/>
            <a:ext cx="5834107" cy="3263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ctangle 959"/>
          <p:cNvSpPr>
            <a:spLocks noChangeArrowheads="1"/>
          </p:cNvSpPr>
          <p:nvPr/>
        </p:nvSpPr>
        <p:spPr bwMode="auto">
          <a:xfrm>
            <a:off x="343242" y="11105485"/>
            <a:ext cx="15911812" cy="22321729"/>
          </a:xfrm>
          <a:prstGeom prst="rect">
            <a:avLst/>
          </a:prstGeom>
          <a:solidFill>
            <a:schemeClr val="bg1"/>
          </a:solidFill>
          <a:ln w="76200" cmpd="sng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70820" tIns="170820" rIns="170820" bIns="170820"/>
          <a:lstStyle/>
          <a:p>
            <a:pPr algn="just">
              <a:spcAft>
                <a:spcPts val="600"/>
              </a:spcAft>
              <a:defRPr/>
            </a:pPr>
            <a:r>
              <a:rPr lang="en-US" sz="4600" b="1" dirty="0" smtClean="0">
                <a:latin typeface="Arial"/>
                <a:cs typeface="Arial"/>
              </a:rPr>
              <a:t>PNR seems conserved among species</a:t>
            </a:r>
          </a:p>
          <a:p>
            <a:pPr algn="just">
              <a:defRPr/>
            </a:pPr>
            <a:endParaRPr lang="en-US" sz="4600" b="1" dirty="0" smtClean="0">
              <a:latin typeface="Arial"/>
              <a:cs typeface="Arial"/>
            </a:endParaRPr>
          </a:p>
          <a:p>
            <a:pPr algn="just">
              <a:defRPr/>
            </a:pPr>
            <a:endParaRPr lang="en-US" sz="3800" dirty="0">
              <a:latin typeface="Arial"/>
              <a:cs typeface="Arial"/>
            </a:endParaRPr>
          </a:p>
        </p:txBody>
      </p:sp>
      <p:grpSp>
        <p:nvGrpSpPr>
          <p:cNvPr id="7" name="Grouper 6"/>
          <p:cNvGrpSpPr/>
          <p:nvPr/>
        </p:nvGrpSpPr>
        <p:grpSpPr>
          <a:xfrm>
            <a:off x="3508914" y="29450480"/>
            <a:ext cx="9774862" cy="3674942"/>
            <a:chOff x="2868053" y="17241270"/>
            <a:chExt cx="9774862" cy="3674942"/>
          </a:xfrm>
        </p:grpSpPr>
        <p:sp>
          <p:nvSpPr>
            <p:cNvPr id="85" name="Ellipse 84"/>
            <p:cNvSpPr/>
            <p:nvPr/>
          </p:nvSpPr>
          <p:spPr>
            <a:xfrm>
              <a:off x="6377529" y="17241270"/>
              <a:ext cx="2530800" cy="2358000"/>
            </a:xfrm>
            <a:prstGeom prst="ellipse">
              <a:avLst/>
            </a:prstGeom>
            <a:noFill/>
            <a:ln w="53975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er 5"/>
            <p:cNvGrpSpPr/>
            <p:nvPr/>
          </p:nvGrpSpPr>
          <p:grpSpPr>
            <a:xfrm>
              <a:off x="2868053" y="17291458"/>
              <a:ext cx="9774862" cy="3624754"/>
              <a:chOff x="3001737" y="17274747"/>
              <a:chExt cx="9774862" cy="3624754"/>
            </a:xfrm>
          </p:grpSpPr>
          <p:sp>
            <p:nvSpPr>
              <p:cNvPr id="86" name="Ellipse 85"/>
              <p:cNvSpPr/>
              <p:nvPr/>
            </p:nvSpPr>
            <p:spPr>
              <a:xfrm>
                <a:off x="7988458" y="17274747"/>
                <a:ext cx="2530800" cy="2358000"/>
              </a:xfrm>
              <a:prstGeom prst="ellipse">
                <a:avLst/>
              </a:prstGeom>
              <a:noFill/>
              <a:ln w="53975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3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7" name="Ellipse 86"/>
              <p:cNvSpPr/>
              <p:nvPr/>
            </p:nvSpPr>
            <p:spPr>
              <a:xfrm>
                <a:off x="7168515" y="18385516"/>
                <a:ext cx="2529389" cy="2357887"/>
              </a:xfrm>
              <a:prstGeom prst="ellipse">
                <a:avLst/>
              </a:prstGeom>
              <a:noFill/>
              <a:ln w="53975" cap="flat" cmpd="sng" algn="ctr">
                <a:solidFill>
                  <a:srgbClr val="70AD47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3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9" name="ZoneTexte 88"/>
              <p:cNvSpPr txBox="1"/>
              <p:nvPr/>
            </p:nvSpPr>
            <p:spPr>
              <a:xfrm>
                <a:off x="3001737" y="17893486"/>
                <a:ext cx="4738725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3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 non </a:t>
                </a:r>
                <a:r>
                  <a:rPr kumimoji="0" lang="fr-FR" sz="3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domesticated</a:t>
                </a:r>
                <a:endParaRPr kumimoji="0" lang="fr-FR" sz="3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</a:endParaRPr>
              </a:p>
            </p:txBody>
          </p:sp>
          <p:sp>
            <p:nvSpPr>
              <p:cNvPr id="90" name="ZoneTexte 89"/>
              <p:cNvSpPr txBox="1"/>
              <p:nvPr/>
            </p:nvSpPr>
            <p:spPr>
              <a:xfrm>
                <a:off x="9528664" y="17929745"/>
                <a:ext cx="3247935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3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domesticated</a:t>
                </a:r>
                <a:endParaRPr kumimoji="0" lang="fr-FR" sz="3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</a:endParaRPr>
              </a:p>
            </p:txBody>
          </p:sp>
          <p:sp>
            <p:nvSpPr>
              <p:cNvPr id="91" name="ZoneTexte 90"/>
              <p:cNvSpPr txBox="1"/>
              <p:nvPr/>
            </p:nvSpPr>
            <p:spPr>
              <a:xfrm>
                <a:off x="6663385" y="18595642"/>
                <a:ext cx="3626464" cy="677107"/>
              </a:xfrm>
              <a:prstGeom prst="rect">
                <a:avLst/>
              </a:prstGeom>
              <a:solidFill>
                <a:sysClr val="window" lastClr="FFFFFF">
                  <a:alpha val="72000"/>
                </a:sys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3800" b="0" i="0" u="none" strike="noStrike" kern="0" cap="small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Transcriptome</a:t>
                </a:r>
                <a:endParaRPr kumimoji="0" lang="fr-FR" sz="3800" b="0" i="0" u="none" strike="noStrike" kern="0" cap="small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</a:endParaRPr>
              </a:p>
            </p:txBody>
          </p:sp>
          <p:sp>
            <p:nvSpPr>
              <p:cNvPr id="92" name="ZoneTexte 91"/>
              <p:cNvSpPr txBox="1"/>
              <p:nvPr/>
            </p:nvSpPr>
            <p:spPr>
              <a:xfrm>
                <a:off x="9904816" y="17365880"/>
                <a:ext cx="1709235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3800" b="1" kern="0" dirty="0" err="1" smtClean="0">
                    <a:solidFill>
                      <a:sysClr val="windowText" lastClr="000000"/>
                    </a:solidFill>
                    <a:latin typeface="Arial"/>
                    <a:cs typeface="Arial"/>
                  </a:rPr>
                  <a:t>Barley</a:t>
                </a:r>
                <a:endParaRPr kumimoji="0" lang="fr-FR" sz="3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</a:endParaRPr>
              </a:p>
            </p:txBody>
          </p:sp>
          <p:sp>
            <p:nvSpPr>
              <p:cNvPr id="93" name="ZoneTexte 92"/>
              <p:cNvSpPr txBox="1"/>
              <p:nvPr/>
            </p:nvSpPr>
            <p:spPr>
              <a:xfrm>
                <a:off x="4008824" y="17332824"/>
                <a:ext cx="6043486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38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Brachypodium</a:t>
                </a:r>
                <a:endParaRPr kumimoji="0" lang="fr-FR" sz="3800" b="1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</a:endParaRPr>
              </a:p>
            </p:txBody>
          </p:sp>
          <p:sp>
            <p:nvSpPr>
              <p:cNvPr id="94" name="ZoneTexte 93"/>
              <p:cNvSpPr txBox="1"/>
              <p:nvPr/>
            </p:nvSpPr>
            <p:spPr>
              <a:xfrm>
                <a:off x="3727188" y="19637617"/>
                <a:ext cx="5588228" cy="1261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38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Arabidopsis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3800" kern="0" dirty="0" err="1">
                    <a:solidFill>
                      <a:sysClr val="windowText" lastClr="000000"/>
                    </a:solidFill>
                    <a:latin typeface="Arial"/>
                    <a:cs typeface="Arial"/>
                  </a:rPr>
                  <a:t>d</a:t>
                </a:r>
                <a:r>
                  <a:rPr kumimoji="0" lang="fr-FR" sz="3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icot</a:t>
                </a:r>
                <a:endParaRPr kumimoji="0" lang="fr-FR" sz="3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</a:endParaRPr>
              </a:p>
            </p:txBody>
          </p:sp>
        </p:grpSp>
      </p:grpSp>
      <p:pic>
        <p:nvPicPr>
          <p:cNvPr id="151" name="Image 150" descr="bd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4" r="7991"/>
          <a:stretch/>
        </p:blipFill>
        <p:spPr>
          <a:xfrm rot="21330189">
            <a:off x="5237511" y="12120553"/>
            <a:ext cx="910829" cy="1754696"/>
          </a:xfrm>
          <a:prstGeom prst="rect">
            <a:avLst/>
          </a:prstGeom>
          <a:solidFill>
            <a:srgbClr val="F7FCFF"/>
          </a:solidFill>
        </p:spPr>
      </p:pic>
      <p:sp>
        <p:nvSpPr>
          <p:cNvPr id="11904" name="Line 640"/>
          <p:cNvSpPr>
            <a:spLocks noChangeAspect="1" noChangeShapeType="1"/>
          </p:cNvSpPr>
          <p:nvPr/>
        </p:nvSpPr>
        <p:spPr bwMode="auto">
          <a:xfrm>
            <a:off x="8041736" y="34509854"/>
            <a:ext cx="28575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5872" tIns="42183" rIns="85872" bIns="42183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1905" name="Line 641"/>
          <p:cNvSpPr>
            <a:spLocks noChangeAspect="1" noChangeShapeType="1"/>
          </p:cNvSpPr>
          <p:nvPr/>
        </p:nvSpPr>
        <p:spPr bwMode="auto">
          <a:xfrm>
            <a:off x="8471949" y="34509854"/>
            <a:ext cx="28575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5872" tIns="42183" rIns="85872" bIns="42183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1908" name="Line 644"/>
          <p:cNvSpPr>
            <a:spLocks noChangeAspect="1" noChangeShapeType="1"/>
          </p:cNvSpPr>
          <p:nvPr/>
        </p:nvSpPr>
        <p:spPr bwMode="auto">
          <a:xfrm>
            <a:off x="6338349" y="34509854"/>
            <a:ext cx="287337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5872" tIns="42183" rIns="85872" bIns="42183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1909" name="Line 645"/>
          <p:cNvSpPr>
            <a:spLocks noChangeAspect="1" noChangeShapeType="1"/>
          </p:cNvSpPr>
          <p:nvPr/>
        </p:nvSpPr>
        <p:spPr bwMode="auto">
          <a:xfrm>
            <a:off x="6771736" y="34509854"/>
            <a:ext cx="28575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5872" tIns="42183" rIns="85872" bIns="42183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1910" name="Line 646"/>
          <p:cNvSpPr>
            <a:spLocks noChangeAspect="1" noChangeShapeType="1"/>
          </p:cNvSpPr>
          <p:nvPr/>
        </p:nvSpPr>
        <p:spPr bwMode="auto">
          <a:xfrm>
            <a:off x="7201949" y="34509854"/>
            <a:ext cx="288925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5872" tIns="42183" rIns="85872" bIns="42183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1911" name="Line 647"/>
          <p:cNvSpPr>
            <a:spLocks noChangeAspect="1" noChangeShapeType="1"/>
          </p:cNvSpPr>
          <p:nvPr/>
        </p:nvSpPr>
        <p:spPr bwMode="auto">
          <a:xfrm>
            <a:off x="7636924" y="34509854"/>
            <a:ext cx="28575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5872" tIns="42183" rIns="85872" bIns="42183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grpSp>
        <p:nvGrpSpPr>
          <p:cNvPr id="5" name="Grouper 4"/>
          <p:cNvGrpSpPr/>
          <p:nvPr/>
        </p:nvGrpSpPr>
        <p:grpSpPr>
          <a:xfrm>
            <a:off x="3494204" y="40042711"/>
            <a:ext cx="23259817" cy="2913283"/>
            <a:chOff x="2636137" y="40042711"/>
            <a:chExt cx="23259817" cy="2913283"/>
          </a:xfrm>
        </p:grpSpPr>
        <p:pic>
          <p:nvPicPr>
            <p:cNvPr id="14375" name="Image 2" descr="Bandeau Logos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6137" y="40042711"/>
              <a:ext cx="20353416" cy="2913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96585" y="40206283"/>
              <a:ext cx="2499369" cy="2586138"/>
            </a:xfrm>
            <a:prstGeom prst="rect">
              <a:avLst/>
            </a:prstGeom>
          </p:spPr>
        </p:pic>
      </p:grpSp>
      <p:sp>
        <p:nvSpPr>
          <p:cNvPr id="9" name="ZoneTexte 8"/>
          <p:cNvSpPr txBox="1"/>
          <p:nvPr/>
        </p:nvSpPr>
        <p:spPr>
          <a:xfrm>
            <a:off x="311827" y="23330354"/>
            <a:ext cx="158537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Induction of expression of 3 </a:t>
            </a:r>
            <a:r>
              <a:rPr 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sentinel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genes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1h30 and 3h </a:t>
            </a:r>
            <a:r>
              <a:rPr 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KCl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fr-FR" sz="3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-N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) or 1 </a:t>
            </a:r>
            <a:r>
              <a:rPr 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mM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KNO</a:t>
            </a:r>
            <a:r>
              <a:rPr lang="fr-FR" sz="32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fr-FR" sz="3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+N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treatment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 (*</a:t>
            </a:r>
            <a:r>
              <a:rPr lang="fr-FR" sz="32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pvalue</a:t>
            </a:r>
            <a:r>
              <a:rPr lang="fr-FR" sz="3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&lt; 0,05 </a:t>
            </a:r>
            <a:r>
              <a:rPr lang="fr-FR" sz="3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lang="fr-FR" sz="3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**</a:t>
            </a:r>
            <a:r>
              <a:rPr lang="fr-FR" sz="32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pvalue</a:t>
            </a:r>
            <a:r>
              <a:rPr lang="fr-FR" sz="3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&lt; </a:t>
            </a:r>
            <a:r>
              <a:rPr lang="fr-FR" sz="3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0,01 </a:t>
            </a:r>
            <a:r>
              <a:rPr lang="fr-FR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lang="fr-FR" sz="3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***</a:t>
            </a:r>
            <a:r>
              <a:rPr lang="fr-FR" sz="32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pvalue</a:t>
            </a:r>
            <a:r>
              <a:rPr lang="fr-FR" sz="3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&lt; </a:t>
            </a:r>
            <a:r>
              <a:rPr lang="fr-FR" sz="3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0,001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r-F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85791" y="25089446"/>
            <a:ext cx="1508339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To go </a:t>
            </a:r>
            <a:r>
              <a:rPr 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further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transcriptome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currently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performed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within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three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species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in short </a:t>
            </a:r>
            <a:r>
              <a:rPr 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response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to NO</a:t>
            </a:r>
            <a:r>
              <a:rPr lang="fr-FR" sz="32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FR" sz="3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treatment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192338" lvl="4" indent="-457200">
              <a:buFont typeface="Arial" panose="020B0604020202020204" pitchFamily="34" charset="0"/>
              <a:buChar char="•"/>
            </a:pPr>
            <a:r>
              <a:rPr 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are the PNR </a:t>
            </a:r>
            <a:r>
              <a:rPr 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targets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192338" lvl="4" indent="-457200">
              <a:buFont typeface="Arial" panose="020B0604020202020204" pitchFamily="34" charset="0"/>
              <a:buChar char="•"/>
            </a:pP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are the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specific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tagerts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FR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Pooideae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? (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Arabidopsis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vs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Brachypodium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192338" lvl="4" indent="-457200">
              <a:buFont typeface="Arial" panose="020B0604020202020204" pitchFamily="34" charset="0"/>
              <a:buChar char="•"/>
            </a:pP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effect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of domestication on the PNR </a:t>
            </a:r>
            <a:r>
              <a:rPr 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pathway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? (</a:t>
            </a:r>
            <a:r>
              <a:rPr 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Brachypodium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vs </a:t>
            </a:r>
            <a:r>
              <a:rPr 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Barley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24" name="Rectangle 959"/>
          <p:cNvSpPr>
            <a:spLocks noChangeArrowheads="1"/>
          </p:cNvSpPr>
          <p:nvPr/>
        </p:nvSpPr>
        <p:spPr bwMode="auto">
          <a:xfrm>
            <a:off x="329440" y="33701562"/>
            <a:ext cx="29628447" cy="3992129"/>
          </a:xfrm>
          <a:prstGeom prst="rect">
            <a:avLst/>
          </a:prstGeom>
          <a:solidFill>
            <a:schemeClr val="bg1"/>
          </a:solidFill>
          <a:ln w="76200" cmpd="sng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70820" tIns="170820" rIns="180000" bIns="170820">
            <a:spAutoFit/>
          </a:bodyPr>
          <a:lstStyle/>
          <a:p>
            <a:pPr>
              <a:defRPr/>
            </a:pPr>
            <a:r>
              <a:rPr lang="en-US" sz="5700" b="1" dirty="0" smtClean="0">
                <a:solidFill>
                  <a:srgbClr val="000000"/>
                </a:solidFill>
                <a:latin typeface="Arial"/>
                <a:cs typeface="Arial"/>
              </a:rPr>
              <a:t>Conclusions and prospects</a:t>
            </a:r>
          </a:p>
          <a:p>
            <a:pPr algn="just"/>
            <a:r>
              <a:rPr lang="fr-FR" sz="3600" dirty="0" smtClean="0">
                <a:latin typeface="Arial"/>
                <a:cs typeface="Arial"/>
              </a:rPr>
              <a:t>For </a:t>
            </a:r>
            <a:r>
              <a:rPr lang="fr-FR" sz="3600" dirty="0" err="1" smtClean="0">
                <a:latin typeface="Arial"/>
                <a:cs typeface="Arial"/>
              </a:rPr>
              <a:t>now</a:t>
            </a:r>
            <a:r>
              <a:rPr lang="fr-FR" sz="3600" dirty="0" smtClean="0">
                <a:latin typeface="Arial"/>
                <a:cs typeface="Arial"/>
              </a:rPr>
              <a:t>, </a:t>
            </a:r>
            <a:r>
              <a:rPr lang="fr-FR" sz="3600" dirty="0" err="1" smtClean="0">
                <a:latin typeface="Arial"/>
                <a:cs typeface="Arial"/>
              </a:rPr>
              <a:t>my</a:t>
            </a:r>
            <a:r>
              <a:rPr lang="fr-FR" sz="3600" dirty="0" smtClean="0">
                <a:latin typeface="Arial"/>
                <a:cs typeface="Arial"/>
              </a:rPr>
              <a:t> </a:t>
            </a:r>
            <a:r>
              <a:rPr lang="fr-FR" sz="3600" dirty="0" err="1" smtClean="0">
                <a:latin typeface="Arial"/>
                <a:cs typeface="Arial"/>
              </a:rPr>
              <a:t>study</a:t>
            </a:r>
            <a:r>
              <a:rPr lang="fr-FR" sz="3600" dirty="0" smtClean="0">
                <a:latin typeface="Arial"/>
                <a:cs typeface="Arial"/>
              </a:rPr>
              <a:t> </a:t>
            </a:r>
            <a:r>
              <a:rPr lang="fr-FR" sz="3600" dirty="0" err="1" smtClean="0">
                <a:latin typeface="Arial"/>
                <a:cs typeface="Arial"/>
              </a:rPr>
              <a:t>reveals</a:t>
            </a:r>
            <a:r>
              <a:rPr lang="fr-FR" sz="3600" dirty="0" smtClean="0">
                <a:latin typeface="Arial"/>
                <a:cs typeface="Arial"/>
              </a:rPr>
              <a:t> </a:t>
            </a:r>
            <a:r>
              <a:rPr lang="fr-FR" sz="3600" dirty="0" err="1" smtClean="0">
                <a:latin typeface="Arial"/>
                <a:cs typeface="Arial"/>
              </a:rPr>
              <a:t>that</a:t>
            </a:r>
            <a:r>
              <a:rPr lang="fr-FR" sz="3600" dirty="0" smtClean="0">
                <a:latin typeface="Arial"/>
                <a:cs typeface="Arial"/>
              </a:rPr>
              <a:t> </a:t>
            </a:r>
            <a:r>
              <a:rPr lang="fr-FR" sz="3600" dirty="0" err="1" smtClean="0">
                <a:latin typeface="Arial"/>
                <a:cs typeface="Arial"/>
              </a:rPr>
              <a:t>among</a:t>
            </a:r>
            <a:r>
              <a:rPr lang="fr-FR" sz="3600" dirty="0" smtClean="0">
                <a:latin typeface="Arial"/>
                <a:cs typeface="Arial"/>
              </a:rPr>
              <a:t> all the </a:t>
            </a:r>
            <a:r>
              <a:rPr lang="fr-FR" sz="3600" dirty="0" err="1" smtClean="0">
                <a:latin typeface="Arial"/>
                <a:cs typeface="Arial"/>
              </a:rPr>
              <a:t>phenomenon</a:t>
            </a:r>
            <a:r>
              <a:rPr lang="fr-FR" sz="3600" dirty="0" smtClean="0">
                <a:latin typeface="Arial"/>
                <a:cs typeface="Arial"/>
              </a:rPr>
              <a:t> </a:t>
            </a:r>
            <a:r>
              <a:rPr lang="fr-FR" sz="3600" dirty="0" err="1" smtClean="0">
                <a:latin typeface="Arial"/>
                <a:cs typeface="Arial"/>
              </a:rPr>
              <a:t>described</a:t>
            </a:r>
            <a:r>
              <a:rPr lang="fr-FR" sz="3600" dirty="0" smtClean="0">
                <a:latin typeface="Arial"/>
                <a:cs typeface="Arial"/>
              </a:rPr>
              <a:t> </a:t>
            </a:r>
            <a:r>
              <a:rPr lang="fr-FR" sz="3600" dirty="0" err="1" smtClean="0">
                <a:latin typeface="Arial"/>
                <a:cs typeface="Arial"/>
              </a:rPr>
              <a:t>that</a:t>
            </a:r>
            <a:r>
              <a:rPr lang="fr-FR" sz="3600" dirty="0" smtClean="0">
                <a:latin typeface="Arial"/>
                <a:cs typeface="Arial"/>
              </a:rPr>
              <a:t> </a:t>
            </a:r>
            <a:r>
              <a:rPr lang="fr-FR" sz="3600" dirty="0" err="1" smtClean="0">
                <a:latin typeface="Arial"/>
                <a:cs typeface="Arial"/>
              </a:rPr>
              <a:t>happens</a:t>
            </a:r>
            <a:r>
              <a:rPr lang="fr-FR" sz="3600" dirty="0" smtClean="0">
                <a:latin typeface="Arial"/>
                <a:cs typeface="Arial"/>
              </a:rPr>
              <a:t> </a:t>
            </a:r>
            <a:r>
              <a:rPr lang="fr-FR" sz="3600" dirty="0" err="1" smtClean="0">
                <a:latin typeface="Arial"/>
                <a:cs typeface="Arial"/>
              </a:rPr>
              <a:t>during</a:t>
            </a:r>
            <a:r>
              <a:rPr lang="fr-FR" sz="3600" dirty="0" smtClean="0">
                <a:latin typeface="Arial"/>
                <a:cs typeface="Arial"/>
              </a:rPr>
              <a:t> PNR, a part of </a:t>
            </a:r>
            <a:r>
              <a:rPr lang="fr-FR" sz="3600" dirty="0" err="1" smtClean="0">
                <a:latin typeface="Arial"/>
                <a:cs typeface="Arial"/>
              </a:rPr>
              <a:t>it</a:t>
            </a:r>
            <a:r>
              <a:rPr lang="fr-FR" sz="3600" dirty="0" smtClean="0">
                <a:latin typeface="Arial"/>
                <a:cs typeface="Arial"/>
              </a:rPr>
              <a:t> </a:t>
            </a:r>
            <a:r>
              <a:rPr lang="fr-FR" sz="3600" dirty="0" err="1" smtClean="0">
                <a:latin typeface="Arial"/>
                <a:cs typeface="Arial"/>
              </a:rPr>
              <a:t>is</a:t>
            </a:r>
            <a:r>
              <a:rPr lang="fr-FR" sz="3600" dirty="0" smtClean="0">
                <a:latin typeface="Arial"/>
                <a:cs typeface="Arial"/>
              </a:rPr>
              <a:t> </a:t>
            </a:r>
            <a:r>
              <a:rPr lang="fr-FR" sz="3600" dirty="0" err="1" smtClean="0">
                <a:latin typeface="Arial"/>
                <a:cs typeface="Arial"/>
              </a:rPr>
              <a:t>conserved</a:t>
            </a:r>
            <a:r>
              <a:rPr lang="fr-FR" sz="3600" dirty="0" smtClean="0">
                <a:latin typeface="Arial"/>
                <a:cs typeface="Arial"/>
              </a:rPr>
              <a:t> </a:t>
            </a:r>
            <a:r>
              <a:rPr lang="fr-FR" sz="3600" dirty="0" err="1" smtClean="0">
                <a:latin typeface="Arial"/>
                <a:cs typeface="Arial"/>
              </a:rPr>
              <a:t>between</a:t>
            </a:r>
            <a:r>
              <a:rPr lang="fr-FR" sz="3600" dirty="0" smtClean="0">
                <a:latin typeface="Arial"/>
                <a:cs typeface="Arial"/>
              </a:rPr>
              <a:t> </a:t>
            </a:r>
            <a:r>
              <a:rPr lang="fr-FR" sz="3600" dirty="0" err="1" smtClean="0">
                <a:latin typeface="Arial"/>
                <a:cs typeface="Arial"/>
              </a:rPr>
              <a:t>species</a:t>
            </a:r>
            <a:r>
              <a:rPr lang="fr-FR" sz="3600" dirty="0" smtClean="0">
                <a:latin typeface="Arial"/>
                <a:cs typeface="Arial"/>
              </a:rPr>
              <a:t>. </a:t>
            </a:r>
            <a:r>
              <a:rPr lang="fr-FR" sz="3600" dirty="0" err="1" smtClean="0">
                <a:latin typeface="Arial"/>
                <a:cs typeface="Arial"/>
              </a:rPr>
              <a:t>Indeed</a:t>
            </a:r>
            <a:r>
              <a:rPr lang="fr-FR" sz="3600" dirty="0" smtClean="0">
                <a:latin typeface="Arial"/>
                <a:cs typeface="Arial"/>
              </a:rPr>
              <a:t>, </a:t>
            </a:r>
            <a:r>
              <a:rPr lang="fr-FR" sz="3600" dirty="0" err="1" smtClean="0">
                <a:latin typeface="Arial"/>
                <a:cs typeface="Arial"/>
              </a:rPr>
              <a:t>following</a:t>
            </a:r>
            <a:r>
              <a:rPr lang="fr-FR" sz="3600" dirty="0" smtClean="0">
                <a:latin typeface="Arial"/>
                <a:cs typeface="Arial"/>
              </a:rPr>
              <a:t> a « short » nitrate </a:t>
            </a:r>
            <a:r>
              <a:rPr lang="fr-FR" sz="3600" dirty="0" err="1" smtClean="0">
                <a:latin typeface="Arial"/>
                <a:cs typeface="Arial"/>
              </a:rPr>
              <a:t>treatment</a:t>
            </a:r>
            <a:r>
              <a:rPr lang="fr-FR" sz="3600" dirty="0" smtClean="0">
                <a:latin typeface="Arial"/>
                <a:cs typeface="Arial"/>
              </a:rPr>
              <a:t>, </a:t>
            </a:r>
            <a:r>
              <a:rPr lang="fr-FR" sz="3600" dirty="0" err="1" smtClean="0">
                <a:latin typeface="Arial"/>
                <a:cs typeface="Arial"/>
              </a:rPr>
              <a:t>there</a:t>
            </a:r>
            <a:r>
              <a:rPr lang="fr-FR" sz="3600" dirty="0" smtClean="0">
                <a:latin typeface="Arial"/>
                <a:cs typeface="Arial"/>
              </a:rPr>
              <a:t> </a:t>
            </a:r>
            <a:r>
              <a:rPr lang="fr-FR" sz="3600" dirty="0" err="1" smtClean="0">
                <a:latin typeface="Arial"/>
                <a:cs typeface="Arial"/>
              </a:rPr>
              <a:t>is</a:t>
            </a:r>
            <a:r>
              <a:rPr lang="fr-FR" sz="3600" dirty="0" smtClean="0">
                <a:latin typeface="Arial"/>
                <a:cs typeface="Arial"/>
              </a:rPr>
              <a:t> induction in the </a:t>
            </a:r>
            <a:r>
              <a:rPr lang="fr-FR" sz="3600" dirty="0" err="1" smtClean="0">
                <a:latin typeface="Arial"/>
                <a:cs typeface="Arial"/>
              </a:rPr>
              <a:t>three</a:t>
            </a:r>
            <a:r>
              <a:rPr lang="fr-FR" sz="3600" dirty="0" smtClean="0">
                <a:latin typeface="Arial"/>
                <a:cs typeface="Arial"/>
              </a:rPr>
              <a:t> </a:t>
            </a:r>
            <a:r>
              <a:rPr lang="fr-FR" sz="3600" dirty="0" err="1" smtClean="0">
                <a:latin typeface="Arial"/>
                <a:cs typeface="Arial"/>
              </a:rPr>
              <a:t>species</a:t>
            </a:r>
            <a:r>
              <a:rPr lang="fr-FR" sz="3600" dirty="0" smtClean="0">
                <a:latin typeface="Arial"/>
                <a:cs typeface="Arial"/>
              </a:rPr>
              <a:t> of expression of </a:t>
            </a:r>
            <a:r>
              <a:rPr lang="fr-FR" sz="3600" dirty="0" err="1" smtClean="0">
                <a:latin typeface="Arial"/>
                <a:cs typeface="Arial"/>
              </a:rPr>
              <a:t>sentinel</a:t>
            </a:r>
            <a:r>
              <a:rPr lang="fr-FR" sz="3600" dirty="0" smtClean="0">
                <a:latin typeface="Arial"/>
                <a:cs typeface="Arial"/>
              </a:rPr>
              <a:t> </a:t>
            </a:r>
            <a:r>
              <a:rPr lang="fr-FR" sz="3600" dirty="0" err="1" smtClean="0">
                <a:latin typeface="Arial"/>
                <a:cs typeface="Arial"/>
              </a:rPr>
              <a:t>genes</a:t>
            </a:r>
            <a:r>
              <a:rPr lang="fr-FR" sz="3600" dirty="0" smtClean="0">
                <a:latin typeface="Arial"/>
                <a:cs typeface="Arial"/>
              </a:rPr>
              <a:t> </a:t>
            </a:r>
            <a:r>
              <a:rPr lang="fr-FR" sz="3600" dirty="0" err="1" smtClean="0">
                <a:latin typeface="Arial"/>
                <a:cs typeface="Arial"/>
              </a:rPr>
              <a:t>known</a:t>
            </a:r>
            <a:r>
              <a:rPr lang="fr-FR" sz="3600" dirty="0" smtClean="0">
                <a:latin typeface="Arial"/>
                <a:cs typeface="Arial"/>
              </a:rPr>
              <a:t> to </a:t>
            </a:r>
            <a:r>
              <a:rPr lang="fr-FR" sz="3600" dirty="0" err="1" smtClean="0">
                <a:latin typeface="Arial"/>
                <a:cs typeface="Arial"/>
              </a:rPr>
              <a:t>be</a:t>
            </a:r>
            <a:r>
              <a:rPr lang="fr-FR" sz="3600" dirty="0" smtClean="0">
                <a:latin typeface="Arial"/>
                <a:cs typeface="Arial"/>
              </a:rPr>
              <a:t> </a:t>
            </a:r>
            <a:r>
              <a:rPr lang="fr-FR" sz="3600" dirty="0" err="1" smtClean="0">
                <a:latin typeface="Arial"/>
                <a:cs typeface="Arial"/>
              </a:rPr>
              <a:t>induced</a:t>
            </a:r>
            <a:r>
              <a:rPr lang="fr-FR" sz="3600" dirty="0" smtClean="0">
                <a:latin typeface="Arial"/>
                <a:cs typeface="Arial"/>
              </a:rPr>
              <a:t> and </a:t>
            </a:r>
            <a:r>
              <a:rPr lang="fr-FR" sz="3600" dirty="0" err="1" smtClean="0">
                <a:latin typeface="Arial"/>
                <a:cs typeface="Arial"/>
              </a:rPr>
              <a:t>involved</a:t>
            </a:r>
            <a:r>
              <a:rPr lang="fr-FR" sz="3600" dirty="0" smtClean="0">
                <a:latin typeface="Arial"/>
                <a:cs typeface="Arial"/>
              </a:rPr>
              <a:t> in transport and assimilation. </a:t>
            </a:r>
            <a:r>
              <a:rPr lang="fr-FR" sz="3600" dirty="0" err="1">
                <a:latin typeface="Arial"/>
                <a:cs typeface="Arial"/>
              </a:rPr>
              <a:t>I</a:t>
            </a:r>
            <a:r>
              <a:rPr lang="fr-FR" sz="3600" dirty="0" err="1" smtClean="0">
                <a:latin typeface="Arial"/>
                <a:cs typeface="Arial"/>
              </a:rPr>
              <a:t>dentifying</a:t>
            </a:r>
            <a:r>
              <a:rPr lang="fr-FR" sz="3600" dirty="0" smtClean="0">
                <a:latin typeface="Arial"/>
                <a:cs typeface="Arial"/>
              </a:rPr>
              <a:t> </a:t>
            </a:r>
            <a:r>
              <a:rPr lang="fr-FR" sz="3600" dirty="0" err="1" smtClean="0">
                <a:latin typeface="Arial"/>
                <a:cs typeface="Arial"/>
              </a:rPr>
              <a:t>specific</a:t>
            </a:r>
            <a:r>
              <a:rPr lang="fr-FR" sz="3600" dirty="0" smtClean="0">
                <a:latin typeface="Arial"/>
                <a:cs typeface="Arial"/>
              </a:rPr>
              <a:t> </a:t>
            </a:r>
            <a:r>
              <a:rPr lang="fr-FR" sz="3600" dirty="0" err="1" smtClean="0">
                <a:latin typeface="Arial"/>
                <a:cs typeface="Arial"/>
              </a:rPr>
              <a:t>targets</a:t>
            </a:r>
            <a:r>
              <a:rPr lang="fr-FR" sz="3600" dirty="0" smtClean="0">
                <a:latin typeface="Arial"/>
                <a:cs typeface="Arial"/>
              </a:rPr>
              <a:t> of </a:t>
            </a:r>
            <a:r>
              <a:rPr lang="fr-FR" sz="3600" i="1" dirty="0" err="1" smtClean="0">
                <a:latin typeface="Arial"/>
                <a:cs typeface="Arial"/>
              </a:rPr>
              <a:t>Pooideae</a:t>
            </a:r>
            <a:r>
              <a:rPr lang="fr-FR" sz="3600" dirty="0" smtClean="0">
                <a:latin typeface="Arial"/>
                <a:cs typeface="Arial"/>
              </a:rPr>
              <a:t> and/or </a:t>
            </a:r>
            <a:r>
              <a:rPr lang="fr-FR" sz="3600" dirty="0" err="1" smtClean="0">
                <a:latin typeface="Arial"/>
                <a:cs typeface="Arial"/>
              </a:rPr>
              <a:t>specific</a:t>
            </a:r>
            <a:r>
              <a:rPr lang="fr-FR" sz="3600" dirty="0" smtClean="0">
                <a:latin typeface="Arial"/>
                <a:cs typeface="Arial"/>
              </a:rPr>
              <a:t> </a:t>
            </a:r>
            <a:r>
              <a:rPr lang="fr-FR" sz="3600" dirty="0" err="1" smtClean="0">
                <a:latin typeface="Arial"/>
                <a:cs typeface="Arial"/>
              </a:rPr>
              <a:t>mechanism</a:t>
            </a:r>
            <a:r>
              <a:rPr lang="fr-FR" sz="3600" dirty="0" smtClean="0">
                <a:latin typeface="Arial"/>
                <a:cs typeface="Arial"/>
              </a:rPr>
              <a:t> of </a:t>
            </a:r>
            <a:r>
              <a:rPr lang="fr-FR" sz="3600" dirty="0" err="1" smtClean="0">
                <a:latin typeface="Arial"/>
                <a:cs typeface="Arial"/>
              </a:rPr>
              <a:t>regulation</a:t>
            </a:r>
            <a:r>
              <a:rPr lang="fr-FR" sz="3600" dirty="0" smtClean="0">
                <a:latin typeface="Arial"/>
                <a:cs typeface="Arial"/>
              </a:rPr>
              <a:t> </a:t>
            </a:r>
            <a:r>
              <a:rPr lang="fr-FR" sz="3600" dirty="0" err="1" smtClean="0">
                <a:latin typeface="Arial"/>
                <a:cs typeface="Arial"/>
              </a:rPr>
              <a:t>will</a:t>
            </a:r>
            <a:r>
              <a:rPr lang="fr-FR" sz="3600" dirty="0" smtClean="0">
                <a:latin typeface="Arial"/>
                <a:cs typeface="Arial"/>
              </a:rPr>
              <a:t> </a:t>
            </a:r>
            <a:r>
              <a:rPr lang="fr-FR" sz="3600" dirty="0" err="1" smtClean="0">
                <a:latin typeface="Arial"/>
                <a:cs typeface="Arial"/>
              </a:rPr>
              <a:t>be</a:t>
            </a:r>
            <a:r>
              <a:rPr lang="fr-FR" sz="3600" dirty="0" smtClean="0">
                <a:latin typeface="Arial"/>
                <a:cs typeface="Arial"/>
              </a:rPr>
              <a:t> </a:t>
            </a:r>
            <a:r>
              <a:rPr lang="fr-FR" sz="3600" dirty="0" err="1" smtClean="0">
                <a:latin typeface="Arial"/>
                <a:cs typeface="Arial"/>
              </a:rPr>
              <a:t>useful</a:t>
            </a:r>
            <a:r>
              <a:rPr lang="fr-FR" sz="3600" dirty="0" smtClean="0">
                <a:latin typeface="Arial"/>
                <a:cs typeface="Arial"/>
              </a:rPr>
              <a:t> for </a:t>
            </a:r>
            <a:r>
              <a:rPr lang="fr-FR" sz="3600" dirty="0" err="1" smtClean="0">
                <a:latin typeface="Arial"/>
                <a:cs typeface="Arial"/>
              </a:rPr>
              <a:t>indentifying</a:t>
            </a:r>
            <a:r>
              <a:rPr lang="fr-FR" sz="3600" dirty="0" smtClean="0">
                <a:latin typeface="Arial"/>
                <a:cs typeface="Arial"/>
              </a:rPr>
              <a:t> </a:t>
            </a:r>
            <a:r>
              <a:rPr lang="fr-FR" sz="3600" dirty="0" err="1" smtClean="0">
                <a:latin typeface="Arial"/>
                <a:cs typeface="Arial"/>
              </a:rPr>
              <a:t>targets</a:t>
            </a:r>
            <a:r>
              <a:rPr lang="fr-FR" sz="3600" dirty="0" smtClean="0">
                <a:latin typeface="Arial"/>
                <a:cs typeface="Arial"/>
              </a:rPr>
              <a:t> for </a:t>
            </a:r>
            <a:r>
              <a:rPr lang="fr-FR" sz="3600" dirty="0" err="1" smtClean="0">
                <a:latin typeface="Arial"/>
                <a:cs typeface="Arial"/>
              </a:rPr>
              <a:t>cereal</a:t>
            </a:r>
            <a:r>
              <a:rPr lang="fr-FR" sz="3600" dirty="0" smtClean="0">
                <a:latin typeface="Arial"/>
                <a:cs typeface="Arial"/>
              </a:rPr>
              <a:t> </a:t>
            </a:r>
            <a:r>
              <a:rPr lang="fr-FR" sz="3600" dirty="0" err="1" smtClean="0">
                <a:latin typeface="Arial"/>
                <a:cs typeface="Arial"/>
              </a:rPr>
              <a:t>improvement</a:t>
            </a:r>
            <a:r>
              <a:rPr lang="fr-FR" sz="3600" dirty="0" smtClean="0">
                <a:latin typeface="Arial"/>
                <a:cs typeface="Arial"/>
              </a:rPr>
              <a:t>. </a:t>
            </a:r>
            <a:r>
              <a:rPr lang="fr-FR" sz="3600" dirty="0">
                <a:latin typeface="Arial"/>
                <a:cs typeface="Arial"/>
              </a:rPr>
              <a:t>T</a:t>
            </a:r>
            <a:r>
              <a:rPr lang="fr-FR" sz="3600" dirty="0" smtClean="0">
                <a:latin typeface="Arial"/>
                <a:cs typeface="Arial"/>
              </a:rPr>
              <a:t>he </a:t>
            </a:r>
            <a:r>
              <a:rPr lang="fr-FR" sz="3600" dirty="0" err="1" smtClean="0">
                <a:latin typeface="Arial"/>
                <a:cs typeface="Arial"/>
              </a:rPr>
              <a:t>involvement</a:t>
            </a:r>
            <a:r>
              <a:rPr lang="fr-FR" sz="3600" dirty="0" smtClean="0">
                <a:latin typeface="Arial"/>
                <a:cs typeface="Arial"/>
              </a:rPr>
              <a:t> of BdNLP6 and BdNLP7 in the PNR </a:t>
            </a:r>
            <a:r>
              <a:rPr lang="fr-FR" sz="3600" dirty="0" err="1" smtClean="0">
                <a:latin typeface="Arial"/>
                <a:cs typeface="Arial"/>
              </a:rPr>
              <a:t>seems</a:t>
            </a:r>
            <a:r>
              <a:rPr lang="fr-FR" sz="3600" dirty="0" smtClean="0">
                <a:latin typeface="Arial"/>
                <a:cs typeface="Arial"/>
              </a:rPr>
              <a:t> </a:t>
            </a:r>
            <a:r>
              <a:rPr lang="fr-FR" sz="3600" dirty="0" err="1" smtClean="0">
                <a:latin typeface="Arial"/>
                <a:cs typeface="Arial"/>
              </a:rPr>
              <a:t>also</a:t>
            </a:r>
            <a:r>
              <a:rPr lang="fr-FR" sz="3600" dirty="0" smtClean="0">
                <a:latin typeface="Arial"/>
                <a:cs typeface="Arial"/>
              </a:rPr>
              <a:t> </a:t>
            </a:r>
            <a:r>
              <a:rPr lang="fr-FR" sz="3600" dirty="0" err="1" smtClean="0">
                <a:latin typeface="Arial"/>
                <a:cs typeface="Arial"/>
              </a:rPr>
              <a:t>conserved</a:t>
            </a:r>
            <a:r>
              <a:rPr lang="fr-FR" sz="3600" dirty="0">
                <a:latin typeface="Arial"/>
                <a:cs typeface="Arial"/>
              </a:rPr>
              <a:t> </a:t>
            </a:r>
            <a:r>
              <a:rPr lang="fr-FR" sz="3600" dirty="0" smtClean="0">
                <a:latin typeface="Arial"/>
                <a:cs typeface="Arial"/>
              </a:rPr>
              <a:t>but the </a:t>
            </a:r>
            <a:r>
              <a:rPr lang="fr-FR" sz="3600" dirty="0" err="1" smtClean="0">
                <a:latin typeface="Arial"/>
                <a:cs typeface="Arial"/>
              </a:rPr>
              <a:t>unexpected</a:t>
            </a:r>
            <a:r>
              <a:rPr lang="fr-FR" sz="3600" dirty="0" smtClean="0">
                <a:latin typeface="Arial"/>
                <a:cs typeface="Arial"/>
              </a:rPr>
              <a:t> </a:t>
            </a:r>
            <a:r>
              <a:rPr lang="fr-FR" sz="3600" dirty="0" err="1" smtClean="0">
                <a:latin typeface="Arial"/>
                <a:cs typeface="Arial"/>
              </a:rPr>
              <a:t>regulation</a:t>
            </a:r>
            <a:r>
              <a:rPr lang="fr-FR" sz="3600" dirty="0" smtClean="0">
                <a:latin typeface="Arial"/>
                <a:cs typeface="Arial"/>
              </a:rPr>
              <a:t> of </a:t>
            </a:r>
            <a:r>
              <a:rPr lang="fr-FR" sz="3600" i="1" dirty="0" smtClean="0">
                <a:latin typeface="Arial"/>
                <a:cs typeface="Arial"/>
              </a:rPr>
              <a:t>BdNLP6</a:t>
            </a:r>
            <a:r>
              <a:rPr lang="fr-FR" sz="3600" dirty="0" smtClean="0">
                <a:latin typeface="Arial"/>
                <a:cs typeface="Arial"/>
              </a:rPr>
              <a:t> </a:t>
            </a:r>
            <a:r>
              <a:rPr lang="fr-FR" sz="3600" dirty="0" err="1" smtClean="0">
                <a:latin typeface="Arial"/>
                <a:cs typeface="Arial"/>
              </a:rPr>
              <a:t>is</a:t>
            </a:r>
            <a:r>
              <a:rPr lang="fr-FR" sz="3600" dirty="0" smtClean="0">
                <a:latin typeface="Arial"/>
                <a:cs typeface="Arial"/>
              </a:rPr>
              <a:t> </a:t>
            </a:r>
            <a:r>
              <a:rPr lang="fr-FR" sz="3600" dirty="0" err="1" smtClean="0">
                <a:latin typeface="Arial"/>
                <a:cs typeface="Arial"/>
              </a:rPr>
              <a:t>intriguing</a:t>
            </a:r>
            <a:r>
              <a:rPr lang="fr-FR" sz="3600" dirty="0" smtClean="0">
                <a:latin typeface="Arial"/>
                <a:cs typeface="Arial"/>
              </a:rPr>
              <a:t> and </a:t>
            </a:r>
            <a:r>
              <a:rPr lang="fr-FR" sz="3600" dirty="0" err="1" smtClean="0">
                <a:latin typeface="Arial"/>
                <a:cs typeface="Arial"/>
              </a:rPr>
              <a:t>might</a:t>
            </a:r>
            <a:r>
              <a:rPr lang="fr-FR" sz="3600" dirty="0" smtClean="0">
                <a:latin typeface="Arial"/>
                <a:cs typeface="Arial"/>
              </a:rPr>
              <a:t> </a:t>
            </a:r>
            <a:r>
              <a:rPr lang="fr-FR" sz="3600" dirty="0" err="1" smtClean="0">
                <a:latin typeface="Arial"/>
                <a:cs typeface="Arial"/>
              </a:rPr>
              <a:t>reveals</a:t>
            </a:r>
            <a:r>
              <a:rPr lang="fr-FR" sz="3600" dirty="0" smtClean="0">
                <a:latin typeface="Arial"/>
                <a:cs typeface="Arial"/>
              </a:rPr>
              <a:t> </a:t>
            </a:r>
            <a:r>
              <a:rPr lang="fr-FR" sz="3600" dirty="0" smtClean="0">
                <a:latin typeface="Arial"/>
                <a:cs typeface="Arial"/>
              </a:rPr>
              <a:t>a </a:t>
            </a:r>
            <a:r>
              <a:rPr lang="fr-FR" sz="3600" dirty="0" err="1" smtClean="0">
                <a:latin typeface="Arial"/>
                <a:cs typeface="Arial"/>
              </a:rPr>
              <a:t>novel</a:t>
            </a:r>
            <a:r>
              <a:rPr lang="fr-FR" sz="3600" dirty="0" smtClean="0">
                <a:latin typeface="Arial"/>
                <a:cs typeface="Arial"/>
              </a:rPr>
              <a:t> </a:t>
            </a:r>
            <a:r>
              <a:rPr lang="fr-FR" sz="3600" dirty="0" err="1" smtClean="0">
                <a:latin typeface="Arial"/>
                <a:cs typeface="Arial"/>
              </a:rPr>
              <a:t>role</a:t>
            </a:r>
            <a:r>
              <a:rPr lang="fr-FR" sz="3600" dirty="0" smtClean="0">
                <a:latin typeface="Arial"/>
                <a:cs typeface="Arial"/>
              </a:rPr>
              <a:t> for </a:t>
            </a:r>
            <a:r>
              <a:rPr lang="fr-FR" sz="3600" dirty="0" err="1" smtClean="0">
                <a:latin typeface="Arial"/>
                <a:cs typeface="Arial"/>
              </a:rPr>
              <a:t>NLPs</a:t>
            </a:r>
            <a:r>
              <a:rPr lang="fr-FR" sz="3600" dirty="0" smtClean="0">
                <a:latin typeface="Arial"/>
                <a:cs typeface="Arial"/>
              </a:rPr>
              <a:t> in </a:t>
            </a:r>
            <a:r>
              <a:rPr lang="fr-FR" sz="3600" dirty="0" err="1" smtClean="0">
                <a:latin typeface="Arial"/>
                <a:cs typeface="Arial"/>
              </a:rPr>
              <a:t>Brachypodium</a:t>
            </a:r>
            <a:r>
              <a:rPr lang="fr-FR" sz="3600" dirty="0" smtClean="0">
                <a:latin typeface="Arial"/>
                <a:cs typeface="Arial"/>
              </a:rPr>
              <a:t>.  </a:t>
            </a:r>
          </a:p>
        </p:txBody>
      </p:sp>
      <p:graphicFrame>
        <p:nvGraphicFramePr>
          <p:cNvPr id="131" name="Graphique 1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8917645"/>
              </p:ext>
            </p:extLst>
          </p:nvPr>
        </p:nvGraphicFramePr>
        <p:xfrm>
          <a:off x="16448947" y="19447301"/>
          <a:ext cx="4366453" cy="3746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27" name="Groupe 26"/>
          <p:cNvGrpSpPr/>
          <p:nvPr/>
        </p:nvGrpSpPr>
        <p:grpSpPr>
          <a:xfrm>
            <a:off x="17029710" y="14351907"/>
            <a:ext cx="12419325" cy="3257138"/>
            <a:chOff x="16868802" y="21033665"/>
            <a:chExt cx="12419325" cy="3257138"/>
          </a:xfrm>
        </p:grpSpPr>
        <p:grpSp>
          <p:nvGrpSpPr>
            <p:cNvPr id="14" name="Groupe 13"/>
            <p:cNvGrpSpPr/>
            <p:nvPr/>
          </p:nvGrpSpPr>
          <p:grpSpPr>
            <a:xfrm>
              <a:off x="16868802" y="21033665"/>
              <a:ext cx="7261153" cy="3257138"/>
              <a:chOff x="16681188" y="12543249"/>
              <a:chExt cx="7261153" cy="3257138"/>
            </a:xfrm>
          </p:grpSpPr>
          <p:pic>
            <p:nvPicPr>
              <p:cNvPr id="12" name="Image 11"/>
              <p:cNvPicPr>
                <a:picLocks noChangeAspect="1"/>
              </p:cNvPicPr>
              <p:nvPr/>
            </p:nvPicPr>
            <p:blipFill rotWithShape="1">
              <a:blip r:embed="rId7"/>
              <a:srcRect l="35722" t="41269" r="37831" b="39784"/>
              <a:stretch/>
            </p:blipFill>
            <p:spPr>
              <a:xfrm>
                <a:off x="16681188" y="12543249"/>
                <a:ext cx="7261153" cy="2926135"/>
              </a:xfrm>
              <a:prstGeom prst="rect">
                <a:avLst/>
              </a:prstGeom>
            </p:spPr>
          </p:pic>
          <p:sp>
            <p:nvSpPr>
              <p:cNvPr id="13" name="ZoneTexte 12"/>
              <p:cNvSpPr txBox="1"/>
              <p:nvPr/>
            </p:nvSpPr>
            <p:spPr>
              <a:xfrm>
                <a:off x="16754424" y="15354111"/>
                <a:ext cx="3044098" cy="446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>
                    <a:latin typeface="+mn-lt"/>
                  </a:rPr>
                  <a:t>Girin </a:t>
                </a:r>
                <a:r>
                  <a:rPr lang="fr-FR" i="1" dirty="0" smtClean="0">
                    <a:latin typeface="+mn-lt"/>
                  </a:rPr>
                  <a:t>et al</a:t>
                </a:r>
                <a:r>
                  <a:rPr lang="fr-FR" dirty="0" smtClean="0">
                    <a:latin typeface="+mn-lt"/>
                  </a:rPr>
                  <a:t>., 2014</a:t>
                </a:r>
                <a:endParaRPr lang="fr-FR" dirty="0">
                  <a:latin typeface="+mn-lt"/>
                </a:endParaRPr>
              </a:p>
            </p:txBody>
          </p:sp>
        </p:grpSp>
        <p:sp>
          <p:nvSpPr>
            <p:cNvPr id="19" name="ZoneTexte 18"/>
            <p:cNvSpPr txBox="1"/>
            <p:nvPr/>
          </p:nvSpPr>
          <p:spPr>
            <a:xfrm>
              <a:off x="24254652" y="21145934"/>
              <a:ext cx="5033475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 </a:t>
              </a:r>
              <a:r>
                <a:rPr lang="fr-FR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orthologs</a:t>
              </a:r>
              <a:r>
                <a:rPr lang="fr-FR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of AtNLP7 in </a:t>
              </a:r>
              <a:r>
                <a:rPr lang="fr-FR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Brachypodium</a:t>
              </a:r>
              <a:endParaRPr lang="fr-FR" sz="32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fr-FR" sz="32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fr-FR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 </a:t>
              </a:r>
              <a:r>
                <a:rPr lang="fr-FR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ortholog</a:t>
              </a:r>
              <a:r>
                <a:rPr lang="fr-FR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of AtNLP7 in </a:t>
              </a:r>
              <a:r>
                <a:rPr lang="fr-FR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barley</a:t>
              </a:r>
              <a:endParaRPr lang="fr-FR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1" name="Connecteur droit avec flèche 20"/>
            <p:cNvCxnSpPr/>
            <p:nvPr/>
          </p:nvCxnSpPr>
          <p:spPr bwMode="auto">
            <a:xfrm flipH="1">
              <a:off x="22546101" y="21498091"/>
              <a:ext cx="1583854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3" name="Connecteur droit avec flèche 22"/>
            <p:cNvCxnSpPr/>
            <p:nvPr/>
          </p:nvCxnSpPr>
          <p:spPr bwMode="auto">
            <a:xfrm flipH="1">
              <a:off x="23446854" y="21498091"/>
              <a:ext cx="683101" cy="92511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5" name="Connecteur droit avec flèche 24"/>
            <p:cNvCxnSpPr/>
            <p:nvPr/>
          </p:nvCxnSpPr>
          <p:spPr bwMode="auto">
            <a:xfrm flipH="1" flipV="1">
              <a:off x="22546101" y="21960648"/>
              <a:ext cx="1714798" cy="93331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28" name="ZoneTexte 27"/>
          <p:cNvSpPr txBox="1"/>
          <p:nvPr/>
        </p:nvSpPr>
        <p:spPr>
          <a:xfrm>
            <a:off x="17029710" y="13008523"/>
            <a:ext cx="129696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Arabidopsis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PNR </a:t>
            </a:r>
            <a:r>
              <a:rPr 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mainly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regulated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by NLP </a:t>
            </a:r>
            <a:r>
              <a:rPr 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proteins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conserved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Brachypodium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16484299" y="18035989"/>
            <a:ext cx="13494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3h of 1mM KNO</a:t>
            </a:r>
            <a:r>
              <a:rPr lang="fr-FR" sz="32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FR" sz="3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treatment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induction of expression of </a:t>
            </a:r>
            <a:r>
              <a:rPr 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sentinel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genes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reduced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in an </a:t>
            </a:r>
            <a:r>
              <a:rPr 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amiRNA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line </a:t>
            </a:r>
            <a:r>
              <a:rPr 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targetting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both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BdNLP6 and 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BdNLP7 </a:t>
            </a: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8" name="Groupe 147"/>
          <p:cNvGrpSpPr/>
          <p:nvPr/>
        </p:nvGrpSpPr>
        <p:grpSpPr>
          <a:xfrm>
            <a:off x="23186921" y="27191695"/>
            <a:ext cx="3231356" cy="3084025"/>
            <a:chOff x="0" y="0"/>
            <a:chExt cx="3231356" cy="2552700"/>
          </a:xfrm>
        </p:grpSpPr>
        <p:graphicFrame>
          <p:nvGraphicFramePr>
            <p:cNvPr id="154" name="Graphique 153"/>
            <p:cNvGraphicFramePr/>
            <p:nvPr>
              <p:extLst>
                <p:ext uri="{D42A27DB-BD31-4B8C-83A1-F6EECF244321}">
                  <p14:modId xmlns:p14="http://schemas.microsoft.com/office/powerpoint/2010/main" val="2829981365"/>
                </p:ext>
              </p:extLst>
            </p:nvPr>
          </p:nvGraphicFramePr>
          <p:xfrm>
            <a:off x="0" y="0"/>
            <a:ext cx="3231356" cy="25527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155" name="ZoneTexte 17"/>
            <p:cNvSpPr txBox="1"/>
            <p:nvPr/>
          </p:nvSpPr>
          <p:spPr>
            <a:xfrm>
              <a:off x="1201122" y="950606"/>
              <a:ext cx="665236" cy="273844"/>
            </a:xfrm>
            <a:prstGeom prst="rect">
              <a:avLst/>
            </a:prstGeom>
            <a:solidFill>
              <a:sysClr val="window" lastClr="FFFFFF"/>
            </a:solidFill>
            <a:ln w="9525" cmpd="sng">
              <a:noFill/>
            </a:ln>
            <a:effectLst/>
          </p:spPr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÷3</a:t>
              </a: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ZoneTexte 18"/>
            <p:cNvSpPr txBox="1"/>
            <p:nvPr/>
          </p:nvSpPr>
          <p:spPr>
            <a:xfrm>
              <a:off x="2381144" y="1213973"/>
              <a:ext cx="826293" cy="345282"/>
            </a:xfrm>
            <a:prstGeom prst="rect">
              <a:avLst/>
            </a:prstGeom>
            <a:solidFill>
              <a:sysClr val="window" lastClr="FFFFFF"/>
            </a:solidFill>
            <a:ln w="9525" cmpd="sng">
              <a:noFill/>
            </a:ln>
            <a:effectLst/>
          </p:spPr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÷3,5</a:t>
              </a: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aphicFrame>
        <p:nvGraphicFramePr>
          <p:cNvPr id="149" name="Graphique 14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6448587"/>
              </p:ext>
            </p:extLst>
          </p:nvPr>
        </p:nvGraphicFramePr>
        <p:xfrm>
          <a:off x="26425421" y="27191696"/>
          <a:ext cx="3231356" cy="3084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50" name="Graphique 14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2884227"/>
              </p:ext>
            </p:extLst>
          </p:nvPr>
        </p:nvGraphicFramePr>
        <p:xfrm>
          <a:off x="25138343" y="30135549"/>
          <a:ext cx="3231356" cy="3084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52" name="Graphique 15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8193713"/>
              </p:ext>
            </p:extLst>
          </p:nvPr>
        </p:nvGraphicFramePr>
        <p:xfrm>
          <a:off x="22996238" y="24217506"/>
          <a:ext cx="3231356" cy="3084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53" name="Graphique 1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7395559"/>
              </p:ext>
            </p:extLst>
          </p:nvPr>
        </p:nvGraphicFramePr>
        <p:xfrm>
          <a:off x="26222831" y="24217505"/>
          <a:ext cx="3231356" cy="3084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cxnSp>
        <p:nvCxnSpPr>
          <p:cNvPr id="157" name="Connecteur droit avec flèche 156"/>
          <p:cNvCxnSpPr/>
          <p:nvPr/>
        </p:nvCxnSpPr>
        <p:spPr bwMode="auto">
          <a:xfrm>
            <a:off x="24388093" y="28391817"/>
            <a:ext cx="365543" cy="53306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8" name="Connecteur droit avec flèche 157"/>
          <p:cNvCxnSpPr/>
          <p:nvPr/>
        </p:nvCxnSpPr>
        <p:spPr bwMode="auto">
          <a:xfrm>
            <a:off x="25532091" y="28735875"/>
            <a:ext cx="318612" cy="43984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3" name="ZoneTexte 32"/>
          <p:cNvSpPr txBox="1"/>
          <p:nvPr/>
        </p:nvSpPr>
        <p:spPr>
          <a:xfrm>
            <a:off x="16903142" y="26113932"/>
            <a:ext cx="596546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Unlike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NLPs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are not </a:t>
            </a:r>
            <a:r>
              <a:rPr 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transcriptionnally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regulated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response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to nitrate, BdNLP6 </a:t>
            </a:r>
            <a:r>
              <a:rPr 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repressed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by NO</a:t>
            </a:r>
            <a:r>
              <a:rPr lang="fr-FR" sz="32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FR" sz="3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treatment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16773681" y="29629234"/>
            <a:ext cx="62703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Ongoing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understand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roles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regulations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of BdNLP6 </a:t>
            </a:r>
            <a:r>
              <a:rPr 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under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variant conditions.</a:t>
            </a: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4" name="Picture 2" descr="http://phenomics.cn/images/demo/Arabidopsis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9023" l="1835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21190330">
            <a:off x="316767" y="12186348"/>
            <a:ext cx="1351262" cy="1294232"/>
          </a:xfrm>
          <a:prstGeom prst="rect">
            <a:avLst/>
          </a:prstGeom>
          <a:noFill/>
        </p:spPr>
      </p:pic>
      <p:pic>
        <p:nvPicPr>
          <p:cNvPr id="135" name="Image 134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6" t="7734" r="16947"/>
          <a:stretch/>
        </p:blipFill>
        <p:spPr>
          <a:xfrm rot="20101871" flipH="1">
            <a:off x="10809467" y="11973412"/>
            <a:ext cx="982362" cy="1401897"/>
          </a:xfrm>
          <a:prstGeom prst="rect">
            <a:avLst/>
          </a:prstGeom>
        </p:spPr>
      </p:pic>
      <p:grpSp>
        <p:nvGrpSpPr>
          <p:cNvPr id="8" name="Groupe 7"/>
          <p:cNvGrpSpPr/>
          <p:nvPr/>
        </p:nvGrpSpPr>
        <p:grpSpPr>
          <a:xfrm>
            <a:off x="523714" y="12504992"/>
            <a:ext cx="15416463" cy="10619173"/>
            <a:chOff x="1993588" y="12121293"/>
            <a:chExt cx="12212269" cy="9250430"/>
          </a:xfrm>
        </p:grpSpPr>
        <p:grpSp>
          <p:nvGrpSpPr>
            <p:cNvPr id="3" name="Groupe 2"/>
            <p:cNvGrpSpPr/>
            <p:nvPr/>
          </p:nvGrpSpPr>
          <p:grpSpPr>
            <a:xfrm>
              <a:off x="1993588" y="12121293"/>
              <a:ext cx="12212269" cy="9250430"/>
              <a:chOff x="1993588" y="12121293"/>
              <a:chExt cx="9715500" cy="7674768"/>
            </a:xfrm>
          </p:grpSpPr>
          <p:grpSp>
            <p:nvGrpSpPr>
              <p:cNvPr id="241" name="Groupe 240"/>
              <p:cNvGrpSpPr/>
              <p:nvPr/>
            </p:nvGrpSpPr>
            <p:grpSpPr>
              <a:xfrm>
                <a:off x="8472971" y="12121293"/>
                <a:ext cx="3231356" cy="2552700"/>
                <a:chOff x="6479383" y="0"/>
                <a:chExt cx="3231356" cy="2552700"/>
              </a:xfrm>
            </p:grpSpPr>
            <p:graphicFrame>
              <p:nvGraphicFramePr>
                <p:cNvPr id="273" name="Graphique 272"/>
                <p:cNvGraphicFramePr/>
                <p:nvPr>
                  <p:extLst>
                    <p:ext uri="{D42A27DB-BD31-4B8C-83A1-F6EECF244321}">
                      <p14:modId xmlns:p14="http://schemas.microsoft.com/office/powerpoint/2010/main" val="1550996336"/>
                    </p:ext>
                  </p:extLst>
                </p:nvPr>
              </p:nvGraphicFramePr>
              <p:xfrm>
                <a:off x="6479383" y="0"/>
                <a:ext cx="3231356" cy="2552700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16"/>
                </a:graphicData>
              </a:graphic>
            </p:graphicFrame>
            <p:sp>
              <p:nvSpPr>
                <p:cNvPr id="274" name="ZoneTexte 6"/>
                <p:cNvSpPr txBox="1"/>
                <p:nvPr/>
              </p:nvSpPr>
              <p:spPr>
                <a:xfrm>
                  <a:off x="7425650" y="931724"/>
                  <a:ext cx="358565" cy="273844"/>
                </a:xfrm>
                <a:prstGeom prst="rect">
                  <a:avLst/>
                </a:prstGeom>
                <a:solidFill>
                  <a:sysClr val="window" lastClr="FFFFFF"/>
                </a:solidFill>
                <a:ln w="9525" cmpd="sng">
                  <a:noFill/>
                </a:ln>
                <a:effectLst/>
              </p:spPr>
              <p:txBody>
                <a:bodyPr wrap="square" rtlCol="0" anchor="t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x3</a:t>
                  </a:r>
                </a:p>
              </p:txBody>
            </p:sp>
            <p:sp>
              <p:nvSpPr>
                <p:cNvPr id="275" name="ZoneTexte 7"/>
                <p:cNvSpPr txBox="1"/>
                <p:nvPr/>
              </p:nvSpPr>
              <p:spPr>
                <a:xfrm>
                  <a:off x="8648278" y="1172163"/>
                  <a:ext cx="448779" cy="273844"/>
                </a:xfrm>
                <a:prstGeom prst="rect">
                  <a:avLst/>
                </a:prstGeom>
                <a:solidFill>
                  <a:sysClr val="window" lastClr="FFFFFF"/>
                </a:solidFill>
                <a:ln w="9525" cmpd="sng">
                  <a:noFill/>
                </a:ln>
                <a:effectLst/>
              </p:spPr>
              <p:txBody>
                <a:bodyPr wrap="square" rtlCol="0" anchor="t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x1,5</a:t>
                  </a:r>
                </a:p>
              </p:txBody>
            </p:sp>
          </p:grpSp>
          <p:grpSp>
            <p:nvGrpSpPr>
              <p:cNvPr id="242" name="Groupe 241"/>
              <p:cNvGrpSpPr/>
              <p:nvPr/>
            </p:nvGrpSpPr>
            <p:grpSpPr>
              <a:xfrm>
                <a:off x="5236851" y="12123672"/>
                <a:ext cx="3231356" cy="2547938"/>
                <a:chOff x="3243263" y="2379"/>
                <a:chExt cx="3231356" cy="2743200"/>
              </a:xfrm>
            </p:grpSpPr>
            <p:graphicFrame>
              <p:nvGraphicFramePr>
                <p:cNvPr id="270" name="Graphique 269"/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3944067960"/>
                    </p:ext>
                  </p:extLst>
                </p:nvPr>
              </p:nvGraphicFramePr>
              <p:xfrm>
                <a:off x="3243263" y="2379"/>
                <a:ext cx="3231356" cy="2743200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17"/>
                </a:graphicData>
              </a:graphic>
            </p:graphicFrame>
            <p:sp>
              <p:nvSpPr>
                <p:cNvPr id="271" name="ZoneTexte 8"/>
                <p:cNvSpPr txBox="1"/>
                <p:nvPr/>
              </p:nvSpPr>
              <p:spPr>
                <a:xfrm>
                  <a:off x="4004654" y="1108634"/>
                  <a:ext cx="452437" cy="273844"/>
                </a:xfrm>
                <a:prstGeom prst="rect">
                  <a:avLst/>
                </a:prstGeom>
                <a:solidFill>
                  <a:sysClr val="window" lastClr="FFFFFF"/>
                </a:solidFill>
                <a:ln w="9525" cmpd="sng">
                  <a:noFill/>
                </a:ln>
                <a:effectLst/>
              </p:spPr>
              <p:txBody>
                <a:bodyPr wrap="square" rtlCol="0" anchor="t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x3</a:t>
                  </a:r>
                </a:p>
              </p:txBody>
            </p:sp>
            <p:sp>
              <p:nvSpPr>
                <p:cNvPr id="272" name="ZoneTexte 9"/>
                <p:cNvSpPr txBox="1"/>
                <p:nvPr/>
              </p:nvSpPr>
              <p:spPr>
                <a:xfrm>
                  <a:off x="5470016" y="1236303"/>
                  <a:ext cx="452437" cy="273844"/>
                </a:xfrm>
                <a:prstGeom prst="rect">
                  <a:avLst/>
                </a:prstGeom>
                <a:solidFill>
                  <a:sysClr val="window" lastClr="FFFFFF"/>
                </a:solidFill>
                <a:ln w="9525" cmpd="sng">
                  <a:noFill/>
                </a:ln>
                <a:effectLst/>
              </p:spPr>
              <p:txBody>
                <a:bodyPr wrap="square" rtlCol="0" anchor="t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x6</a:t>
                  </a:r>
                </a:p>
              </p:txBody>
            </p:sp>
          </p:grpSp>
          <p:grpSp>
            <p:nvGrpSpPr>
              <p:cNvPr id="243" name="Groupe 242"/>
              <p:cNvGrpSpPr/>
              <p:nvPr/>
            </p:nvGrpSpPr>
            <p:grpSpPr>
              <a:xfrm>
                <a:off x="1993588" y="12121293"/>
                <a:ext cx="3231356" cy="2552700"/>
                <a:chOff x="0" y="0"/>
                <a:chExt cx="3231356" cy="2552700"/>
              </a:xfrm>
            </p:grpSpPr>
            <p:graphicFrame>
              <p:nvGraphicFramePr>
                <p:cNvPr id="267" name="Graphique 266"/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319765890"/>
                    </p:ext>
                  </p:extLst>
                </p:nvPr>
              </p:nvGraphicFramePr>
              <p:xfrm>
                <a:off x="0" y="0"/>
                <a:ext cx="3231356" cy="2552700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18"/>
                </a:graphicData>
              </a:graphic>
            </p:graphicFrame>
            <p:sp>
              <p:nvSpPr>
                <p:cNvPr id="268" name="ZoneTexte 10"/>
                <p:cNvSpPr txBox="1"/>
                <p:nvPr/>
              </p:nvSpPr>
              <p:spPr>
                <a:xfrm>
                  <a:off x="870093" y="1118739"/>
                  <a:ext cx="452437" cy="273844"/>
                </a:xfrm>
                <a:prstGeom prst="rect">
                  <a:avLst/>
                </a:prstGeom>
                <a:solidFill>
                  <a:sysClr val="window" lastClr="FFFFFF"/>
                </a:solidFill>
                <a:ln w="9525" cmpd="sng">
                  <a:noFill/>
                </a:ln>
                <a:effectLst/>
              </p:spPr>
              <p:txBody>
                <a:bodyPr wrap="square" rtlCol="0" anchor="t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x20</a:t>
                  </a:r>
                </a:p>
              </p:txBody>
            </p:sp>
            <p:sp>
              <p:nvSpPr>
                <p:cNvPr id="269" name="ZoneTexte 11"/>
                <p:cNvSpPr txBox="1"/>
                <p:nvPr/>
              </p:nvSpPr>
              <p:spPr>
                <a:xfrm>
                  <a:off x="2175106" y="1288795"/>
                  <a:ext cx="452437" cy="273844"/>
                </a:xfrm>
                <a:prstGeom prst="rect">
                  <a:avLst/>
                </a:prstGeom>
                <a:solidFill>
                  <a:sysClr val="window" lastClr="FFFFFF"/>
                </a:solidFill>
                <a:ln w="9525" cmpd="sng">
                  <a:noFill/>
                </a:ln>
                <a:effectLst/>
              </p:spPr>
              <p:txBody>
                <a:bodyPr wrap="square" rtlCol="0" anchor="t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x27</a:t>
                  </a:r>
                </a:p>
              </p:txBody>
            </p:sp>
          </p:grpSp>
          <p:grpSp>
            <p:nvGrpSpPr>
              <p:cNvPr id="244" name="Groupe 243"/>
              <p:cNvGrpSpPr/>
              <p:nvPr/>
            </p:nvGrpSpPr>
            <p:grpSpPr>
              <a:xfrm>
                <a:off x="8477732" y="14683517"/>
                <a:ext cx="3231356" cy="2552700"/>
                <a:chOff x="6484144" y="2562224"/>
                <a:chExt cx="3231356" cy="2552700"/>
              </a:xfrm>
            </p:grpSpPr>
            <p:graphicFrame>
              <p:nvGraphicFramePr>
                <p:cNvPr id="265" name="Graphique 264"/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1532532458"/>
                    </p:ext>
                  </p:extLst>
                </p:nvPr>
              </p:nvGraphicFramePr>
              <p:xfrm>
                <a:off x="6484144" y="2562224"/>
                <a:ext cx="3231356" cy="2552700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19"/>
                </a:graphicData>
              </a:graphic>
            </p:graphicFrame>
            <p:sp>
              <p:nvSpPr>
                <p:cNvPr id="266" name="ZoneTexte 1"/>
                <p:cNvSpPr txBox="1"/>
                <p:nvPr/>
              </p:nvSpPr>
              <p:spPr>
                <a:xfrm>
                  <a:off x="7449019" y="3640047"/>
                  <a:ext cx="369093" cy="333375"/>
                </a:xfrm>
                <a:prstGeom prst="rect">
                  <a:avLst/>
                </a:prstGeom>
                <a:solidFill>
                  <a:sysClr val="window" lastClr="FFFFFF"/>
                </a:solidFill>
                <a:ln w="9525" cmpd="sng">
                  <a:solidFill>
                    <a:sysClr val="window" lastClr="FFFFFF"/>
                  </a:solidFill>
                </a:ln>
                <a:effectLst/>
              </p:spPr>
              <p:txBody>
                <a:bodyPr wrap="square" rtlCol="0" anchor="t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x3</a:t>
                  </a:r>
                </a:p>
              </p:txBody>
            </p:sp>
          </p:grpSp>
          <p:grpSp>
            <p:nvGrpSpPr>
              <p:cNvPr id="245" name="Groupe 244"/>
              <p:cNvGrpSpPr/>
              <p:nvPr/>
            </p:nvGrpSpPr>
            <p:grpSpPr>
              <a:xfrm>
                <a:off x="8477732" y="17231455"/>
                <a:ext cx="3231356" cy="2552700"/>
                <a:chOff x="6484144" y="5110162"/>
                <a:chExt cx="3231356" cy="2552700"/>
              </a:xfrm>
            </p:grpSpPr>
            <p:graphicFrame>
              <p:nvGraphicFramePr>
                <p:cNvPr id="262" name="Graphique 261"/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3644528973"/>
                    </p:ext>
                  </p:extLst>
                </p:nvPr>
              </p:nvGraphicFramePr>
              <p:xfrm>
                <a:off x="6484144" y="5110162"/>
                <a:ext cx="3231356" cy="2552700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20"/>
                </a:graphicData>
              </a:graphic>
            </p:graphicFrame>
            <p:sp>
              <p:nvSpPr>
                <p:cNvPr id="263" name="ZoneTexte 31"/>
                <p:cNvSpPr txBox="1"/>
                <p:nvPr/>
              </p:nvSpPr>
              <p:spPr>
                <a:xfrm>
                  <a:off x="7474105" y="6253171"/>
                  <a:ext cx="369093" cy="333375"/>
                </a:xfrm>
                <a:prstGeom prst="rect">
                  <a:avLst/>
                </a:prstGeom>
                <a:solidFill>
                  <a:sysClr val="window" lastClr="FFFFFF"/>
                </a:solidFill>
                <a:ln w="9525" cmpd="sng">
                  <a:solidFill>
                    <a:sysClr val="window" lastClr="FFFFFF"/>
                  </a:solidFill>
                </a:ln>
                <a:effectLst/>
              </p:spPr>
              <p:txBody>
                <a:bodyPr wrap="square" rtlCol="0" anchor="t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x2</a:t>
                  </a:r>
                </a:p>
              </p:txBody>
            </p:sp>
            <p:sp>
              <p:nvSpPr>
                <p:cNvPr id="264" name="ZoneTexte 32"/>
                <p:cNvSpPr txBox="1"/>
                <p:nvPr/>
              </p:nvSpPr>
              <p:spPr>
                <a:xfrm>
                  <a:off x="8717755" y="6188868"/>
                  <a:ext cx="369093" cy="333375"/>
                </a:xfrm>
                <a:prstGeom prst="rect">
                  <a:avLst/>
                </a:prstGeom>
                <a:solidFill>
                  <a:sysClr val="window" lastClr="FFFFFF"/>
                </a:solidFill>
                <a:ln w="9525" cmpd="sng">
                  <a:solidFill>
                    <a:sysClr val="window" lastClr="FFFFFF"/>
                  </a:solidFill>
                </a:ln>
                <a:effectLst/>
              </p:spPr>
              <p:txBody>
                <a:bodyPr wrap="square" rtlCol="0" anchor="t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x4</a:t>
                  </a:r>
                </a:p>
              </p:txBody>
            </p:sp>
          </p:grpSp>
          <p:grpSp>
            <p:nvGrpSpPr>
              <p:cNvPr id="246" name="Groupe 245"/>
              <p:cNvGrpSpPr/>
              <p:nvPr/>
            </p:nvGrpSpPr>
            <p:grpSpPr>
              <a:xfrm>
                <a:off x="5239233" y="14683516"/>
                <a:ext cx="3231356" cy="2552700"/>
                <a:chOff x="3245645" y="2562223"/>
                <a:chExt cx="3231356" cy="2552700"/>
              </a:xfrm>
            </p:grpSpPr>
            <p:graphicFrame>
              <p:nvGraphicFramePr>
                <p:cNvPr id="259" name="Graphique 258"/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3570619412"/>
                    </p:ext>
                  </p:extLst>
                </p:nvPr>
              </p:nvGraphicFramePr>
              <p:xfrm>
                <a:off x="3245645" y="2562223"/>
                <a:ext cx="3231356" cy="2552700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21"/>
                </a:graphicData>
              </a:graphic>
            </p:graphicFrame>
            <p:sp>
              <p:nvSpPr>
                <p:cNvPr id="260" name="ZoneTexte 35"/>
                <p:cNvSpPr txBox="1"/>
                <p:nvPr/>
              </p:nvSpPr>
              <p:spPr>
                <a:xfrm>
                  <a:off x="4140567" y="3647508"/>
                  <a:ext cx="369093" cy="337044"/>
                </a:xfrm>
                <a:prstGeom prst="rect">
                  <a:avLst/>
                </a:prstGeom>
                <a:solidFill>
                  <a:sysClr val="window" lastClr="FFFFFF"/>
                </a:solidFill>
                <a:ln w="9525" cmpd="sng">
                  <a:solidFill>
                    <a:sysClr val="window" lastClr="FFFFFF"/>
                  </a:solidFill>
                </a:ln>
                <a:effectLst/>
              </p:spPr>
              <p:txBody>
                <a:bodyPr wrap="square" rtlCol="0" anchor="t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x4</a:t>
                  </a:r>
                </a:p>
              </p:txBody>
            </p:sp>
            <p:sp>
              <p:nvSpPr>
                <p:cNvPr id="261" name="ZoneTexte 36"/>
                <p:cNvSpPr txBox="1"/>
                <p:nvPr/>
              </p:nvSpPr>
              <p:spPr>
                <a:xfrm>
                  <a:off x="5456568" y="3557630"/>
                  <a:ext cx="412846" cy="333375"/>
                </a:xfrm>
                <a:prstGeom prst="rect">
                  <a:avLst/>
                </a:prstGeom>
                <a:solidFill>
                  <a:sysClr val="window" lastClr="FFFFFF"/>
                </a:solidFill>
                <a:ln w="9525" cmpd="sng">
                  <a:solidFill>
                    <a:sysClr val="window" lastClr="FFFFFF"/>
                  </a:solidFill>
                </a:ln>
                <a:effectLst/>
              </p:spPr>
              <p:txBody>
                <a:bodyPr wrap="square" rtlCol="0" anchor="t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x5</a:t>
                  </a:r>
                </a:p>
              </p:txBody>
            </p:sp>
          </p:grpSp>
          <p:grpSp>
            <p:nvGrpSpPr>
              <p:cNvPr id="247" name="Groupe 246"/>
              <p:cNvGrpSpPr/>
              <p:nvPr/>
            </p:nvGrpSpPr>
            <p:grpSpPr>
              <a:xfrm>
                <a:off x="5251138" y="17231456"/>
                <a:ext cx="3231356" cy="2552700"/>
                <a:chOff x="3257550" y="5110163"/>
                <a:chExt cx="3231356" cy="2552700"/>
              </a:xfrm>
            </p:grpSpPr>
            <p:graphicFrame>
              <p:nvGraphicFramePr>
                <p:cNvPr id="256" name="Graphique 255"/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2059675349"/>
                    </p:ext>
                  </p:extLst>
                </p:nvPr>
              </p:nvGraphicFramePr>
              <p:xfrm>
                <a:off x="3257550" y="5110163"/>
                <a:ext cx="3231356" cy="2552700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22"/>
                </a:graphicData>
              </a:graphic>
            </p:graphicFrame>
            <p:sp>
              <p:nvSpPr>
                <p:cNvPr id="257" name="ZoneTexte 37"/>
                <p:cNvSpPr txBox="1"/>
                <p:nvPr/>
              </p:nvSpPr>
              <p:spPr>
                <a:xfrm>
                  <a:off x="4140994" y="5961733"/>
                  <a:ext cx="369093" cy="333375"/>
                </a:xfrm>
                <a:prstGeom prst="rect">
                  <a:avLst/>
                </a:prstGeom>
                <a:solidFill>
                  <a:sysClr val="window" lastClr="FFFFFF"/>
                </a:solidFill>
                <a:ln w="9525" cmpd="sng">
                  <a:solidFill>
                    <a:sysClr val="window" lastClr="FFFFFF"/>
                  </a:solidFill>
                </a:ln>
                <a:effectLst/>
              </p:spPr>
              <p:txBody>
                <a:bodyPr wrap="square" rtlCol="0" anchor="t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x3</a:t>
                  </a:r>
                </a:p>
              </p:txBody>
            </p:sp>
            <p:sp>
              <p:nvSpPr>
                <p:cNvPr id="258" name="ZoneTexte 38"/>
                <p:cNvSpPr txBox="1"/>
                <p:nvPr/>
              </p:nvSpPr>
              <p:spPr>
                <a:xfrm>
                  <a:off x="5402694" y="6222205"/>
                  <a:ext cx="369093" cy="333375"/>
                </a:xfrm>
                <a:prstGeom prst="rect">
                  <a:avLst/>
                </a:prstGeom>
                <a:solidFill>
                  <a:sysClr val="window" lastClr="FFFFFF"/>
                </a:solidFill>
                <a:ln w="9525" cmpd="sng">
                  <a:solidFill>
                    <a:sysClr val="window" lastClr="FFFFFF"/>
                  </a:solidFill>
                </a:ln>
                <a:effectLst/>
              </p:spPr>
              <p:txBody>
                <a:bodyPr wrap="square" rtlCol="0" anchor="t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x5</a:t>
                  </a:r>
                </a:p>
              </p:txBody>
            </p:sp>
          </p:grpSp>
          <p:grpSp>
            <p:nvGrpSpPr>
              <p:cNvPr id="248" name="Groupe 247"/>
              <p:cNvGrpSpPr/>
              <p:nvPr/>
            </p:nvGrpSpPr>
            <p:grpSpPr>
              <a:xfrm>
                <a:off x="2012638" y="17243361"/>
                <a:ext cx="3231356" cy="2552700"/>
                <a:chOff x="19050" y="5122068"/>
                <a:chExt cx="3231356" cy="2552700"/>
              </a:xfrm>
            </p:grpSpPr>
            <p:graphicFrame>
              <p:nvGraphicFramePr>
                <p:cNvPr id="253" name="Graphique 252"/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3716199952"/>
                    </p:ext>
                  </p:extLst>
                </p:nvPr>
              </p:nvGraphicFramePr>
              <p:xfrm>
                <a:off x="19050" y="5122068"/>
                <a:ext cx="3231356" cy="2552700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23"/>
                </a:graphicData>
              </a:graphic>
            </p:graphicFrame>
            <p:sp>
              <p:nvSpPr>
                <p:cNvPr id="254" name="ZoneTexte 40"/>
                <p:cNvSpPr txBox="1"/>
                <p:nvPr/>
              </p:nvSpPr>
              <p:spPr>
                <a:xfrm>
                  <a:off x="893948" y="6169784"/>
                  <a:ext cx="369093" cy="333375"/>
                </a:xfrm>
                <a:prstGeom prst="rect">
                  <a:avLst/>
                </a:prstGeom>
                <a:solidFill>
                  <a:sysClr val="window" lastClr="FFFFFF"/>
                </a:solidFill>
                <a:ln w="9525" cmpd="sng">
                  <a:solidFill>
                    <a:sysClr val="window" lastClr="FFFFFF"/>
                  </a:solidFill>
                </a:ln>
                <a:effectLst/>
              </p:spPr>
              <p:txBody>
                <a:bodyPr wrap="square" rtlCol="0" anchor="t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x3</a:t>
                  </a:r>
                </a:p>
              </p:txBody>
            </p:sp>
            <p:sp>
              <p:nvSpPr>
                <p:cNvPr id="255" name="ZoneTexte 41"/>
                <p:cNvSpPr txBox="1"/>
                <p:nvPr/>
              </p:nvSpPr>
              <p:spPr>
                <a:xfrm>
                  <a:off x="2198446" y="6242512"/>
                  <a:ext cx="369093" cy="333375"/>
                </a:xfrm>
                <a:prstGeom prst="rect">
                  <a:avLst/>
                </a:prstGeom>
                <a:solidFill>
                  <a:sysClr val="window" lastClr="FFFFFF"/>
                </a:solidFill>
                <a:ln w="9525" cmpd="sng">
                  <a:solidFill>
                    <a:sysClr val="window" lastClr="FFFFFF"/>
                  </a:solidFill>
                </a:ln>
                <a:effectLst/>
              </p:spPr>
              <p:txBody>
                <a:bodyPr wrap="square" rtlCol="0" anchor="t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x4</a:t>
                  </a:r>
                </a:p>
              </p:txBody>
            </p:sp>
          </p:grpSp>
          <p:grpSp>
            <p:nvGrpSpPr>
              <p:cNvPr id="249" name="Groupe 248"/>
              <p:cNvGrpSpPr/>
              <p:nvPr/>
            </p:nvGrpSpPr>
            <p:grpSpPr>
              <a:xfrm>
                <a:off x="2000732" y="14683516"/>
                <a:ext cx="3231356" cy="2552700"/>
                <a:chOff x="7144" y="2562223"/>
                <a:chExt cx="3231356" cy="2552700"/>
              </a:xfrm>
            </p:grpSpPr>
            <p:graphicFrame>
              <p:nvGraphicFramePr>
                <p:cNvPr id="250" name="Graphique 249"/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2300558240"/>
                    </p:ext>
                  </p:extLst>
                </p:nvPr>
              </p:nvGraphicFramePr>
              <p:xfrm>
                <a:off x="7144" y="2562223"/>
                <a:ext cx="3231356" cy="2552700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24"/>
                </a:graphicData>
              </a:graphic>
            </p:graphicFrame>
            <p:sp>
              <p:nvSpPr>
                <p:cNvPr id="251" name="ZoneTexte 43"/>
                <p:cNvSpPr txBox="1"/>
                <p:nvPr/>
              </p:nvSpPr>
              <p:spPr>
                <a:xfrm>
                  <a:off x="832126" y="3560624"/>
                  <a:ext cx="400289" cy="333375"/>
                </a:xfrm>
                <a:prstGeom prst="rect">
                  <a:avLst/>
                </a:prstGeom>
                <a:solidFill>
                  <a:sysClr val="window" lastClr="FFFFFF"/>
                </a:solidFill>
                <a:ln w="9525" cmpd="sng">
                  <a:solidFill>
                    <a:sysClr val="window" lastClr="FFFFFF"/>
                  </a:solidFill>
                </a:ln>
                <a:effectLst/>
              </p:spPr>
              <p:txBody>
                <a:bodyPr wrap="square" rtlCol="0" anchor="t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x6</a:t>
                  </a:r>
                </a:p>
              </p:txBody>
            </p:sp>
            <p:sp>
              <p:nvSpPr>
                <p:cNvPr id="252" name="ZoneTexte 44"/>
                <p:cNvSpPr txBox="1"/>
                <p:nvPr/>
              </p:nvSpPr>
              <p:spPr>
                <a:xfrm>
                  <a:off x="2217486" y="3961514"/>
                  <a:ext cx="369093" cy="333375"/>
                </a:xfrm>
                <a:prstGeom prst="rect">
                  <a:avLst/>
                </a:prstGeom>
                <a:solidFill>
                  <a:sysClr val="window" lastClr="FFFFFF"/>
                </a:solidFill>
                <a:ln w="9525" cmpd="sng">
                  <a:solidFill>
                    <a:sysClr val="window" lastClr="FFFFFF"/>
                  </a:solidFill>
                </a:ln>
                <a:effectLst/>
              </p:spPr>
              <p:txBody>
                <a:bodyPr wrap="square" rtlCol="0" anchor="t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x4</a:t>
                  </a:r>
                </a:p>
              </p:txBody>
            </p:sp>
          </p:grpSp>
        </p:grpSp>
        <p:cxnSp>
          <p:nvCxnSpPr>
            <p:cNvPr id="18" name="Connecteur droit avec flèche 17"/>
            <p:cNvCxnSpPr/>
            <p:nvPr/>
          </p:nvCxnSpPr>
          <p:spPr bwMode="auto">
            <a:xfrm flipV="1">
              <a:off x="3305861" y="13340361"/>
              <a:ext cx="309800" cy="74508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76" name="Connecteur droit avec flèche 275"/>
            <p:cNvCxnSpPr/>
            <p:nvPr/>
          </p:nvCxnSpPr>
          <p:spPr bwMode="auto">
            <a:xfrm flipV="1">
              <a:off x="4941200" y="13498224"/>
              <a:ext cx="309800" cy="74508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77" name="Connecteur droit avec flèche 276"/>
            <p:cNvCxnSpPr/>
            <p:nvPr/>
          </p:nvCxnSpPr>
          <p:spPr bwMode="auto">
            <a:xfrm flipV="1">
              <a:off x="7370238" y="13186112"/>
              <a:ext cx="309800" cy="74508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78" name="Connecteur droit avec flèche 277"/>
            <p:cNvCxnSpPr/>
            <p:nvPr/>
          </p:nvCxnSpPr>
          <p:spPr bwMode="auto">
            <a:xfrm flipV="1">
              <a:off x="9038090" y="13351144"/>
              <a:ext cx="309800" cy="74508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79" name="Connecteur droit avec flèche 278"/>
            <p:cNvCxnSpPr/>
            <p:nvPr/>
          </p:nvCxnSpPr>
          <p:spPr bwMode="auto">
            <a:xfrm flipV="1">
              <a:off x="11468454" y="13094344"/>
              <a:ext cx="309800" cy="74508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80" name="Connecteur droit avec flèche 279"/>
            <p:cNvCxnSpPr/>
            <p:nvPr/>
          </p:nvCxnSpPr>
          <p:spPr bwMode="auto">
            <a:xfrm flipV="1">
              <a:off x="13071621" y="13712644"/>
              <a:ext cx="315324" cy="257011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81" name="Connecteur droit avec flèche 280"/>
            <p:cNvCxnSpPr/>
            <p:nvPr/>
          </p:nvCxnSpPr>
          <p:spPr bwMode="auto">
            <a:xfrm flipV="1">
              <a:off x="3305861" y="16328902"/>
              <a:ext cx="309800" cy="74508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82" name="Connecteur droit avec flèche 281"/>
            <p:cNvCxnSpPr/>
            <p:nvPr/>
          </p:nvCxnSpPr>
          <p:spPr bwMode="auto">
            <a:xfrm flipV="1">
              <a:off x="4960230" y="17029213"/>
              <a:ext cx="290770" cy="25968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83" name="Connecteur droit avec flèche 282"/>
            <p:cNvCxnSpPr/>
            <p:nvPr/>
          </p:nvCxnSpPr>
          <p:spPr bwMode="auto">
            <a:xfrm flipV="1">
              <a:off x="7340623" y="16396369"/>
              <a:ext cx="331391" cy="66265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84" name="Connecteur droit avec flèche 283"/>
            <p:cNvCxnSpPr/>
            <p:nvPr/>
          </p:nvCxnSpPr>
          <p:spPr bwMode="auto">
            <a:xfrm flipV="1">
              <a:off x="9010684" y="16302311"/>
              <a:ext cx="331391" cy="66265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85" name="Connecteur droit avec flèche 284"/>
            <p:cNvCxnSpPr/>
            <p:nvPr/>
          </p:nvCxnSpPr>
          <p:spPr bwMode="auto">
            <a:xfrm flipV="1">
              <a:off x="11486930" y="16416614"/>
              <a:ext cx="331391" cy="66265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86" name="Connecteur droit avec flèche 285"/>
            <p:cNvCxnSpPr/>
            <p:nvPr/>
          </p:nvCxnSpPr>
          <p:spPr bwMode="auto">
            <a:xfrm flipV="1">
              <a:off x="3248104" y="19402619"/>
              <a:ext cx="359531" cy="68883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87" name="Connecteur droit avec flèche 286"/>
            <p:cNvCxnSpPr/>
            <p:nvPr/>
          </p:nvCxnSpPr>
          <p:spPr bwMode="auto">
            <a:xfrm flipV="1">
              <a:off x="4886098" y="19496980"/>
              <a:ext cx="359531" cy="68883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88" name="Connecteur droit avec flèche 287"/>
            <p:cNvCxnSpPr/>
            <p:nvPr/>
          </p:nvCxnSpPr>
          <p:spPr bwMode="auto">
            <a:xfrm flipV="1">
              <a:off x="7281090" y="19170505"/>
              <a:ext cx="490504" cy="87900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89" name="Connecteur droit avec flèche 288"/>
            <p:cNvCxnSpPr/>
            <p:nvPr/>
          </p:nvCxnSpPr>
          <p:spPr bwMode="auto">
            <a:xfrm flipV="1">
              <a:off x="8964393" y="19404823"/>
              <a:ext cx="453601" cy="940377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90" name="Connecteur droit avec flèche 289"/>
            <p:cNvCxnSpPr/>
            <p:nvPr/>
          </p:nvCxnSpPr>
          <p:spPr bwMode="auto">
            <a:xfrm flipV="1">
              <a:off x="11477866" y="19847227"/>
              <a:ext cx="349519" cy="41715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91" name="Connecteur droit avec flèche 290"/>
            <p:cNvCxnSpPr/>
            <p:nvPr/>
          </p:nvCxnSpPr>
          <p:spPr bwMode="auto">
            <a:xfrm flipV="1">
              <a:off x="13090780" y="19557759"/>
              <a:ext cx="379654" cy="71541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pic>
        <p:nvPicPr>
          <p:cNvPr id="136" name="Image 135" descr="bd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4" r="7991"/>
          <a:stretch/>
        </p:blipFill>
        <p:spPr>
          <a:xfrm rot="446500">
            <a:off x="28829849" y="19071704"/>
            <a:ext cx="1043144" cy="2009599"/>
          </a:xfrm>
          <a:prstGeom prst="rect">
            <a:avLst/>
          </a:prstGeom>
          <a:solidFill>
            <a:srgbClr val="F7FCFF"/>
          </a:solidFill>
        </p:spPr>
      </p:pic>
      <p:grpSp>
        <p:nvGrpSpPr>
          <p:cNvPr id="16" name="Groupe 15"/>
          <p:cNvGrpSpPr/>
          <p:nvPr/>
        </p:nvGrpSpPr>
        <p:grpSpPr>
          <a:xfrm>
            <a:off x="20932846" y="19397508"/>
            <a:ext cx="8890631" cy="4405122"/>
            <a:chOff x="21033448" y="12402421"/>
            <a:chExt cx="8890631" cy="4405122"/>
          </a:xfrm>
        </p:grpSpPr>
        <p:graphicFrame>
          <p:nvGraphicFramePr>
            <p:cNvPr id="132" name="Graphique 13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251702297"/>
                </p:ext>
              </p:extLst>
            </p:nvPr>
          </p:nvGraphicFramePr>
          <p:xfrm>
            <a:off x="21033448" y="12444415"/>
            <a:ext cx="4366453" cy="436312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5"/>
            </a:graphicData>
          </a:graphic>
        </p:graphicFrame>
        <p:grpSp>
          <p:nvGrpSpPr>
            <p:cNvPr id="11" name="Groupe 10"/>
            <p:cNvGrpSpPr/>
            <p:nvPr/>
          </p:nvGrpSpPr>
          <p:grpSpPr>
            <a:xfrm>
              <a:off x="23741027" y="12402421"/>
              <a:ext cx="6183052" cy="4236321"/>
              <a:chOff x="22836642" y="18999006"/>
              <a:chExt cx="5080795" cy="4121734"/>
            </a:xfrm>
          </p:grpSpPr>
          <p:graphicFrame>
            <p:nvGraphicFramePr>
              <p:cNvPr id="133" name="Graphique 13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554487176"/>
                  </p:ext>
                </p:extLst>
              </p:nvPr>
            </p:nvGraphicFramePr>
            <p:xfrm>
              <a:off x="24254652" y="18999006"/>
              <a:ext cx="3662785" cy="4090808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6"/>
              </a:graphicData>
            </a:graphic>
          </p:graphicFrame>
          <p:sp>
            <p:nvSpPr>
              <p:cNvPr id="2" name="ZoneTexte 1"/>
              <p:cNvSpPr txBox="1"/>
              <p:nvPr/>
            </p:nvSpPr>
            <p:spPr>
              <a:xfrm>
                <a:off x="22836642" y="22731452"/>
                <a:ext cx="2151847" cy="3892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fr-FR" sz="2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Bdnlp6/Bdnlp7</a:t>
                </a:r>
                <a:endParaRPr lang="fr-FR" sz="20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0" name="Groupe 29"/>
          <p:cNvGrpSpPr/>
          <p:nvPr/>
        </p:nvGrpSpPr>
        <p:grpSpPr>
          <a:xfrm>
            <a:off x="1780556" y="16537429"/>
            <a:ext cx="1065059" cy="1758581"/>
            <a:chOff x="1780556" y="16537429"/>
            <a:chExt cx="1065059" cy="1758581"/>
          </a:xfrm>
        </p:grpSpPr>
        <p:cxnSp>
          <p:nvCxnSpPr>
            <p:cNvPr id="17" name="Connecteur droit 16"/>
            <p:cNvCxnSpPr/>
            <p:nvPr/>
          </p:nvCxnSpPr>
          <p:spPr bwMode="auto">
            <a:xfrm>
              <a:off x="1780556" y="16820010"/>
              <a:ext cx="0" cy="1476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39" name="Connecteur droit 138"/>
            <p:cNvCxnSpPr/>
            <p:nvPr/>
          </p:nvCxnSpPr>
          <p:spPr bwMode="auto">
            <a:xfrm>
              <a:off x="2845615" y="16809961"/>
              <a:ext cx="0" cy="144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" name="Connecteur droit 21"/>
            <p:cNvCxnSpPr/>
            <p:nvPr/>
          </p:nvCxnSpPr>
          <p:spPr bwMode="auto">
            <a:xfrm>
              <a:off x="1780556" y="16809961"/>
              <a:ext cx="29449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43" name="Connecteur droit 142"/>
            <p:cNvCxnSpPr/>
            <p:nvPr/>
          </p:nvCxnSpPr>
          <p:spPr bwMode="auto">
            <a:xfrm>
              <a:off x="2549636" y="16813503"/>
              <a:ext cx="29449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6" name="ZoneTexte 25"/>
            <p:cNvSpPr txBox="1"/>
            <p:nvPr/>
          </p:nvSpPr>
          <p:spPr>
            <a:xfrm>
              <a:off x="2006152" y="16537429"/>
              <a:ext cx="672221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***</a:t>
              </a:r>
              <a:endParaRPr lang="fr-FR" dirty="0"/>
            </a:p>
          </p:txBody>
        </p:sp>
      </p:grpSp>
      <p:grpSp>
        <p:nvGrpSpPr>
          <p:cNvPr id="146" name="Groupe 145"/>
          <p:cNvGrpSpPr/>
          <p:nvPr/>
        </p:nvGrpSpPr>
        <p:grpSpPr>
          <a:xfrm>
            <a:off x="1838071" y="13119813"/>
            <a:ext cx="1065059" cy="1815120"/>
            <a:chOff x="1780556" y="16624890"/>
            <a:chExt cx="1065059" cy="1815120"/>
          </a:xfrm>
        </p:grpSpPr>
        <p:cxnSp>
          <p:nvCxnSpPr>
            <p:cNvPr id="147" name="Connecteur droit 146"/>
            <p:cNvCxnSpPr/>
            <p:nvPr/>
          </p:nvCxnSpPr>
          <p:spPr bwMode="auto">
            <a:xfrm>
              <a:off x="1780556" y="16820010"/>
              <a:ext cx="0" cy="1620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59" name="Connecteur droit 158"/>
            <p:cNvCxnSpPr/>
            <p:nvPr/>
          </p:nvCxnSpPr>
          <p:spPr bwMode="auto">
            <a:xfrm>
              <a:off x="2845615" y="16809961"/>
              <a:ext cx="0" cy="144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60" name="Connecteur droit 159"/>
            <p:cNvCxnSpPr/>
            <p:nvPr/>
          </p:nvCxnSpPr>
          <p:spPr bwMode="auto">
            <a:xfrm>
              <a:off x="1780556" y="16809961"/>
              <a:ext cx="29449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61" name="Connecteur droit 160"/>
            <p:cNvCxnSpPr/>
            <p:nvPr/>
          </p:nvCxnSpPr>
          <p:spPr bwMode="auto">
            <a:xfrm>
              <a:off x="2549636" y="16813503"/>
              <a:ext cx="29449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62" name="ZoneTexte 161"/>
            <p:cNvSpPr txBox="1"/>
            <p:nvPr/>
          </p:nvSpPr>
          <p:spPr>
            <a:xfrm>
              <a:off x="1998201" y="16624890"/>
              <a:ext cx="672221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***</a:t>
              </a:r>
              <a:endParaRPr lang="fr-FR" dirty="0"/>
            </a:p>
          </p:txBody>
        </p:sp>
      </p:grpSp>
      <p:grpSp>
        <p:nvGrpSpPr>
          <p:cNvPr id="163" name="Groupe 162"/>
          <p:cNvGrpSpPr/>
          <p:nvPr/>
        </p:nvGrpSpPr>
        <p:grpSpPr>
          <a:xfrm>
            <a:off x="3931703" y="13337116"/>
            <a:ext cx="1065059" cy="1671120"/>
            <a:chOff x="1780556" y="16624890"/>
            <a:chExt cx="1065059" cy="1671120"/>
          </a:xfrm>
        </p:grpSpPr>
        <p:cxnSp>
          <p:nvCxnSpPr>
            <p:cNvPr id="164" name="Connecteur droit 163"/>
            <p:cNvCxnSpPr/>
            <p:nvPr/>
          </p:nvCxnSpPr>
          <p:spPr bwMode="auto">
            <a:xfrm>
              <a:off x="1780556" y="16820010"/>
              <a:ext cx="0" cy="1476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65" name="Connecteur droit 164"/>
            <p:cNvCxnSpPr/>
            <p:nvPr/>
          </p:nvCxnSpPr>
          <p:spPr bwMode="auto">
            <a:xfrm>
              <a:off x="2845615" y="16809961"/>
              <a:ext cx="0" cy="144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66" name="Connecteur droit 165"/>
            <p:cNvCxnSpPr/>
            <p:nvPr/>
          </p:nvCxnSpPr>
          <p:spPr bwMode="auto">
            <a:xfrm>
              <a:off x="1780556" y="16809961"/>
              <a:ext cx="29449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67" name="Connecteur droit 166"/>
            <p:cNvCxnSpPr/>
            <p:nvPr/>
          </p:nvCxnSpPr>
          <p:spPr bwMode="auto">
            <a:xfrm>
              <a:off x="2549636" y="16813503"/>
              <a:ext cx="29449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68" name="ZoneTexte 167"/>
            <p:cNvSpPr txBox="1"/>
            <p:nvPr/>
          </p:nvSpPr>
          <p:spPr>
            <a:xfrm>
              <a:off x="2006152" y="16624890"/>
              <a:ext cx="672221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***</a:t>
              </a:r>
              <a:endParaRPr lang="fr-FR" dirty="0"/>
            </a:p>
          </p:txBody>
        </p:sp>
      </p:grpSp>
      <p:grpSp>
        <p:nvGrpSpPr>
          <p:cNvPr id="169" name="Groupe 168"/>
          <p:cNvGrpSpPr/>
          <p:nvPr/>
        </p:nvGrpSpPr>
        <p:grpSpPr>
          <a:xfrm>
            <a:off x="6916297" y="13001439"/>
            <a:ext cx="1063576" cy="1571292"/>
            <a:chOff x="1780556" y="16604813"/>
            <a:chExt cx="1063576" cy="1571292"/>
          </a:xfrm>
        </p:grpSpPr>
        <p:cxnSp>
          <p:nvCxnSpPr>
            <p:cNvPr id="170" name="Connecteur droit 169"/>
            <p:cNvCxnSpPr/>
            <p:nvPr/>
          </p:nvCxnSpPr>
          <p:spPr bwMode="auto">
            <a:xfrm>
              <a:off x="1782937" y="16808105"/>
              <a:ext cx="0" cy="136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71" name="Connecteur droit 170"/>
            <p:cNvCxnSpPr/>
            <p:nvPr/>
          </p:nvCxnSpPr>
          <p:spPr bwMode="auto">
            <a:xfrm>
              <a:off x="2841773" y="16813135"/>
              <a:ext cx="0" cy="252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72" name="Connecteur droit 171"/>
            <p:cNvCxnSpPr/>
            <p:nvPr/>
          </p:nvCxnSpPr>
          <p:spPr bwMode="auto">
            <a:xfrm>
              <a:off x="1780556" y="16809961"/>
              <a:ext cx="29449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73" name="Connecteur droit 172"/>
            <p:cNvCxnSpPr/>
            <p:nvPr/>
          </p:nvCxnSpPr>
          <p:spPr bwMode="auto">
            <a:xfrm>
              <a:off x="2549636" y="16813503"/>
              <a:ext cx="29449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74" name="ZoneTexte 173"/>
            <p:cNvSpPr txBox="1"/>
            <p:nvPr/>
          </p:nvSpPr>
          <p:spPr>
            <a:xfrm>
              <a:off x="1996513" y="16604813"/>
              <a:ext cx="672221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***</a:t>
              </a:r>
              <a:endParaRPr lang="fr-FR" dirty="0"/>
            </a:p>
          </p:txBody>
        </p:sp>
      </p:grpSp>
      <p:grpSp>
        <p:nvGrpSpPr>
          <p:cNvPr id="175" name="Groupe 174"/>
          <p:cNvGrpSpPr/>
          <p:nvPr/>
        </p:nvGrpSpPr>
        <p:grpSpPr>
          <a:xfrm>
            <a:off x="9061366" y="13170416"/>
            <a:ext cx="1068360" cy="1571292"/>
            <a:chOff x="1780556" y="16604813"/>
            <a:chExt cx="1068360" cy="1571292"/>
          </a:xfrm>
        </p:grpSpPr>
        <p:cxnSp>
          <p:nvCxnSpPr>
            <p:cNvPr id="176" name="Connecteur droit 175"/>
            <p:cNvCxnSpPr/>
            <p:nvPr/>
          </p:nvCxnSpPr>
          <p:spPr bwMode="auto">
            <a:xfrm>
              <a:off x="1782937" y="16808105"/>
              <a:ext cx="0" cy="136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77" name="Connecteur droit 176"/>
            <p:cNvCxnSpPr/>
            <p:nvPr/>
          </p:nvCxnSpPr>
          <p:spPr bwMode="auto">
            <a:xfrm>
              <a:off x="2848916" y="16809961"/>
              <a:ext cx="0" cy="252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78" name="Connecteur droit 177"/>
            <p:cNvCxnSpPr/>
            <p:nvPr/>
          </p:nvCxnSpPr>
          <p:spPr bwMode="auto">
            <a:xfrm>
              <a:off x="1780556" y="16809961"/>
              <a:ext cx="29449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79" name="Connecteur droit 178"/>
            <p:cNvCxnSpPr/>
            <p:nvPr/>
          </p:nvCxnSpPr>
          <p:spPr bwMode="auto">
            <a:xfrm>
              <a:off x="2549636" y="16813503"/>
              <a:ext cx="29449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80" name="ZoneTexte 179"/>
            <p:cNvSpPr txBox="1"/>
            <p:nvPr/>
          </p:nvSpPr>
          <p:spPr>
            <a:xfrm>
              <a:off x="1996513" y="16604813"/>
              <a:ext cx="672221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***</a:t>
              </a:r>
              <a:endParaRPr lang="fr-FR" dirty="0"/>
            </a:p>
          </p:txBody>
        </p:sp>
      </p:grpSp>
      <p:grpSp>
        <p:nvGrpSpPr>
          <p:cNvPr id="182" name="Groupe 181"/>
          <p:cNvGrpSpPr/>
          <p:nvPr/>
        </p:nvGrpSpPr>
        <p:grpSpPr>
          <a:xfrm>
            <a:off x="12013235" y="12871714"/>
            <a:ext cx="1070741" cy="1309233"/>
            <a:chOff x="1780556" y="16590777"/>
            <a:chExt cx="1070741" cy="1309233"/>
          </a:xfrm>
        </p:grpSpPr>
        <p:cxnSp>
          <p:nvCxnSpPr>
            <p:cNvPr id="183" name="Connecteur droit 182"/>
            <p:cNvCxnSpPr/>
            <p:nvPr/>
          </p:nvCxnSpPr>
          <p:spPr bwMode="auto">
            <a:xfrm>
              <a:off x="1780556" y="16820010"/>
              <a:ext cx="0" cy="1080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84" name="Connecteur droit 183"/>
            <p:cNvCxnSpPr/>
            <p:nvPr/>
          </p:nvCxnSpPr>
          <p:spPr bwMode="auto">
            <a:xfrm>
              <a:off x="2851297" y="16803611"/>
              <a:ext cx="0" cy="180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85" name="Connecteur droit 184"/>
            <p:cNvCxnSpPr/>
            <p:nvPr/>
          </p:nvCxnSpPr>
          <p:spPr bwMode="auto">
            <a:xfrm>
              <a:off x="1780556" y="16809961"/>
              <a:ext cx="29449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86" name="Connecteur droit 185"/>
            <p:cNvCxnSpPr/>
            <p:nvPr/>
          </p:nvCxnSpPr>
          <p:spPr bwMode="auto">
            <a:xfrm>
              <a:off x="2549636" y="16813503"/>
              <a:ext cx="29449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87" name="ZoneTexte 186"/>
            <p:cNvSpPr txBox="1"/>
            <p:nvPr/>
          </p:nvSpPr>
          <p:spPr>
            <a:xfrm>
              <a:off x="1996513" y="16590777"/>
              <a:ext cx="672221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***</a:t>
              </a:r>
              <a:endParaRPr lang="fr-FR" dirty="0"/>
            </a:p>
          </p:txBody>
        </p:sp>
      </p:grpSp>
      <p:grpSp>
        <p:nvGrpSpPr>
          <p:cNvPr id="188" name="Groupe 187"/>
          <p:cNvGrpSpPr/>
          <p:nvPr/>
        </p:nvGrpSpPr>
        <p:grpSpPr>
          <a:xfrm>
            <a:off x="14144639" y="13491867"/>
            <a:ext cx="1077091" cy="904447"/>
            <a:chOff x="1780556" y="16563563"/>
            <a:chExt cx="1077091" cy="904447"/>
          </a:xfrm>
        </p:grpSpPr>
        <p:cxnSp>
          <p:nvCxnSpPr>
            <p:cNvPr id="189" name="Connecteur droit 188"/>
            <p:cNvCxnSpPr/>
            <p:nvPr/>
          </p:nvCxnSpPr>
          <p:spPr bwMode="auto">
            <a:xfrm>
              <a:off x="1780556" y="16820010"/>
              <a:ext cx="0" cy="64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90" name="Connecteur droit 189"/>
            <p:cNvCxnSpPr/>
            <p:nvPr/>
          </p:nvCxnSpPr>
          <p:spPr bwMode="auto">
            <a:xfrm>
              <a:off x="2857647" y="16809961"/>
              <a:ext cx="0" cy="180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91" name="Connecteur droit 190"/>
            <p:cNvCxnSpPr/>
            <p:nvPr/>
          </p:nvCxnSpPr>
          <p:spPr bwMode="auto">
            <a:xfrm>
              <a:off x="1780556" y="16809961"/>
              <a:ext cx="29449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92" name="Connecteur droit 191"/>
            <p:cNvCxnSpPr/>
            <p:nvPr/>
          </p:nvCxnSpPr>
          <p:spPr bwMode="auto">
            <a:xfrm>
              <a:off x="2549636" y="16813503"/>
              <a:ext cx="29449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93" name="ZoneTexte 192"/>
            <p:cNvSpPr txBox="1"/>
            <p:nvPr/>
          </p:nvSpPr>
          <p:spPr>
            <a:xfrm>
              <a:off x="2082238" y="16563563"/>
              <a:ext cx="672221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**</a:t>
              </a:r>
              <a:endParaRPr lang="fr-FR" dirty="0"/>
            </a:p>
          </p:txBody>
        </p:sp>
      </p:grpSp>
      <p:grpSp>
        <p:nvGrpSpPr>
          <p:cNvPr id="194" name="Groupe 193"/>
          <p:cNvGrpSpPr/>
          <p:nvPr/>
        </p:nvGrpSpPr>
        <p:grpSpPr>
          <a:xfrm>
            <a:off x="3922236" y="17110327"/>
            <a:ext cx="1065059" cy="1290581"/>
            <a:chOff x="1780556" y="16537429"/>
            <a:chExt cx="1065059" cy="1290581"/>
          </a:xfrm>
        </p:grpSpPr>
        <p:cxnSp>
          <p:nvCxnSpPr>
            <p:cNvPr id="195" name="Connecteur droit 194"/>
            <p:cNvCxnSpPr/>
            <p:nvPr/>
          </p:nvCxnSpPr>
          <p:spPr bwMode="auto">
            <a:xfrm>
              <a:off x="1780556" y="16820010"/>
              <a:ext cx="0" cy="10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96" name="Connecteur droit 195"/>
            <p:cNvCxnSpPr/>
            <p:nvPr/>
          </p:nvCxnSpPr>
          <p:spPr bwMode="auto">
            <a:xfrm>
              <a:off x="2845615" y="16809961"/>
              <a:ext cx="0" cy="504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97" name="Connecteur droit 196"/>
            <p:cNvCxnSpPr/>
            <p:nvPr/>
          </p:nvCxnSpPr>
          <p:spPr bwMode="auto">
            <a:xfrm>
              <a:off x="1780556" y="16809961"/>
              <a:ext cx="29449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98" name="Connecteur droit 197"/>
            <p:cNvCxnSpPr/>
            <p:nvPr/>
          </p:nvCxnSpPr>
          <p:spPr bwMode="auto">
            <a:xfrm>
              <a:off x="2549636" y="16813503"/>
              <a:ext cx="29449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99" name="ZoneTexte 198"/>
            <p:cNvSpPr txBox="1"/>
            <p:nvPr/>
          </p:nvSpPr>
          <p:spPr>
            <a:xfrm>
              <a:off x="2006152" y="16537429"/>
              <a:ext cx="672221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***</a:t>
              </a:r>
              <a:endParaRPr lang="fr-FR" dirty="0"/>
            </a:p>
          </p:txBody>
        </p:sp>
      </p:grpSp>
      <p:grpSp>
        <p:nvGrpSpPr>
          <p:cNvPr id="200" name="Groupe 199"/>
          <p:cNvGrpSpPr/>
          <p:nvPr/>
        </p:nvGrpSpPr>
        <p:grpSpPr>
          <a:xfrm>
            <a:off x="6902325" y="16799703"/>
            <a:ext cx="1063576" cy="1391292"/>
            <a:chOff x="1780556" y="16604813"/>
            <a:chExt cx="1063576" cy="1391292"/>
          </a:xfrm>
        </p:grpSpPr>
        <p:cxnSp>
          <p:nvCxnSpPr>
            <p:cNvPr id="201" name="Connecteur droit 200"/>
            <p:cNvCxnSpPr/>
            <p:nvPr/>
          </p:nvCxnSpPr>
          <p:spPr bwMode="auto">
            <a:xfrm>
              <a:off x="1782937" y="16808105"/>
              <a:ext cx="0" cy="118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02" name="Connecteur droit 201"/>
            <p:cNvCxnSpPr/>
            <p:nvPr/>
          </p:nvCxnSpPr>
          <p:spPr bwMode="auto">
            <a:xfrm>
              <a:off x="2841773" y="16813135"/>
              <a:ext cx="0" cy="180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03" name="Connecteur droit 202"/>
            <p:cNvCxnSpPr/>
            <p:nvPr/>
          </p:nvCxnSpPr>
          <p:spPr bwMode="auto">
            <a:xfrm>
              <a:off x="1780556" y="16809961"/>
              <a:ext cx="29449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04" name="Connecteur droit 203"/>
            <p:cNvCxnSpPr/>
            <p:nvPr/>
          </p:nvCxnSpPr>
          <p:spPr bwMode="auto">
            <a:xfrm>
              <a:off x="2549636" y="16813503"/>
              <a:ext cx="29449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05" name="ZoneTexte 204"/>
            <p:cNvSpPr txBox="1"/>
            <p:nvPr/>
          </p:nvSpPr>
          <p:spPr>
            <a:xfrm>
              <a:off x="1996513" y="16604813"/>
              <a:ext cx="672221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***</a:t>
              </a:r>
              <a:endParaRPr lang="fr-FR" dirty="0"/>
            </a:p>
          </p:txBody>
        </p:sp>
      </p:grpSp>
      <p:grpSp>
        <p:nvGrpSpPr>
          <p:cNvPr id="207" name="Groupe 206"/>
          <p:cNvGrpSpPr/>
          <p:nvPr/>
        </p:nvGrpSpPr>
        <p:grpSpPr>
          <a:xfrm>
            <a:off x="9017402" y="16567402"/>
            <a:ext cx="1063576" cy="1607292"/>
            <a:chOff x="1780556" y="16604813"/>
            <a:chExt cx="1063576" cy="1607292"/>
          </a:xfrm>
        </p:grpSpPr>
        <p:cxnSp>
          <p:nvCxnSpPr>
            <p:cNvPr id="208" name="Connecteur droit 207"/>
            <p:cNvCxnSpPr/>
            <p:nvPr/>
          </p:nvCxnSpPr>
          <p:spPr bwMode="auto">
            <a:xfrm>
              <a:off x="1782937" y="16808105"/>
              <a:ext cx="0" cy="1404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09" name="Connecteur droit 208"/>
            <p:cNvCxnSpPr/>
            <p:nvPr/>
          </p:nvCxnSpPr>
          <p:spPr bwMode="auto">
            <a:xfrm>
              <a:off x="2841773" y="16813135"/>
              <a:ext cx="0" cy="180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10" name="Connecteur droit 209"/>
            <p:cNvCxnSpPr/>
            <p:nvPr/>
          </p:nvCxnSpPr>
          <p:spPr bwMode="auto">
            <a:xfrm>
              <a:off x="1780556" y="16809961"/>
              <a:ext cx="29449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11" name="Connecteur droit 210"/>
            <p:cNvCxnSpPr/>
            <p:nvPr/>
          </p:nvCxnSpPr>
          <p:spPr bwMode="auto">
            <a:xfrm>
              <a:off x="2549636" y="16813503"/>
              <a:ext cx="29449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12" name="ZoneTexte 211"/>
            <p:cNvSpPr txBox="1"/>
            <p:nvPr/>
          </p:nvSpPr>
          <p:spPr>
            <a:xfrm>
              <a:off x="1996513" y="16604813"/>
              <a:ext cx="672221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***</a:t>
              </a:r>
              <a:endParaRPr lang="fr-FR" dirty="0"/>
            </a:p>
          </p:txBody>
        </p:sp>
      </p:grpSp>
      <p:grpSp>
        <p:nvGrpSpPr>
          <p:cNvPr id="213" name="Groupe 212"/>
          <p:cNvGrpSpPr/>
          <p:nvPr/>
        </p:nvGrpSpPr>
        <p:grpSpPr>
          <a:xfrm>
            <a:off x="1788581" y="20178719"/>
            <a:ext cx="1065059" cy="1398581"/>
            <a:chOff x="1780556" y="16537429"/>
            <a:chExt cx="1065059" cy="1398581"/>
          </a:xfrm>
        </p:grpSpPr>
        <p:cxnSp>
          <p:nvCxnSpPr>
            <p:cNvPr id="214" name="Connecteur droit 213"/>
            <p:cNvCxnSpPr/>
            <p:nvPr/>
          </p:nvCxnSpPr>
          <p:spPr bwMode="auto">
            <a:xfrm>
              <a:off x="1780556" y="16820010"/>
              <a:ext cx="0" cy="1116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15" name="Connecteur droit 214"/>
            <p:cNvCxnSpPr/>
            <p:nvPr/>
          </p:nvCxnSpPr>
          <p:spPr bwMode="auto">
            <a:xfrm>
              <a:off x="2845615" y="16809961"/>
              <a:ext cx="0" cy="144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16" name="Connecteur droit 215"/>
            <p:cNvCxnSpPr/>
            <p:nvPr/>
          </p:nvCxnSpPr>
          <p:spPr bwMode="auto">
            <a:xfrm>
              <a:off x="1780556" y="16809961"/>
              <a:ext cx="29449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17" name="Connecteur droit 216"/>
            <p:cNvCxnSpPr/>
            <p:nvPr/>
          </p:nvCxnSpPr>
          <p:spPr bwMode="auto">
            <a:xfrm>
              <a:off x="2549636" y="16813503"/>
              <a:ext cx="29449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18" name="ZoneTexte 217"/>
            <p:cNvSpPr txBox="1"/>
            <p:nvPr/>
          </p:nvSpPr>
          <p:spPr>
            <a:xfrm>
              <a:off x="2006152" y="16537429"/>
              <a:ext cx="672221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***</a:t>
              </a:r>
              <a:endParaRPr lang="fr-FR" dirty="0"/>
            </a:p>
          </p:txBody>
        </p:sp>
      </p:grpSp>
      <p:grpSp>
        <p:nvGrpSpPr>
          <p:cNvPr id="219" name="Groupe 218"/>
          <p:cNvGrpSpPr/>
          <p:nvPr/>
        </p:nvGrpSpPr>
        <p:grpSpPr>
          <a:xfrm>
            <a:off x="3925898" y="20127080"/>
            <a:ext cx="1065059" cy="1542581"/>
            <a:chOff x="1780556" y="16537429"/>
            <a:chExt cx="1065059" cy="1542581"/>
          </a:xfrm>
        </p:grpSpPr>
        <p:cxnSp>
          <p:nvCxnSpPr>
            <p:cNvPr id="220" name="Connecteur droit 219"/>
            <p:cNvCxnSpPr/>
            <p:nvPr/>
          </p:nvCxnSpPr>
          <p:spPr bwMode="auto">
            <a:xfrm>
              <a:off x="1780556" y="16820010"/>
              <a:ext cx="0" cy="1260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1" name="Connecteur droit 220"/>
            <p:cNvCxnSpPr/>
            <p:nvPr/>
          </p:nvCxnSpPr>
          <p:spPr bwMode="auto">
            <a:xfrm>
              <a:off x="2845615" y="16809961"/>
              <a:ext cx="0" cy="144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2" name="Connecteur droit 221"/>
            <p:cNvCxnSpPr/>
            <p:nvPr/>
          </p:nvCxnSpPr>
          <p:spPr bwMode="auto">
            <a:xfrm>
              <a:off x="1780556" y="16809961"/>
              <a:ext cx="29449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3" name="Connecteur droit 222"/>
            <p:cNvCxnSpPr/>
            <p:nvPr/>
          </p:nvCxnSpPr>
          <p:spPr bwMode="auto">
            <a:xfrm>
              <a:off x="2549636" y="16813503"/>
              <a:ext cx="29449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24" name="ZoneTexte 223"/>
            <p:cNvSpPr txBox="1"/>
            <p:nvPr/>
          </p:nvSpPr>
          <p:spPr>
            <a:xfrm>
              <a:off x="2006152" y="16537429"/>
              <a:ext cx="672221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***</a:t>
              </a:r>
              <a:endParaRPr lang="fr-FR" dirty="0"/>
            </a:p>
          </p:txBody>
        </p:sp>
      </p:grpSp>
      <p:grpSp>
        <p:nvGrpSpPr>
          <p:cNvPr id="225" name="Groupe 224"/>
          <p:cNvGrpSpPr/>
          <p:nvPr/>
        </p:nvGrpSpPr>
        <p:grpSpPr>
          <a:xfrm>
            <a:off x="6975594" y="19920304"/>
            <a:ext cx="1065059" cy="1638549"/>
            <a:chOff x="1780556" y="16549461"/>
            <a:chExt cx="1065059" cy="1638549"/>
          </a:xfrm>
        </p:grpSpPr>
        <p:cxnSp>
          <p:nvCxnSpPr>
            <p:cNvPr id="226" name="Connecteur droit 225"/>
            <p:cNvCxnSpPr/>
            <p:nvPr/>
          </p:nvCxnSpPr>
          <p:spPr bwMode="auto">
            <a:xfrm>
              <a:off x="1780556" y="16820010"/>
              <a:ext cx="0" cy="136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7" name="Connecteur droit 226"/>
            <p:cNvCxnSpPr/>
            <p:nvPr/>
          </p:nvCxnSpPr>
          <p:spPr bwMode="auto">
            <a:xfrm>
              <a:off x="2845615" y="16809961"/>
              <a:ext cx="0" cy="144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8" name="Connecteur droit 227"/>
            <p:cNvCxnSpPr/>
            <p:nvPr/>
          </p:nvCxnSpPr>
          <p:spPr bwMode="auto">
            <a:xfrm>
              <a:off x="1780556" y="16809961"/>
              <a:ext cx="29449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9" name="Connecteur droit 228"/>
            <p:cNvCxnSpPr/>
            <p:nvPr/>
          </p:nvCxnSpPr>
          <p:spPr bwMode="auto">
            <a:xfrm>
              <a:off x="2549636" y="16813503"/>
              <a:ext cx="29449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30" name="ZoneTexte 229"/>
            <p:cNvSpPr txBox="1"/>
            <p:nvPr/>
          </p:nvSpPr>
          <p:spPr>
            <a:xfrm>
              <a:off x="2006152" y="16549461"/>
              <a:ext cx="672221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***</a:t>
              </a:r>
              <a:endParaRPr lang="fr-FR" dirty="0"/>
            </a:p>
          </p:txBody>
        </p:sp>
      </p:grpSp>
      <p:grpSp>
        <p:nvGrpSpPr>
          <p:cNvPr id="231" name="Groupe 230"/>
          <p:cNvGrpSpPr/>
          <p:nvPr/>
        </p:nvGrpSpPr>
        <p:grpSpPr>
          <a:xfrm>
            <a:off x="9077261" y="20096876"/>
            <a:ext cx="1065059" cy="1638549"/>
            <a:chOff x="1780556" y="16549461"/>
            <a:chExt cx="1065059" cy="1638549"/>
          </a:xfrm>
        </p:grpSpPr>
        <p:cxnSp>
          <p:nvCxnSpPr>
            <p:cNvPr id="232" name="Connecteur droit 231"/>
            <p:cNvCxnSpPr/>
            <p:nvPr/>
          </p:nvCxnSpPr>
          <p:spPr bwMode="auto">
            <a:xfrm>
              <a:off x="1780556" y="16820010"/>
              <a:ext cx="0" cy="136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33" name="Connecteur droit 232"/>
            <p:cNvCxnSpPr/>
            <p:nvPr/>
          </p:nvCxnSpPr>
          <p:spPr bwMode="auto">
            <a:xfrm>
              <a:off x="2845615" y="16809961"/>
              <a:ext cx="0" cy="144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34" name="Connecteur droit 233"/>
            <p:cNvCxnSpPr/>
            <p:nvPr/>
          </p:nvCxnSpPr>
          <p:spPr bwMode="auto">
            <a:xfrm>
              <a:off x="1780556" y="16809961"/>
              <a:ext cx="29449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35" name="Connecteur droit 234"/>
            <p:cNvCxnSpPr/>
            <p:nvPr/>
          </p:nvCxnSpPr>
          <p:spPr bwMode="auto">
            <a:xfrm>
              <a:off x="2549636" y="16813503"/>
              <a:ext cx="29449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36" name="ZoneTexte 235"/>
            <p:cNvSpPr txBox="1"/>
            <p:nvPr/>
          </p:nvSpPr>
          <p:spPr>
            <a:xfrm>
              <a:off x="2006152" y="16549461"/>
              <a:ext cx="672221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***</a:t>
              </a:r>
              <a:endParaRPr lang="fr-FR" dirty="0"/>
            </a:p>
          </p:txBody>
        </p:sp>
      </p:grpSp>
      <p:grpSp>
        <p:nvGrpSpPr>
          <p:cNvPr id="237" name="Groupe 236"/>
          <p:cNvGrpSpPr/>
          <p:nvPr/>
        </p:nvGrpSpPr>
        <p:grpSpPr>
          <a:xfrm>
            <a:off x="12129776" y="16460279"/>
            <a:ext cx="1065059" cy="1443350"/>
            <a:chOff x="1780556" y="16564660"/>
            <a:chExt cx="1065059" cy="1443350"/>
          </a:xfrm>
        </p:grpSpPr>
        <p:cxnSp>
          <p:nvCxnSpPr>
            <p:cNvPr id="238" name="Connecteur droit 237"/>
            <p:cNvCxnSpPr/>
            <p:nvPr/>
          </p:nvCxnSpPr>
          <p:spPr bwMode="auto">
            <a:xfrm>
              <a:off x="1780556" y="16820010"/>
              <a:ext cx="0" cy="118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39" name="Connecteur droit 238"/>
            <p:cNvCxnSpPr/>
            <p:nvPr/>
          </p:nvCxnSpPr>
          <p:spPr bwMode="auto">
            <a:xfrm>
              <a:off x="2845615" y="16809961"/>
              <a:ext cx="0" cy="144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40" name="Connecteur droit 239"/>
            <p:cNvCxnSpPr/>
            <p:nvPr/>
          </p:nvCxnSpPr>
          <p:spPr bwMode="auto">
            <a:xfrm>
              <a:off x="1780556" y="16809961"/>
              <a:ext cx="29449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92" name="Connecteur droit 291"/>
            <p:cNvCxnSpPr/>
            <p:nvPr/>
          </p:nvCxnSpPr>
          <p:spPr bwMode="auto">
            <a:xfrm>
              <a:off x="2549636" y="16813503"/>
              <a:ext cx="29449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93" name="ZoneTexte 292"/>
            <p:cNvSpPr txBox="1"/>
            <p:nvPr/>
          </p:nvSpPr>
          <p:spPr>
            <a:xfrm>
              <a:off x="2091708" y="16564660"/>
              <a:ext cx="672221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**</a:t>
              </a:r>
              <a:endParaRPr lang="fr-FR" dirty="0"/>
            </a:p>
          </p:txBody>
        </p:sp>
      </p:grpSp>
      <p:grpSp>
        <p:nvGrpSpPr>
          <p:cNvPr id="294" name="Groupe 293"/>
          <p:cNvGrpSpPr/>
          <p:nvPr/>
        </p:nvGrpSpPr>
        <p:grpSpPr>
          <a:xfrm>
            <a:off x="12166924" y="20485062"/>
            <a:ext cx="1081194" cy="1129092"/>
            <a:chOff x="1780556" y="16554918"/>
            <a:chExt cx="1081194" cy="1129092"/>
          </a:xfrm>
        </p:grpSpPr>
        <p:cxnSp>
          <p:nvCxnSpPr>
            <p:cNvPr id="295" name="Connecteur droit 294"/>
            <p:cNvCxnSpPr/>
            <p:nvPr/>
          </p:nvCxnSpPr>
          <p:spPr bwMode="auto">
            <a:xfrm>
              <a:off x="1780556" y="16820010"/>
              <a:ext cx="0" cy="864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96" name="Connecteur droit 295"/>
            <p:cNvCxnSpPr/>
            <p:nvPr/>
          </p:nvCxnSpPr>
          <p:spPr bwMode="auto">
            <a:xfrm>
              <a:off x="2845615" y="16809961"/>
              <a:ext cx="0" cy="144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97" name="Connecteur droit 296"/>
            <p:cNvCxnSpPr/>
            <p:nvPr/>
          </p:nvCxnSpPr>
          <p:spPr bwMode="auto">
            <a:xfrm>
              <a:off x="1780556" y="16809961"/>
              <a:ext cx="29449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98" name="Connecteur droit 297"/>
            <p:cNvCxnSpPr/>
            <p:nvPr/>
          </p:nvCxnSpPr>
          <p:spPr bwMode="auto">
            <a:xfrm>
              <a:off x="2549636" y="16813503"/>
              <a:ext cx="29449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99" name="ZoneTexte 298"/>
            <p:cNvSpPr txBox="1"/>
            <p:nvPr/>
          </p:nvSpPr>
          <p:spPr>
            <a:xfrm>
              <a:off x="2189529" y="16554918"/>
              <a:ext cx="672221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*</a:t>
              </a:r>
              <a:endParaRPr lang="fr-FR" dirty="0"/>
            </a:p>
          </p:txBody>
        </p:sp>
      </p:grpSp>
      <p:grpSp>
        <p:nvGrpSpPr>
          <p:cNvPr id="300" name="Groupe 299"/>
          <p:cNvGrpSpPr/>
          <p:nvPr/>
        </p:nvGrpSpPr>
        <p:grpSpPr>
          <a:xfrm>
            <a:off x="14208342" y="20084513"/>
            <a:ext cx="1065059" cy="1573028"/>
            <a:chOff x="1780556" y="16578982"/>
            <a:chExt cx="1065059" cy="1573028"/>
          </a:xfrm>
        </p:grpSpPr>
        <p:cxnSp>
          <p:nvCxnSpPr>
            <p:cNvPr id="301" name="Connecteur droit 300"/>
            <p:cNvCxnSpPr/>
            <p:nvPr/>
          </p:nvCxnSpPr>
          <p:spPr bwMode="auto">
            <a:xfrm>
              <a:off x="1780556" y="16820010"/>
              <a:ext cx="0" cy="1332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02" name="Connecteur droit 301"/>
            <p:cNvCxnSpPr/>
            <p:nvPr/>
          </p:nvCxnSpPr>
          <p:spPr bwMode="auto">
            <a:xfrm>
              <a:off x="2845615" y="16809961"/>
              <a:ext cx="0" cy="144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03" name="Connecteur droit 302"/>
            <p:cNvCxnSpPr/>
            <p:nvPr/>
          </p:nvCxnSpPr>
          <p:spPr bwMode="auto">
            <a:xfrm>
              <a:off x="1780556" y="16809961"/>
              <a:ext cx="29449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04" name="Connecteur droit 303"/>
            <p:cNvCxnSpPr/>
            <p:nvPr/>
          </p:nvCxnSpPr>
          <p:spPr bwMode="auto">
            <a:xfrm>
              <a:off x="2549636" y="16813503"/>
              <a:ext cx="29449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305" name="ZoneTexte 304"/>
            <p:cNvSpPr txBox="1"/>
            <p:nvPr/>
          </p:nvSpPr>
          <p:spPr>
            <a:xfrm>
              <a:off x="2009050" y="16578982"/>
              <a:ext cx="672221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***</a:t>
              </a:r>
              <a:endParaRPr lang="fr-FR" dirty="0"/>
            </a:p>
          </p:txBody>
        </p:sp>
      </p:grpSp>
      <p:grpSp>
        <p:nvGrpSpPr>
          <p:cNvPr id="306" name="Groupe 305"/>
          <p:cNvGrpSpPr/>
          <p:nvPr/>
        </p:nvGrpSpPr>
        <p:grpSpPr>
          <a:xfrm>
            <a:off x="24067317" y="20126336"/>
            <a:ext cx="705990" cy="1514905"/>
            <a:chOff x="1780556" y="16525082"/>
            <a:chExt cx="705990" cy="1514905"/>
          </a:xfrm>
        </p:grpSpPr>
        <p:cxnSp>
          <p:nvCxnSpPr>
            <p:cNvPr id="307" name="Connecteur droit 306"/>
            <p:cNvCxnSpPr/>
            <p:nvPr/>
          </p:nvCxnSpPr>
          <p:spPr bwMode="auto">
            <a:xfrm>
              <a:off x="1786532" y="16814034"/>
              <a:ext cx="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08" name="Connecteur droit 307"/>
            <p:cNvCxnSpPr/>
            <p:nvPr/>
          </p:nvCxnSpPr>
          <p:spPr bwMode="auto">
            <a:xfrm>
              <a:off x="2277881" y="16815987"/>
              <a:ext cx="0" cy="1224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09" name="Connecteur droit 308"/>
            <p:cNvCxnSpPr/>
            <p:nvPr/>
          </p:nvCxnSpPr>
          <p:spPr bwMode="auto">
            <a:xfrm>
              <a:off x="1780556" y="16809961"/>
              <a:ext cx="180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10" name="Connecteur droit 309"/>
            <p:cNvCxnSpPr/>
            <p:nvPr/>
          </p:nvCxnSpPr>
          <p:spPr bwMode="auto">
            <a:xfrm>
              <a:off x="2095416" y="16813503"/>
              <a:ext cx="180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311" name="ZoneTexte 310"/>
            <p:cNvSpPr txBox="1"/>
            <p:nvPr/>
          </p:nvSpPr>
          <p:spPr>
            <a:xfrm>
              <a:off x="1814325" y="16525082"/>
              <a:ext cx="672221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**</a:t>
              </a:r>
              <a:endParaRPr lang="fr-FR" dirty="0"/>
            </a:p>
          </p:txBody>
        </p:sp>
      </p:grpSp>
      <p:grpSp>
        <p:nvGrpSpPr>
          <p:cNvPr id="312" name="Groupe 311"/>
          <p:cNvGrpSpPr/>
          <p:nvPr/>
        </p:nvGrpSpPr>
        <p:grpSpPr>
          <a:xfrm>
            <a:off x="28543589" y="20126336"/>
            <a:ext cx="766017" cy="1497005"/>
            <a:chOff x="1780556" y="16542982"/>
            <a:chExt cx="766017" cy="1497005"/>
          </a:xfrm>
        </p:grpSpPr>
        <p:cxnSp>
          <p:nvCxnSpPr>
            <p:cNvPr id="313" name="Connecteur droit 312"/>
            <p:cNvCxnSpPr/>
            <p:nvPr/>
          </p:nvCxnSpPr>
          <p:spPr bwMode="auto">
            <a:xfrm>
              <a:off x="1786532" y="16814034"/>
              <a:ext cx="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14" name="Connecteur droit 313"/>
            <p:cNvCxnSpPr/>
            <p:nvPr/>
          </p:nvCxnSpPr>
          <p:spPr bwMode="auto">
            <a:xfrm>
              <a:off x="2271905" y="16815987"/>
              <a:ext cx="0" cy="1224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15" name="Connecteur droit 314"/>
            <p:cNvCxnSpPr/>
            <p:nvPr/>
          </p:nvCxnSpPr>
          <p:spPr bwMode="auto">
            <a:xfrm>
              <a:off x="1780556" y="16809961"/>
              <a:ext cx="180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16" name="Connecteur droit 315"/>
            <p:cNvCxnSpPr/>
            <p:nvPr/>
          </p:nvCxnSpPr>
          <p:spPr bwMode="auto">
            <a:xfrm>
              <a:off x="2095416" y="16813503"/>
              <a:ext cx="180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317" name="ZoneTexte 316"/>
            <p:cNvSpPr txBox="1"/>
            <p:nvPr/>
          </p:nvSpPr>
          <p:spPr>
            <a:xfrm>
              <a:off x="1874352" y="16542982"/>
              <a:ext cx="672221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*</a:t>
              </a:r>
              <a:endParaRPr lang="fr-FR" dirty="0"/>
            </a:p>
          </p:txBody>
        </p:sp>
      </p:grpSp>
      <p:sp>
        <p:nvSpPr>
          <p:cNvPr id="12472" name="Rectangle 184"/>
          <p:cNvSpPr>
            <a:spLocks noChangeArrowheads="1"/>
          </p:cNvSpPr>
          <p:nvPr/>
        </p:nvSpPr>
        <p:spPr bwMode="auto">
          <a:xfrm>
            <a:off x="16549549" y="11105486"/>
            <a:ext cx="13415499" cy="12803662"/>
          </a:xfrm>
          <a:prstGeom prst="rect">
            <a:avLst/>
          </a:prstGeom>
          <a:noFill/>
          <a:ln w="76200">
            <a:solidFill>
              <a:srgbClr val="43C4F5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70820" tIns="170820" rIns="170820" bIns="170820">
            <a:normAutofit/>
          </a:bodyPr>
          <a:lstStyle/>
          <a:p>
            <a:pPr algn="just">
              <a:spcAft>
                <a:spcPts val="1200"/>
              </a:spcAft>
              <a:defRPr/>
            </a:pPr>
            <a:r>
              <a:rPr lang="en-US" sz="4600" b="1" dirty="0" err="1" smtClean="0">
                <a:latin typeface="Arial"/>
                <a:cs typeface="Arial"/>
              </a:rPr>
              <a:t>Brachypodium’s</a:t>
            </a:r>
            <a:r>
              <a:rPr lang="en-US" sz="4600" b="1" dirty="0" smtClean="0">
                <a:latin typeface="Arial"/>
                <a:cs typeface="Arial"/>
              </a:rPr>
              <a:t> PNR also seemed regulated by NLPs !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6615895" y="23374942"/>
            <a:ext cx="5690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fr-FR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pvalue</a:t>
            </a:r>
            <a:r>
              <a:rPr lang="fr-F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&lt; 0,05  ; **</a:t>
            </a:r>
            <a:r>
              <a:rPr lang="fr-FR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pvalue</a:t>
            </a:r>
            <a:r>
              <a:rPr lang="fr-F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&lt; 0,01</a:t>
            </a:r>
            <a:endParaRPr lang="fr-FR" dirty="0"/>
          </a:p>
        </p:txBody>
      </p:sp>
      <p:grpSp>
        <p:nvGrpSpPr>
          <p:cNvPr id="324" name="Groupe 323"/>
          <p:cNvGrpSpPr/>
          <p:nvPr/>
        </p:nvGrpSpPr>
        <p:grpSpPr>
          <a:xfrm>
            <a:off x="24270867" y="27770934"/>
            <a:ext cx="587280" cy="1145941"/>
            <a:chOff x="1905538" y="16551298"/>
            <a:chExt cx="587280" cy="1145941"/>
          </a:xfrm>
        </p:grpSpPr>
        <p:cxnSp>
          <p:nvCxnSpPr>
            <p:cNvPr id="325" name="Connecteur droit 324"/>
            <p:cNvCxnSpPr/>
            <p:nvPr/>
          </p:nvCxnSpPr>
          <p:spPr bwMode="auto">
            <a:xfrm>
              <a:off x="1905538" y="16793697"/>
              <a:ext cx="0" cy="72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26" name="Connecteur droit 325"/>
            <p:cNvCxnSpPr/>
            <p:nvPr/>
          </p:nvCxnSpPr>
          <p:spPr bwMode="auto">
            <a:xfrm>
              <a:off x="2487092" y="16797239"/>
              <a:ext cx="0" cy="900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27" name="Connecteur droit 326"/>
            <p:cNvCxnSpPr/>
            <p:nvPr/>
          </p:nvCxnSpPr>
          <p:spPr bwMode="auto">
            <a:xfrm>
              <a:off x="1905545" y="16796805"/>
              <a:ext cx="180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28" name="Connecteur droit 327"/>
            <p:cNvCxnSpPr/>
            <p:nvPr/>
          </p:nvCxnSpPr>
          <p:spPr bwMode="auto">
            <a:xfrm>
              <a:off x="2312818" y="16797058"/>
              <a:ext cx="180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329" name="ZoneTexte 328"/>
            <p:cNvSpPr txBox="1"/>
            <p:nvPr/>
          </p:nvSpPr>
          <p:spPr>
            <a:xfrm>
              <a:off x="2042937" y="16551298"/>
              <a:ext cx="269716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*</a:t>
              </a:r>
              <a:endParaRPr lang="fr-FR" dirty="0"/>
            </a:p>
          </p:txBody>
        </p:sp>
      </p:grpSp>
      <p:grpSp>
        <p:nvGrpSpPr>
          <p:cNvPr id="330" name="Groupe 329"/>
          <p:cNvGrpSpPr/>
          <p:nvPr/>
        </p:nvGrpSpPr>
        <p:grpSpPr>
          <a:xfrm>
            <a:off x="25417343" y="28147639"/>
            <a:ext cx="587280" cy="893941"/>
            <a:chOff x="1905538" y="16551298"/>
            <a:chExt cx="587280" cy="893941"/>
          </a:xfrm>
        </p:grpSpPr>
        <p:cxnSp>
          <p:nvCxnSpPr>
            <p:cNvPr id="331" name="Connecteur droit 330"/>
            <p:cNvCxnSpPr/>
            <p:nvPr/>
          </p:nvCxnSpPr>
          <p:spPr bwMode="auto">
            <a:xfrm>
              <a:off x="1905538" y="16793697"/>
              <a:ext cx="0" cy="72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32" name="Connecteur droit 331"/>
            <p:cNvCxnSpPr/>
            <p:nvPr/>
          </p:nvCxnSpPr>
          <p:spPr bwMode="auto">
            <a:xfrm>
              <a:off x="2487092" y="16797239"/>
              <a:ext cx="0" cy="64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33" name="Connecteur droit 332"/>
            <p:cNvCxnSpPr/>
            <p:nvPr/>
          </p:nvCxnSpPr>
          <p:spPr bwMode="auto">
            <a:xfrm>
              <a:off x="1905545" y="16796805"/>
              <a:ext cx="180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34" name="Connecteur droit 333"/>
            <p:cNvCxnSpPr/>
            <p:nvPr/>
          </p:nvCxnSpPr>
          <p:spPr bwMode="auto">
            <a:xfrm>
              <a:off x="2312818" y="16797058"/>
              <a:ext cx="180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335" name="ZoneTexte 334"/>
            <p:cNvSpPr txBox="1"/>
            <p:nvPr/>
          </p:nvSpPr>
          <p:spPr>
            <a:xfrm>
              <a:off x="2042937" y="16551298"/>
              <a:ext cx="269716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*</a:t>
              </a:r>
              <a:endParaRPr lang="fr-FR" dirty="0"/>
            </a:p>
          </p:txBody>
        </p:sp>
      </p:grpSp>
      <p:sp>
        <p:nvSpPr>
          <p:cNvPr id="336" name="ZoneTexte 335"/>
          <p:cNvSpPr txBox="1"/>
          <p:nvPr/>
        </p:nvSpPr>
        <p:spPr>
          <a:xfrm>
            <a:off x="16773681" y="32823187"/>
            <a:ext cx="5690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fr-FR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pvalue</a:t>
            </a:r>
            <a:r>
              <a:rPr lang="fr-F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&lt; </a:t>
            </a:r>
            <a:r>
              <a:rPr lang="fr-FR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0,05</a:t>
            </a:r>
            <a:endParaRPr lang="fr-FR" dirty="0"/>
          </a:p>
        </p:txBody>
      </p:sp>
      <p:sp>
        <p:nvSpPr>
          <p:cNvPr id="337" name="ZoneTexte 336"/>
          <p:cNvSpPr txBox="1"/>
          <p:nvPr/>
        </p:nvSpPr>
        <p:spPr>
          <a:xfrm>
            <a:off x="22233740" y="23250708"/>
            <a:ext cx="95318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WT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ster_IJPB">
  <a:themeElements>
    <a:clrScheme name="Poster_IJPB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oster_IJPB">
      <a:majorFont>
        <a:latin typeface="Times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Poster_IJPB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er_IJPB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ster_IJPB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er_IJPB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er_IJPB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er_IJPB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er_IJPB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2004:Modèles:Mes modèles:Poster_IJPB.pot</Template>
  <TotalTime>19365</TotalTime>
  <Words>739</Words>
  <Application>Microsoft Office PowerPoint</Application>
  <PresentationFormat>Personnalisé</PresentationFormat>
  <Paragraphs>128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ＭＳ Ｐゴシック</vt:lpstr>
      <vt:lpstr>Arial</vt:lpstr>
      <vt:lpstr>Calibri</vt:lpstr>
      <vt:lpstr>Times</vt:lpstr>
      <vt:lpstr>Times New Roman</vt:lpstr>
      <vt:lpstr>Poster_IJPB</vt:lpstr>
      <vt:lpstr>Présentation PowerPoint</vt:lpstr>
    </vt:vector>
  </TitlesOfParts>
  <Company>David Bouchez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David Bouchez</dc:creator>
  <cp:lastModifiedBy>Mathilde Gregoire</cp:lastModifiedBy>
  <cp:revision>261</cp:revision>
  <cp:lastPrinted>2014-08-04T17:12:30Z</cp:lastPrinted>
  <dcterms:created xsi:type="dcterms:W3CDTF">2008-07-30T08:42:13Z</dcterms:created>
  <dcterms:modified xsi:type="dcterms:W3CDTF">2019-09-18T09:33:44Z</dcterms:modified>
</cp:coreProperties>
</file>