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48225" cy="4284821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3388" indent="2381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866775" indent="47625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00163" indent="71438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735138" indent="93663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96">
          <p15:clr>
            <a:srgbClr val="A4A3A4"/>
          </p15:clr>
        </p15:guide>
        <p15:guide id="2" pos="95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F0D"/>
    <a:srgbClr val="F7FCFF"/>
    <a:srgbClr val="FC000E"/>
    <a:srgbClr val="F03956"/>
    <a:srgbClr val="43C4F5"/>
    <a:srgbClr val="66CC99"/>
    <a:srgbClr val="2DC587"/>
    <a:srgbClr val="006600"/>
    <a:srgbClr val="66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081" autoAdjust="0"/>
    <p:restoredTop sz="99820" autoAdjust="0"/>
  </p:normalViewPr>
  <p:slideViewPr>
    <p:cSldViewPr snapToGrid="0">
      <p:cViewPr>
        <p:scale>
          <a:sx n="50" d="100"/>
          <a:sy n="50" d="100"/>
        </p:scale>
        <p:origin x="-60" y="-8688"/>
      </p:cViewPr>
      <p:guideLst>
        <p:guide orient="horz" pos="13496"/>
        <p:guide pos="952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87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onn&#233;es%20labo%20020617\Documents\Manip\Physio\TGBP019%20Induction%20PNR%20Bd21-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Donn&#233;es%20labo%20020617\Documents\Manip\Physio\TGBP019%20Induction%20PNR%20Bd21-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THILDE:Archives:Manip:Physio:TGBP016%20experiment%20data%20(PNR%20sur%20amiR-NLP%20T1s)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Applications:Microsoft%20Office%202011:Office:Macros%20compl&#233;mentaires:Solver.xla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fr-FR" sz="3200" i="1" dirty="0" smtClean="0"/>
              <a:t>BdNIA2</a:t>
            </a:r>
            <a:endParaRPr lang="fr-FR" sz="3200" i="1" dirty="0"/>
          </a:p>
        </c:rich>
      </c:tx>
      <c:layout>
        <c:manualLayout>
          <c:xMode val="edge"/>
          <c:yMode val="edge"/>
          <c:x val="0.13585614370908899"/>
          <c:y val="4.374683630327309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3182582582583"/>
          <c:y val="0.18295897435897401"/>
          <c:w val="0.83917747747747795"/>
          <c:h val="0.64028119658119798"/>
        </c:manualLayout>
      </c:layout>
      <c:lineChart>
        <c:grouping val="standard"/>
        <c:varyColors val="0"/>
        <c:ser>
          <c:idx val="1"/>
          <c:order val="0"/>
          <c:tx>
            <c:strRef>
              <c:f>graphs!$B$17</c:f>
              <c:strCache>
                <c:ptCount val="1"/>
                <c:pt idx="0">
                  <c:v> -N</c:v>
                </c:pt>
              </c:strCache>
            </c:strRef>
          </c:tx>
          <c:spPr>
            <a:ln w="57150" cmpd="sng">
              <a:solidFill>
                <a:srgbClr val="000000">
                  <a:lumMod val="65000"/>
                  <a:lumOff val="35000"/>
                </a:srgbClr>
              </a:solidFill>
            </a:ln>
          </c:spPr>
          <c:marker>
            <c:spPr>
              <a:solidFill>
                <a:srgbClr val="000000">
                  <a:lumMod val="65000"/>
                  <a:lumOff val="35000"/>
                </a:srgbClr>
              </a:solidFill>
              <a:ln w="57150" cmpd="sng">
                <a:solidFill>
                  <a:srgbClr val="000000">
                    <a:lumMod val="65000"/>
                    <a:lumOff val="3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graphs!$C$21:$G$21</c:f>
                <c:numCache>
                  <c:formatCode>General</c:formatCode>
                  <c:ptCount val="5"/>
                  <c:pt idx="0">
                    <c:v>0.43514081514709202</c:v>
                  </c:pt>
                  <c:pt idx="1">
                    <c:v>0.266929990176349</c:v>
                  </c:pt>
                  <c:pt idx="2">
                    <c:v>0.130613084141985</c:v>
                  </c:pt>
                  <c:pt idx="3">
                    <c:v>0.19229323087879499</c:v>
                  </c:pt>
                  <c:pt idx="4">
                    <c:v>0.280614277474111</c:v>
                  </c:pt>
                </c:numCache>
              </c:numRef>
            </c:plus>
            <c:minus>
              <c:numRef>
                <c:f>graphs!$C$21:$G$21</c:f>
                <c:numCache>
                  <c:formatCode>General</c:formatCode>
                  <c:ptCount val="5"/>
                  <c:pt idx="0">
                    <c:v>0.43514081514709202</c:v>
                  </c:pt>
                  <c:pt idx="1">
                    <c:v>0.266929990176349</c:v>
                  </c:pt>
                  <c:pt idx="2">
                    <c:v>0.130613084141985</c:v>
                  </c:pt>
                  <c:pt idx="3">
                    <c:v>0.19229323087879499</c:v>
                  </c:pt>
                  <c:pt idx="4">
                    <c:v>0.280614277474111</c:v>
                  </c:pt>
                </c:numCache>
              </c:numRef>
            </c:minus>
            <c:spPr>
              <a:ln w="28575" cmpd="sng"/>
            </c:spPr>
          </c:errBars>
          <c:cat>
            <c:strRef>
              <c:f>graphs!$C$16:$G$16</c:f>
              <c:strCache>
                <c:ptCount val="5"/>
                <c:pt idx="0">
                  <c:v>0 h</c:v>
                </c:pt>
                <c:pt idx="1">
                  <c:v>0,5 h</c:v>
                </c:pt>
                <c:pt idx="2">
                  <c:v>1 h</c:v>
                </c:pt>
                <c:pt idx="3">
                  <c:v>3 h</c:v>
                </c:pt>
                <c:pt idx="4">
                  <c:v>6 h</c:v>
                </c:pt>
              </c:strCache>
            </c:strRef>
          </c:cat>
          <c:val>
            <c:numRef>
              <c:f>graphs!$C$17:$G$17</c:f>
              <c:numCache>
                <c:formatCode>General</c:formatCode>
                <c:ptCount val="5"/>
                <c:pt idx="0">
                  <c:v>1</c:v>
                </c:pt>
                <c:pt idx="1">
                  <c:v>1.583030454327885</c:v>
                </c:pt>
                <c:pt idx="2">
                  <c:v>0.80481583767463905</c:v>
                </c:pt>
                <c:pt idx="3">
                  <c:v>0.84600468491823599</c:v>
                </c:pt>
                <c:pt idx="4">
                  <c:v>0.88535773818401597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67-4E1D-B7BB-2E8B33BBCD48}"/>
            </c:ext>
          </c:extLst>
        </c:ser>
        <c:ser>
          <c:idx val="0"/>
          <c:order val="1"/>
          <c:tx>
            <c:strRef>
              <c:f>graphs!$B$18</c:f>
              <c:strCache>
                <c:ptCount val="1"/>
                <c:pt idx="0">
                  <c:v> +N</c:v>
                </c:pt>
              </c:strCache>
            </c:strRef>
          </c:tx>
          <c:spPr>
            <a:ln w="57150" cmpd="sng">
              <a:solidFill>
                <a:srgbClr val="FC000E"/>
              </a:solidFill>
            </a:ln>
          </c:spPr>
          <c:marker>
            <c:spPr>
              <a:ln w="57150" cmpd="sng">
                <a:solidFill>
                  <a:srgbClr val="FC000E"/>
                </a:solidFill>
              </a:ln>
            </c:spPr>
          </c:marker>
          <c:dLbls>
            <c:dLbl>
              <c:idx val="2"/>
              <c:layout>
                <c:manualLayout>
                  <c:x val="-5.3574313005952397E-2"/>
                  <c:y val="-0.14690596081688201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sz="3200"/>
                      <a:t>***</a:t>
                    </a:r>
                    <a:endParaRPr lang="en-US" sz="16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67-4E1D-B7BB-2E8B33BBCD48}"/>
                </c:ext>
              </c:extLst>
            </c:dLbl>
            <c:dLbl>
              <c:idx val="3"/>
              <c:layout>
                <c:manualLayout>
                  <c:x val="-5.5868436717553198E-2"/>
                  <c:y val="-0.124012414433403"/>
                </c:manualLayout>
              </c:layout>
              <c:tx>
                <c:rich>
                  <a:bodyPr/>
                  <a:lstStyle/>
                  <a:p>
                    <a:pPr>
                      <a:defRPr sz="3200"/>
                    </a:pPr>
                    <a:r>
                      <a:rPr lang="en-US" sz="3200"/>
                      <a:t>***</a:t>
                    </a:r>
                    <a:endParaRPr lang="en-US" sz="160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67-4E1D-B7BB-2E8B33BBCD48}"/>
                </c:ext>
              </c:extLst>
            </c:dLbl>
            <c:dLbl>
              <c:idx val="4"/>
              <c:layout>
                <c:manualLayout>
                  <c:x val="-5.3316429510299503E-2"/>
                  <c:y val="-8.0575139452503705E-2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***</a:t>
                    </a:r>
                    <a:endParaRPr 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67-4E1D-B7BB-2E8B33BBC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graphs!$C$22:$G$22</c:f>
                <c:numCache>
                  <c:formatCode>General</c:formatCode>
                  <c:ptCount val="5"/>
                  <c:pt idx="0">
                    <c:v>0.43514081514709202</c:v>
                  </c:pt>
                  <c:pt idx="1">
                    <c:v>0.71278786782984505</c:v>
                  </c:pt>
                  <c:pt idx="2">
                    <c:v>0.67019577259699403</c:v>
                  </c:pt>
                  <c:pt idx="3">
                    <c:v>0.51065237617278703</c:v>
                  </c:pt>
                  <c:pt idx="4">
                    <c:v>0.24821444503840001</c:v>
                  </c:pt>
                </c:numCache>
              </c:numRef>
            </c:plus>
            <c:minus>
              <c:numRef>
                <c:f>graphs!$C$22:$G$22</c:f>
                <c:numCache>
                  <c:formatCode>General</c:formatCode>
                  <c:ptCount val="5"/>
                  <c:pt idx="0">
                    <c:v>0.43514081514709202</c:v>
                  </c:pt>
                  <c:pt idx="1">
                    <c:v>0.71278786782984505</c:v>
                  </c:pt>
                  <c:pt idx="2">
                    <c:v>0.67019577259699403</c:v>
                  </c:pt>
                  <c:pt idx="3">
                    <c:v>0.51065237617278703</c:v>
                  </c:pt>
                  <c:pt idx="4">
                    <c:v>0.24821444503840001</c:v>
                  </c:pt>
                </c:numCache>
              </c:numRef>
            </c:minus>
            <c:spPr>
              <a:ln w="28575" cmpd="sng"/>
            </c:spPr>
          </c:errBars>
          <c:cat>
            <c:strRef>
              <c:f>graphs!$C$16:$G$16</c:f>
              <c:strCache>
                <c:ptCount val="5"/>
                <c:pt idx="0">
                  <c:v>0 h</c:v>
                </c:pt>
                <c:pt idx="1">
                  <c:v>0,5 h</c:v>
                </c:pt>
                <c:pt idx="2">
                  <c:v>1 h</c:v>
                </c:pt>
                <c:pt idx="3">
                  <c:v>3 h</c:v>
                </c:pt>
                <c:pt idx="4">
                  <c:v>6 h</c:v>
                </c:pt>
              </c:strCache>
            </c:strRef>
          </c:cat>
          <c:val>
            <c:numRef>
              <c:f>graphs!$C$18:$G$18</c:f>
              <c:numCache>
                <c:formatCode>General</c:formatCode>
                <c:ptCount val="5"/>
                <c:pt idx="0">
                  <c:v>1</c:v>
                </c:pt>
                <c:pt idx="1">
                  <c:v>2.6318438061567981</c:v>
                </c:pt>
                <c:pt idx="2">
                  <c:v>2.917235814987821</c:v>
                </c:pt>
                <c:pt idx="3">
                  <c:v>2.361087447264504</c:v>
                </c:pt>
                <c:pt idx="4">
                  <c:v>1.7870663744689941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67-4E1D-B7BB-2E8B33BBC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18136368"/>
        <c:axId val="-358295536"/>
      </c:lineChart>
      <c:catAx>
        <c:axId val="-31813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fr-FR"/>
          </a:p>
        </c:txPr>
        <c:crossAx val="-358295536"/>
        <c:crosses val="autoZero"/>
        <c:auto val="1"/>
        <c:lblAlgn val="ctr"/>
        <c:lblOffset val="100"/>
        <c:noMultiLvlLbl val="0"/>
      </c:catAx>
      <c:valAx>
        <c:axId val="-358295536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fr-FR" sz="2800" dirty="0" smtClean="0"/>
                  <a:t>Expression </a:t>
                </a:r>
                <a:r>
                  <a:rPr lang="fr-FR" sz="2800" dirty="0" err="1" smtClean="0"/>
                  <a:t>level</a:t>
                </a:r>
                <a:endParaRPr lang="fr-FR" sz="28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318136368"/>
        <c:crosses val="autoZero"/>
        <c:crossBetween val="between"/>
      </c:valAx>
    </c:plotArea>
    <c:plotVisOnly val="1"/>
    <c:dispBlanksAs val="span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fr-FR" sz="3200" i="1" dirty="0" smtClean="0"/>
              <a:t>BdNRT2A</a:t>
            </a:r>
            <a:endParaRPr lang="fr-FR" sz="3200" i="1" dirty="0"/>
          </a:p>
        </c:rich>
      </c:tx>
      <c:layout>
        <c:manualLayout>
          <c:xMode val="edge"/>
          <c:yMode val="edge"/>
          <c:x val="0.131383363164049"/>
          <c:y val="2.72244057361374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093704739169599"/>
          <c:y val="0.18295897435897401"/>
          <c:w val="0.83142294401524297"/>
          <c:h val="0.52663419323580496"/>
        </c:manualLayout>
      </c:layout>
      <c:lineChart>
        <c:grouping val="standard"/>
        <c:varyColors val="0"/>
        <c:ser>
          <c:idx val="1"/>
          <c:order val="0"/>
          <c:tx>
            <c:strRef>
              <c:f>graphs!$B$41</c:f>
              <c:strCache>
                <c:ptCount val="1"/>
                <c:pt idx="0">
                  <c:v> -N</c:v>
                </c:pt>
              </c:strCache>
            </c:strRef>
          </c:tx>
          <c:spPr>
            <a:ln w="57150" cmpd="sng">
              <a:solidFill>
                <a:srgbClr val="000000">
                  <a:lumMod val="65000"/>
                  <a:lumOff val="35000"/>
                </a:srgbClr>
              </a:solidFill>
            </a:ln>
          </c:spPr>
          <c:marker>
            <c:spPr>
              <a:solidFill>
                <a:srgbClr val="000000">
                  <a:lumMod val="65000"/>
                  <a:lumOff val="35000"/>
                </a:srgbClr>
              </a:solidFill>
              <a:ln w="57150" cmpd="sng">
                <a:solidFill>
                  <a:srgbClr val="000000">
                    <a:lumMod val="65000"/>
                    <a:lumOff val="35000"/>
                  </a:srgbClr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graphs!$J$45:$N$45</c:f>
                <c:numCache>
                  <c:formatCode>General</c:formatCode>
                  <c:ptCount val="5"/>
                  <c:pt idx="0">
                    <c:v>0.80290129058170201</c:v>
                  </c:pt>
                  <c:pt idx="1">
                    <c:v>0.77779191913401602</c:v>
                  </c:pt>
                  <c:pt idx="2">
                    <c:v>0.44388940600604299</c:v>
                  </c:pt>
                  <c:pt idx="3">
                    <c:v>0.90049697978377097</c:v>
                  </c:pt>
                  <c:pt idx="4">
                    <c:v>0.54527451576789898</c:v>
                  </c:pt>
                </c:numCache>
              </c:numRef>
            </c:plus>
            <c:minus>
              <c:numRef>
                <c:f>graphs!$J$45:$N$45</c:f>
                <c:numCache>
                  <c:formatCode>General</c:formatCode>
                  <c:ptCount val="5"/>
                  <c:pt idx="0">
                    <c:v>0.80290129058170201</c:v>
                  </c:pt>
                  <c:pt idx="1">
                    <c:v>0.77779191913401602</c:v>
                  </c:pt>
                  <c:pt idx="2">
                    <c:v>0.44388940600604299</c:v>
                  </c:pt>
                  <c:pt idx="3">
                    <c:v>0.90049697978377097</c:v>
                  </c:pt>
                  <c:pt idx="4">
                    <c:v>0.54527451576789898</c:v>
                  </c:pt>
                </c:numCache>
              </c:numRef>
            </c:minus>
            <c:spPr>
              <a:ln w="28575" cmpd="sng"/>
            </c:spPr>
          </c:errBars>
          <c:cat>
            <c:strRef>
              <c:f>graphs!$J$16:$N$16</c:f>
              <c:strCache>
                <c:ptCount val="5"/>
                <c:pt idx="0">
                  <c:v>0 h</c:v>
                </c:pt>
                <c:pt idx="1">
                  <c:v>0,5 h</c:v>
                </c:pt>
                <c:pt idx="2">
                  <c:v>1 h</c:v>
                </c:pt>
                <c:pt idx="3">
                  <c:v>3 h</c:v>
                </c:pt>
                <c:pt idx="4">
                  <c:v>6 h</c:v>
                </c:pt>
              </c:strCache>
            </c:strRef>
          </c:cat>
          <c:val>
            <c:numRef>
              <c:f>graphs!$J$41:$N$41</c:f>
              <c:numCache>
                <c:formatCode>General</c:formatCode>
                <c:ptCount val="5"/>
                <c:pt idx="0">
                  <c:v>1</c:v>
                </c:pt>
                <c:pt idx="1">
                  <c:v>2.1818393775891538</c:v>
                </c:pt>
                <c:pt idx="2">
                  <c:v>2.6859643731297149</c:v>
                </c:pt>
                <c:pt idx="3">
                  <c:v>2.8924734649260571</c:v>
                </c:pt>
                <c:pt idx="4">
                  <c:v>1.6832512296169719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3B-4DED-B5A6-B797A323F5BF}"/>
            </c:ext>
          </c:extLst>
        </c:ser>
        <c:ser>
          <c:idx val="0"/>
          <c:order val="1"/>
          <c:tx>
            <c:strRef>
              <c:f>graphs!$B$42</c:f>
              <c:strCache>
                <c:ptCount val="1"/>
                <c:pt idx="0">
                  <c:v> +N</c:v>
                </c:pt>
              </c:strCache>
            </c:strRef>
          </c:tx>
          <c:spPr>
            <a:ln w="57150" cmpd="sng">
              <a:solidFill>
                <a:srgbClr val="FC000E"/>
              </a:solidFill>
            </a:ln>
          </c:spPr>
          <c:marker>
            <c:spPr>
              <a:ln w="57150" cmpd="sng">
                <a:solidFill>
                  <a:srgbClr val="FC000E"/>
                </a:solidFill>
              </a:ln>
            </c:spPr>
          </c:marker>
          <c:dLbls>
            <c:dLbl>
              <c:idx val="3"/>
              <c:layout>
                <c:manualLayout>
                  <c:x val="-3.62699081680588E-2"/>
                  <c:y val="-0.13978863480127099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*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3B-4DED-B5A6-B797A323F5BF}"/>
                </c:ext>
              </c:extLst>
            </c:dLbl>
            <c:dLbl>
              <c:idx val="4"/>
              <c:layout>
                <c:manualLayout>
                  <c:x val="-3.6996095342228599E-2"/>
                  <c:y val="-0.144838679384622"/>
                </c:manualLayout>
              </c:layout>
              <c:tx>
                <c:rich>
                  <a:bodyPr/>
                  <a:lstStyle/>
                  <a:p>
                    <a:r>
                      <a:rPr lang="en-US" sz="3200"/>
                      <a:t>*</a:t>
                    </a:r>
                    <a:endParaRPr lang="en-US" sz="2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3B-4DED-B5A6-B797A323F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graphs!$J$46:$N$46</c:f>
                <c:numCache>
                  <c:formatCode>General</c:formatCode>
                  <c:ptCount val="5"/>
                  <c:pt idx="0">
                    <c:v>0.80290129058170201</c:v>
                  </c:pt>
                  <c:pt idx="1">
                    <c:v>0.86336633916528505</c:v>
                  </c:pt>
                  <c:pt idx="2">
                    <c:v>1.4641125941512321</c:v>
                  </c:pt>
                  <c:pt idx="3">
                    <c:v>1.443726490143189</c:v>
                  </c:pt>
                  <c:pt idx="4">
                    <c:v>1.791696018088726</c:v>
                  </c:pt>
                </c:numCache>
              </c:numRef>
            </c:plus>
            <c:minus>
              <c:numRef>
                <c:f>graphs!$J$46:$N$46</c:f>
                <c:numCache>
                  <c:formatCode>General</c:formatCode>
                  <c:ptCount val="5"/>
                  <c:pt idx="0">
                    <c:v>0.80290129058170201</c:v>
                  </c:pt>
                  <c:pt idx="1">
                    <c:v>0.86336633916528505</c:v>
                  </c:pt>
                  <c:pt idx="2">
                    <c:v>1.4641125941512321</c:v>
                  </c:pt>
                  <c:pt idx="3">
                    <c:v>1.443726490143189</c:v>
                  </c:pt>
                  <c:pt idx="4">
                    <c:v>1.791696018088726</c:v>
                  </c:pt>
                </c:numCache>
              </c:numRef>
            </c:minus>
            <c:spPr>
              <a:ln w="28575" cmpd="sng"/>
            </c:spPr>
          </c:errBars>
          <c:cat>
            <c:strRef>
              <c:f>graphs!$J$16:$N$16</c:f>
              <c:strCache>
                <c:ptCount val="5"/>
                <c:pt idx="0">
                  <c:v>0 h</c:v>
                </c:pt>
                <c:pt idx="1">
                  <c:v>0,5 h</c:v>
                </c:pt>
                <c:pt idx="2">
                  <c:v>1 h</c:v>
                </c:pt>
                <c:pt idx="3">
                  <c:v>3 h</c:v>
                </c:pt>
                <c:pt idx="4">
                  <c:v>6 h</c:v>
                </c:pt>
              </c:strCache>
            </c:strRef>
          </c:cat>
          <c:val>
            <c:numRef>
              <c:f>graphs!$J$42:$N$42</c:f>
              <c:numCache>
                <c:formatCode>General</c:formatCode>
                <c:ptCount val="5"/>
                <c:pt idx="0">
                  <c:v>1</c:v>
                </c:pt>
                <c:pt idx="1">
                  <c:v>2.6193875257354802</c:v>
                </c:pt>
                <c:pt idx="2">
                  <c:v>5.03856777384933</c:v>
                </c:pt>
                <c:pt idx="3">
                  <c:v>6.6588598215954153</c:v>
                </c:pt>
                <c:pt idx="4">
                  <c:v>3.9432959128905969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3B-4DED-B5A6-B797A323F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96834656"/>
        <c:axId val="-316897744"/>
      </c:lineChart>
      <c:catAx>
        <c:axId val="-39683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fr-FR"/>
          </a:p>
        </c:txPr>
        <c:crossAx val="-316897744"/>
        <c:crosses val="autoZero"/>
        <c:auto val="1"/>
        <c:lblAlgn val="ctr"/>
        <c:lblOffset val="100"/>
        <c:noMultiLvlLbl val="0"/>
      </c:catAx>
      <c:valAx>
        <c:axId val="-316897744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 smtClean="0"/>
                  <a:t>Expression level</a:t>
                </a:r>
                <a:endParaRPr lang="en-US" sz="2800" dirty="0"/>
              </a:p>
            </c:rich>
          </c:tx>
          <c:layout>
            <c:manualLayout>
              <c:xMode val="edge"/>
              <c:yMode val="edge"/>
              <c:x val="3.0507021858436598E-2"/>
              <c:y val="0.14805957575613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-39683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871695493707999"/>
          <c:y val="0.165925282315636"/>
          <c:w val="0.215516816265728"/>
          <c:h val="0.24775288663793599"/>
        </c:manualLayout>
      </c:layout>
      <c:overlay val="0"/>
      <c:spPr>
        <a:ln w="19050" cmpd="sng">
          <a:solidFill>
            <a:srgbClr val="000000">
              <a:lumMod val="50000"/>
              <a:lumOff val="50000"/>
            </a:srgbClr>
          </a:solidFill>
        </a:ln>
      </c:spPr>
      <c:txPr>
        <a:bodyPr/>
        <a:lstStyle/>
        <a:p>
          <a:pPr>
            <a:defRPr sz="3200"/>
          </a:pPr>
          <a:endParaRPr lang="fr-FR"/>
        </a:p>
      </c:txPr>
    </c:legend>
    <c:plotVisOnly val="1"/>
    <c:dispBlanksAs val="span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r>
              <a:rPr lang="fr-FR" sz="3200" b="1" i="1">
                <a:solidFill>
                  <a:schemeClr val="tx1"/>
                </a:solidFill>
                <a:latin typeface="Arial"/>
                <a:cs typeface="Arial"/>
              </a:rPr>
              <a:t>BdNRT2A</a:t>
            </a:r>
          </a:p>
        </c:rich>
      </c:tx>
      <c:layout>
        <c:manualLayout>
          <c:xMode val="edge"/>
          <c:yMode val="edge"/>
          <c:x val="3.2813379374375402E-2"/>
          <c:y val="8.6490092667657504E-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526355779323801"/>
          <c:y val="0.29878306206960198"/>
          <c:w val="0.80140296714947001"/>
          <c:h val="0.53502866436736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'Graphs (2)'!$A$19</c:f>
              <c:strCache>
                <c:ptCount val="1"/>
                <c:pt idx="0">
                  <c:v> -N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'Graphs (2)'!$B$23:$E$23</c:f>
                <c:numCache>
                  <c:formatCode>General</c:formatCode>
                  <c:ptCount val="4"/>
                  <c:pt idx="0">
                    <c:v>0.35638590700098499</c:v>
                  </c:pt>
                  <c:pt idx="1">
                    <c:v>0.16596409353674499</c:v>
                  </c:pt>
                  <c:pt idx="2">
                    <c:v>0.21263240110468201</c:v>
                  </c:pt>
                  <c:pt idx="3">
                    <c:v>0.461435134126914</c:v>
                  </c:pt>
                </c:numCache>
              </c:numRef>
            </c:plus>
            <c:minus>
              <c:numRef>
                <c:f>'Graphs (2)'!$B$24:$E$24</c:f>
                <c:numCache>
                  <c:formatCode>General</c:formatCode>
                  <c:ptCount val="4"/>
                  <c:pt idx="0">
                    <c:v>0.51291265016287202</c:v>
                  </c:pt>
                  <c:pt idx="1">
                    <c:v>0.20725915603397899</c:v>
                  </c:pt>
                  <c:pt idx="2">
                    <c:v>0.215639399647231</c:v>
                  </c:pt>
                  <c:pt idx="3">
                    <c:v>9.1613135703492707E-2</c:v>
                  </c:pt>
                </c:numCache>
              </c:numRef>
            </c:minus>
          </c:errBars>
          <c:cat>
            <c:strRef>
              <c:f>'Graphs (2)'!$B$2:$C$2</c:f>
              <c:strCache>
                <c:ptCount val="2"/>
                <c:pt idx="0">
                  <c:v>WT</c:v>
                </c:pt>
                <c:pt idx="1">
                  <c:v>amiR1o</c:v>
                </c:pt>
              </c:strCache>
            </c:strRef>
          </c:cat>
          <c:val>
            <c:numRef>
              <c:f>'Graphs (2)'!$B$19:$C$19</c:f>
              <c:numCache>
                <c:formatCode>General</c:formatCode>
                <c:ptCount val="2"/>
                <c:pt idx="0">
                  <c:v>1</c:v>
                </c:pt>
                <c:pt idx="1">
                  <c:v>0.42003874343134101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A-4A7B-8064-11461B19B55B}"/>
            </c:ext>
          </c:extLst>
        </c:ser>
        <c:ser>
          <c:idx val="1"/>
          <c:order val="1"/>
          <c:tx>
            <c:strRef>
              <c:f>'Graphs (2)'!$A$20</c:f>
              <c:strCache>
                <c:ptCount val="1"/>
                <c:pt idx="0">
                  <c:v> +N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'Graphs (2)'!$B$24:$E$24</c:f>
                <c:numCache>
                  <c:formatCode>General</c:formatCode>
                  <c:ptCount val="4"/>
                  <c:pt idx="0">
                    <c:v>0.51291265016287202</c:v>
                  </c:pt>
                  <c:pt idx="1">
                    <c:v>0.20725915603397899</c:v>
                  </c:pt>
                  <c:pt idx="2">
                    <c:v>0.215639399647231</c:v>
                  </c:pt>
                  <c:pt idx="3">
                    <c:v>9.1613135703492707E-2</c:v>
                  </c:pt>
                </c:numCache>
              </c:numRef>
            </c:plus>
            <c:minus>
              <c:numRef>
                <c:f>'Graphs (2)'!$B$24:$E$24</c:f>
                <c:numCache>
                  <c:formatCode>General</c:formatCode>
                  <c:ptCount val="4"/>
                  <c:pt idx="0">
                    <c:v>0.51291265016287202</c:v>
                  </c:pt>
                  <c:pt idx="1">
                    <c:v>0.20725915603397899</c:v>
                  </c:pt>
                  <c:pt idx="2">
                    <c:v>0.215639399647231</c:v>
                  </c:pt>
                  <c:pt idx="3">
                    <c:v>9.1613135703492707E-2</c:v>
                  </c:pt>
                </c:numCache>
              </c:numRef>
            </c:minus>
          </c:errBars>
          <c:cat>
            <c:strRef>
              <c:f>'Graphs (2)'!$B$2:$C$2</c:f>
              <c:strCache>
                <c:ptCount val="2"/>
                <c:pt idx="0">
                  <c:v>WT</c:v>
                </c:pt>
                <c:pt idx="1">
                  <c:v>amiR1o</c:v>
                </c:pt>
              </c:strCache>
            </c:strRef>
          </c:cat>
          <c:val>
            <c:numRef>
              <c:f>'Graphs (2)'!$B$20:$C$20</c:f>
              <c:numCache>
                <c:formatCode>General</c:formatCode>
                <c:ptCount val="2"/>
                <c:pt idx="0">
                  <c:v>3.1851888898924501</c:v>
                </c:pt>
                <c:pt idx="1">
                  <c:v>2.100296435380387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7A-4A7B-8064-11461B19B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78799040"/>
        <c:axId val="-378794432"/>
      </c:barChart>
      <c:catAx>
        <c:axId val="-3787990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fr-FR"/>
          </a:p>
        </c:txPr>
        <c:crossAx val="-378794432"/>
        <c:crosses val="autoZero"/>
        <c:auto val="1"/>
        <c:lblAlgn val="ctr"/>
        <c:lblOffset val="100"/>
        <c:noMultiLvlLbl val="0"/>
      </c:catAx>
      <c:valAx>
        <c:axId val="-3787944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800">
                    <a:latin typeface="Arial"/>
                    <a:cs typeface="Arial"/>
                  </a:defRPr>
                </a:pPr>
                <a:r>
                  <a:rPr lang="fr-FR" sz="2800" dirty="0">
                    <a:latin typeface="Arial"/>
                    <a:cs typeface="Arial"/>
                  </a:rPr>
                  <a:t>Expression </a:t>
                </a:r>
                <a:r>
                  <a:rPr lang="fr-FR" sz="2800" dirty="0" err="1">
                    <a:latin typeface="Arial"/>
                    <a:cs typeface="Arial"/>
                  </a:rPr>
                  <a:t>level</a:t>
                </a:r>
                <a:endParaRPr lang="fr-FR" sz="2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5.2092073813422499E-3"/>
              <c:y val="0.2589176035903539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12700"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fr-FR"/>
          </a:p>
        </c:txPr>
        <c:crossAx val="-378799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51909352549103305"/>
          <c:y val="1.0448706331711E-3"/>
          <c:w val="0.40764160143561701"/>
          <c:h val="0.13771742328582001"/>
        </c:manualLayout>
      </c:layout>
      <c:overlay val="0"/>
      <c:spPr>
        <a:ln>
          <a:solidFill>
            <a:srgbClr val="595959"/>
          </a:solidFill>
        </a:ln>
      </c:spPr>
      <c:txPr>
        <a:bodyPr/>
        <a:lstStyle/>
        <a:p>
          <a:pPr>
            <a:defRPr sz="3200">
              <a:latin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r>
              <a:rPr lang="fr-FR" sz="3200" b="1" i="1">
                <a:solidFill>
                  <a:schemeClr val="tx1"/>
                </a:solidFill>
                <a:latin typeface="Arial"/>
                <a:cs typeface="Arial"/>
              </a:rPr>
              <a:t>BdNIA1</a:t>
            </a:r>
          </a:p>
        </c:rich>
      </c:tx>
      <c:layout>
        <c:manualLayout>
          <c:xMode val="edge"/>
          <c:yMode val="edge"/>
          <c:x val="6.04126913473945E-2"/>
          <c:y val="3.05169728719685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526355779323801"/>
          <c:y val="0.274486988289869"/>
          <c:w val="0.80140296714947001"/>
          <c:h val="0.50151457303568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'[1]Graphs (2)'!$A$11</c:f>
              <c:strCache>
                <c:ptCount val="1"/>
                <c:pt idx="0">
                  <c:v> -N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'[1]Graphs (2)'!$B$15:$E$15</c:f>
                <c:numCache>
                  <c:formatCode>General</c:formatCode>
                  <c:ptCount val="4"/>
                  <c:pt idx="0">
                    <c:v>0.29900464075754002</c:v>
                  </c:pt>
                  <c:pt idx="1">
                    <c:v>0.15472004721205401</c:v>
                  </c:pt>
                  <c:pt idx="2">
                    <c:v>0.45122627394553999</c:v>
                  </c:pt>
                  <c:pt idx="3">
                    <c:v>0.62973894584604395</c:v>
                  </c:pt>
                </c:numCache>
              </c:numRef>
            </c:plus>
            <c:minus>
              <c:numRef>
                <c:f>'[1]Graphs (2)'!$B$15:$E$15</c:f>
                <c:numCache>
                  <c:formatCode>General</c:formatCode>
                  <c:ptCount val="4"/>
                  <c:pt idx="0">
                    <c:v>0.29900464075754002</c:v>
                  </c:pt>
                  <c:pt idx="1">
                    <c:v>0.15472004721205401</c:v>
                  </c:pt>
                  <c:pt idx="2">
                    <c:v>0.45122627394553999</c:v>
                  </c:pt>
                  <c:pt idx="3">
                    <c:v>0.62973894584604395</c:v>
                  </c:pt>
                </c:numCache>
              </c:numRef>
            </c:minus>
          </c:errBars>
          <c:cat>
            <c:strRef>
              <c:f>'[1]Graphs (2)'!$B$2:$C$2</c:f>
              <c:strCache>
                <c:ptCount val="2"/>
                <c:pt idx="0">
                  <c:v>WT</c:v>
                </c:pt>
                <c:pt idx="1">
                  <c:v>amiR1o</c:v>
                </c:pt>
              </c:strCache>
            </c:strRef>
          </c:cat>
          <c:val>
            <c:numRef>
              <c:f>'[1]Graphs (2)'!$B$11:$C$11</c:f>
              <c:numCache>
                <c:formatCode>General</c:formatCode>
                <c:ptCount val="2"/>
                <c:pt idx="0">
                  <c:v>1</c:v>
                </c:pt>
                <c:pt idx="1">
                  <c:v>0.78210252395917101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5-4366-9AA0-5C15256C8E67}"/>
            </c:ext>
          </c:extLst>
        </c:ser>
        <c:ser>
          <c:idx val="1"/>
          <c:order val="1"/>
          <c:tx>
            <c:strRef>
              <c:f>'[1]Graphs (2)'!$A$12</c:f>
              <c:strCache>
                <c:ptCount val="1"/>
                <c:pt idx="0">
                  <c:v> +N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3-48AF-A209-F856BE934177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3-48AF-A209-F856BE934177}"/>
              </c:ext>
            </c:extLst>
          </c:dPt>
          <c:errBars>
            <c:errBarType val="both"/>
            <c:errValType val="cust"/>
            <c:noEndCap val="0"/>
            <c:plus>
              <c:numRef>
                <c:f>'[1]Graphs (2)'!$B$16:$E$16</c:f>
                <c:numCache>
                  <c:formatCode>General</c:formatCode>
                  <c:ptCount val="4"/>
                  <c:pt idx="0">
                    <c:v>0.68031407028747504</c:v>
                  </c:pt>
                  <c:pt idx="1">
                    <c:v>0.226320007147679</c:v>
                  </c:pt>
                  <c:pt idx="2">
                    <c:v>0.23685010220100799</c:v>
                  </c:pt>
                  <c:pt idx="3">
                    <c:v>0.63969310232864196</c:v>
                  </c:pt>
                </c:numCache>
              </c:numRef>
            </c:plus>
            <c:minus>
              <c:numRef>
                <c:f>'[1]Graphs (2)'!$B$16:$E$16</c:f>
                <c:numCache>
                  <c:formatCode>General</c:formatCode>
                  <c:ptCount val="4"/>
                  <c:pt idx="0">
                    <c:v>0.68031407028747504</c:v>
                  </c:pt>
                  <c:pt idx="1">
                    <c:v>0.226320007147679</c:v>
                  </c:pt>
                  <c:pt idx="2">
                    <c:v>0.23685010220100799</c:v>
                  </c:pt>
                  <c:pt idx="3">
                    <c:v>0.63969310232864196</c:v>
                  </c:pt>
                </c:numCache>
              </c:numRef>
            </c:minus>
          </c:errBars>
          <c:cat>
            <c:strRef>
              <c:f>'[1]Graphs (2)'!$B$2:$C$2</c:f>
              <c:strCache>
                <c:ptCount val="2"/>
                <c:pt idx="0">
                  <c:v>WT</c:v>
                </c:pt>
                <c:pt idx="1">
                  <c:v>amiR1o</c:v>
                </c:pt>
              </c:strCache>
            </c:strRef>
          </c:cat>
          <c:val>
            <c:numRef>
              <c:f>'[1]Graphs (2)'!$B$12:$C$12</c:f>
              <c:numCache>
                <c:formatCode>General</c:formatCode>
                <c:ptCount val="2"/>
                <c:pt idx="0">
                  <c:v>3.571950584119294</c:v>
                </c:pt>
                <c:pt idx="1">
                  <c:v>1.192656288807838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5-4366-9AA0-5C15256C8E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90387392"/>
        <c:axId val="-390314064"/>
      </c:barChart>
      <c:catAx>
        <c:axId val="-3903873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fr-FR"/>
          </a:p>
        </c:txPr>
        <c:crossAx val="-390314064"/>
        <c:crosses val="autoZero"/>
        <c:auto val="1"/>
        <c:lblAlgn val="ctr"/>
        <c:lblOffset val="100"/>
        <c:noMultiLvlLbl val="0"/>
      </c:catAx>
      <c:valAx>
        <c:axId val="-3903140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2800">
                    <a:latin typeface="Arial"/>
                    <a:cs typeface="Arial"/>
                  </a:defRPr>
                </a:pPr>
                <a:r>
                  <a:rPr lang="fr-FR" sz="2800">
                    <a:latin typeface="Arial"/>
                    <a:cs typeface="Arial"/>
                  </a:rPr>
                  <a:t>Expression level</a:t>
                </a:r>
              </a:p>
            </c:rich>
          </c:tx>
          <c:layout>
            <c:manualLayout>
              <c:xMode val="edge"/>
              <c:yMode val="edge"/>
              <c:x val="7.2811430920352504E-3"/>
              <c:y val="0.245581981635458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12700"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fr-FR"/>
          </a:p>
        </c:txPr>
        <c:crossAx val="-39038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F7FC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0.61302</cdr:x>
      <cdr:y>0.21772</cdr:y>
    </cdr:from>
    <cdr:to>
      <cdr:x>0.89031</cdr:x>
      <cdr:y>0.2844</cdr:y>
    </cdr:to>
    <cdr:sp macro="" textlink="">
      <cdr:nvSpPr>
        <cdr:cNvPr id="4" name="Accolade ouvrante 3"/>
        <cdr:cNvSpPr/>
      </cdr:nvSpPr>
      <cdr:spPr>
        <a:xfrm xmlns:a="http://schemas.openxmlformats.org/drawingml/2006/main" rot="5400000">
          <a:off x="2633669" y="-42853"/>
          <a:ext cx="120602" cy="993810"/>
        </a:xfrm>
        <a:prstGeom xmlns:a="http://schemas.openxmlformats.org/drawingml/2006/main" prst="leftBrace">
          <a:avLst/>
        </a:prstGeom>
        <a:ln xmlns:a="http://schemas.openxmlformats.org/drawingml/2006/main" w="12700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fr-FR" sz="1100"/>
        </a:p>
      </cdr:txBody>
    </cdr:sp>
  </cdr:relSizeAnchor>
  <cdr:relSizeAnchor xmlns:cdr="http://schemas.openxmlformats.org/drawingml/2006/chartDrawing">
    <cdr:from>
      <cdr:x>0.28505</cdr:x>
      <cdr:y>0.12805</cdr:y>
    </cdr:from>
    <cdr:to>
      <cdr:x>0.44362</cdr:x>
      <cdr:y>0.24559</cdr:y>
    </cdr:to>
    <cdr:sp macro="" textlink="">
      <cdr:nvSpPr>
        <cdr:cNvPr id="6" name="ZoneTexte 7"/>
        <cdr:cNvSpPr txBox="1"/>
      </cdr:nvSpPr>
      <cdr:spPr>
        <a:xfrm xmlns:a="http://schemas.openxmlformats.org/drawingml/2006/main">
          <a:off x="1640699" y="675140"/>
          <a:ext cx="912702" cy="619723"/>
        </a:xfrm>
        <a:prstGeom xmlns:a="http://schemas.openxmlformats.org/drawingml/2006/main" prst="rect">
          <a:avLst/>
        </a:prstGeom>
        <a:solidFill xmlns:a="http://schemas.openxmlformats.org/drawingml/2006/main">
          <a:srgbClr val="F7FCFF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3200" dirty="0"/>
            <a:t>***</a:t>
          </a:r>
        </a:p>
      </cdr:txBody>
    </cdr:sp>
  </cdr:relSizeAnchor>
  <cdr:relSizeAnchor xmlns:cdr="http://schemas.openxmlformats.org/drawingml/2006/chartDrawing">
    <cdr:from>
      <cdr:x>0.21796</cdr:x>
      <cdr:y>0.22327</cdr:y>
    </cdr:from>
    <cdr:to>
      <cdr:x>0.49525</cdr:x>
      <cdr:y>0.28995</cdr:y>
    </cdr:to>
    <cdr:sp macro="" textlink="">
      <cdr:nvSpPr>
        <cdr:cNvPr id="7" name="Accolade ouvrante 6"/>
        <cdr:cNvSpPr/>
      </cdr:nvSpPr>
      <cdr:spPr>
        <a:xfrm xmlns:a="http://schemas.openxmlformats.org/drawingml/2006/main" rot="5400000">
          <a:off x="1876753" y="554958"/>
          <a:ext cx="351567" cy="1596033"/>
        </a:xfrm>
        <a:prstGeom xmlns:a="http://schemas.openxmlformats.org/drawingml/2006/main" prst="leftBrace">
          <a:avLst/>
        </a:prstGeom>
        <a:ln xmlns:a="http://schemas.openxmlformats.org/drawingml/2006/main" w="12700">
          <a:solidFill>
            <a:schemeClr val="tx1">
              <a:lumMod val="85000"/>
              <a:lumOff val="15000"/>
            </a:schemeClr>
          </a:solidFill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9325" y="685800"/>
            <a:ext cx="2419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927E1A8-6D47-7147-9617-DAB41D5666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79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169414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3297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37180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1062" algn="l" defTabSz="43388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9108" y="13311135"/>
            <a:ext cx="25710009" cy="918378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813" y="24280655"/>
            <a:ext cx="21174600" cy="10950624"/>
          </a:xfrm>
        </p:spPr>
        <p:txBody>
          <a:bodyPr/>
          <a:lstStyle>
            <a:lvl1pPr marL="0" indent="0" algn="ctr">
              <a:buNone/>
              <a:defRPr/>
            </a:lvl1pPr>
            <a:lvl2pPr marL="433883" indent="0" algn="ctr">
              <a:buNone/>
              <a:defRPr/>
            </a:lvl2pPr>
            <a:lvl3pPr marL="867766" indent="0" algn="ctr">
              <a:buNone/>
              <a:defRPr/>
            </a:lvl3pPr>
            <a:lvl4pPr marL="1301648" indent="0" algn="ctr">
              <a:buNone/>
              <a:defRPr/>
            </a:lvl4pPr>
            <a:lvl5pPr marL="1735531" indent="0" algn="ctr">
              <a:buNone/>
              <a:defRPr/>
            </a:lvl5pPr>
            <a:lvl6pPr marL="2169414" indent="0" algn="ctr">
              <a:buNone/>
              <a:defRPr/>
            </a:lvl6pPr>
            <a:lvl7pPr marL="2603297" indent="0" algn="ctr">
              <a:buNone/>
              <a:defRPr/>
            </a:lvl7pPr>
            <a:lvl8pPr marL="3037180" indent="0" algn="ctr">
              <a:buNone/>
              <a:defRPr/>
            </a:lvl8pPr>
            <a:lvl9pPr marL="3471062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55E2-AE55-AF4A-873A-17AA72AEB4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27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AFE83-DD27-C740-B35D-A767D8ADE18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03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2245969" y="1428274"/>
            <a:ext cx="6994077" cy="36659552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60928" y="1428274"/>
            <a:ext cx="20850242" cy="366595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22146-A364-9E40-8AB0-DD7F08EBF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02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C6E04-493A-2E48-B234-4CDD79E79C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7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866" y="27534033"/>
            <a:ext cx="25710009" cy="8509803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866" y="18161282"/>
            <a:ext cx="25710009" cy="9372751"/>
          </a:xfrm>
        </p:spPr>
        <p:txBody>
          <a:bodyPr anchor="b"/>
          <a:lstStyle>
            <a:lvl1pPr marL="0" indent="0">
              <a:buNone/>
              <a:defRPr sz="1900"/>
            </a:lvl1pPr>
            <a:lvl2pPr marL="433883" indent="0">
              <a:buNone/>
              <a:defRPr sz="1700"/>
            </a:lvl2pPr>
            <a:lvl3pPr marL="867766" indent="0">
              <a:buNone/>
              <a:defRPr sz="1500"/>
            </a:lvl3pPr>
            <a:lvl4pPr marL="1301648" indent="0">
              <a:buNone/>
              <a:defRPr sz="1300"/>
            </a:lvl4pPr>
            <a:lvl5pPr marL="1735531" indent="0">
              <a:buNone/>
              <a:defRPr sz="1300"/>
            </a:lvl5pPr>
            <a:lvl6pPr marL="2169414" indent="0">
              <a:buNone/>
              <a:defRPr sz="1300"/>
            </a:lvl6pPr>
            <a:lvl7pPr marL="2603297" indent="0">
              <a:buNone/>
              <a:defRPr sz="1300"/>
            </a:lvl7pPr>
            <a:lvl8pPr marL="3037180" indent="0">
              <a:buNone/>
              <a:defRPr sz="1300"/>
            </a:lvl8pPr>
            <a:lvl9pPr marL="3471062" indent="0">
              <a:buNone/>
              <a:defRPr sz="13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F0470-10C3-9342-B531-BDB94B6523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89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69108" y="12378898"/>
            <a:ext cx="12787606" cy="2570892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91512" y="12378898"/>
            <a:ext cx="12787605" cy="2570892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2E878-2357-8247-8640-A16B47CA14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10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271" y="1716450"/>
            <a:ext cx="27223683" cy="714136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272" y="9591639"/>
            <a:ext cx="13364711" cy="399664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883" indent="0">
              <a:buNone/>
              <a:defRPr sz="1900" b="1"/>
            </a:lvl2pPr>
            <a:lvl3pPr marL="867766" indent="0">
              <a:buNone/>
              <a:defRPr sz="1700" b="1"/>
            </a:lvl3pPr>
            <a:lvl4pPr marL="1301648" indent="0">
              <a:buNone/>
              <a:defRPr sz="1500" b="1"/>
            </a:lvl4pPr>
            <a:lvl5pPr marL="1735531" indent="0">
              <a:buNone/>
              <a:defRPr sz="1500" b="1"/>
            </a:lvl5pPr>
            <a:lvl6pPr marL="2169414" indent="0">
              <a:buNone/>
              <a:defRPr sz="1500" b="1"/>
            </a:lvl6pPr>
            <a:lvl7pPr marL="2603297" indent="0">
              <a:buNone/>
              <a:defRPr sz="1500" b="1"/>
            </a:lvl7pPr>
            <a:lvl8pPr marL="3037180" indent="0">
              <a:buNone/>
              <a:defRPr sz="1500" b="1"/>
            </a:lvl8pPr>
            <a:lvl9pPr marL="3471062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272" y="13588286"/>
            <a:ext cx="13364711" cy="2468693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5627" y="9591639"/>
            <a:ext cx="13370328" cy="3996647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3883" indent="0">
              <a:buNone/>
              <a:defRPr sz="1900" b="1"/>
            </a:lvl2pPr>
            <a:lvl3pPr marL="867766" indent="0">
              <a:buNone/>
              <a:defRPr sz="1700" b="1"/>
            </a:lvl3pPr>
            <a:lvl4pPr marL="1301648" indent="0">
              <a:buNone/>
              <a:defRPr sz="1500" b="1"/>
            </a:lvl4pPr>
            <a:lvl5pPr marL="1735531" indent="0">
              <a:buNone/>
              <a:defRPr sz="1500" b="1"/>
            </a:lvl5pPr>
            <a:lvl6pPr marL="2169414" indent="0">
              <a:buNone/>
              <a:defRPr sz="1500" b="1"/>
            </a:lvl6pPr>
            <a:lvl7pPr marL="2603297" indent="0">
              <a:buNone/>
              <a:defRPr sz="1500" b="1"/>
            </a:lvl7pPr>
            <a:lvl8pPr marL="3037180" indent="0">
              <a:buNone/>
              <a:defRPr sz="1500" b="1"/>
            </a:lvl8pPr>
            <a:lvl9pPr marL="3471062" indent="0">
              <a:buNone/>
              <a:defRPr sz="15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5627" y="13588286"/>
            <a:ext cx="13370328" cy="24686932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0F25-5D0B-0D43-B689-7AC5A4564A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1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6640-1F02-864B-A6FA-CEBAD563B8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60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B760B-0984-B642-8757-F5B82FCB5C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8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272" y="1705427"/>
            <a:ext cx="9951219" cy="726104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5762" y="1705425"/>
            <a:ext cx="16910193" cy="36569792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272" y="8966474"/>
            <a:ext cx="9951219" cy="29308745"/>
          </a:xfrm>
        </p:spPr>
        <p:txBody>
          <a:bodyPr/>
          <a:lstStyle>
            <a:lvl1pPr marL="0" indent="0">
              <a:buNone/>
              <a:defRPr sz="1300"/>
            </a:lvl1pPr>
            <a:lvl2pPr marL="433883" indent="0">
              <a:buNone/>
              <a:defRPr sz="1100"/>
            </a:lvl2pPr>
            <a:lvl3pPr marL="867766" indent="0">
              <a:buNone/>
              <a:defRPr sz="900"/>
            </a:lvl3pPr>
            <a:lvl4pPr marL="1301648" indent="0">
              <a:buNone/>
              <a:defRPr sz="900"/>
            </a:lvl4pPr>
            <a:lvl5pPr marL="1735531" indent="0">
              <a:buNone/>
              <a:defRPr sz="900"/>
            </a:lvl5pPr>
            <a:lvl6pPr marL="2169414" indent="0">
              <a:buNone/>
              <a:defRPr sz="900"/>
            </a:lvl6pPr>
            <a:lvl7pPr marL="2603297" indent="0">
              <a:buNone/>
              <a:defRPr sz="900"/>
            </a:lvl7pPr>
            <a:lvl8pPr marL="3037180" indent="0">
              <a:buNone/>
              <a:defRPr sz="900"/>
            </a:lvl8pPr>
            <a:lvl9pPr marL="3471062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84BA-5908-C64D-8632-3376A6CF84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8327" y="29993750"/>
            <a:ext cx="18150058" cy="354155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928327" y="3828153"/>
            <a:ext cx="18150058" cy="25708928"/>
          </a:xfrm>
        </p:spPr>
        <p:txBody>
          <a:bodyPr/>
          <a:lstStyle>
            <a:lvl1pPr marL="0" indent="0">
              <a:buNone/>
              <a:defRPr sz="3000"/>
            </a:lvl1pPr>
            <a:lvl2pPr marL="433883" indent="0">
              <a:buNone/>
              <a:defRPr sz="2700"/>
            </a:lvl2pPr>
            <a:lvl3pPr marL="867766" indent="0">
              <a:buNone/>
              <a:defRPr sz="2300"/>
            </a:lvl3pPr>
            <a:lvl4pPr marL="1301648" indent="0">
              <a:buNone/>
              <a:defRPr sz="1900"/>
            </a:lvl4pPr>
            <a:lvl5pPr marL="1735531" indent="0">
              <a:buNone/>
              <a:defRPr sz="1900"/>
            </a:lvl5pPr>
            <a:lvl6pPr marL="2169414" indent="0">
              <a:buNone/>
              <a:defRPr sz="1900"/>
            </a:lvl6pPr>
            <a:lvl7pPr marL="2603297" indent="0">
              <a:buNone/>
              <a:defRPr sz="1900"/>
            </a:lvl7pPr>
            <a:lvl8pPr marL="3037180" indent="0">
              <a:buNone/>
              <a:defRPr sz="1900"/>
            </a:lvl8pPr>
            <a:lvl9pPr marL="3471062" indent="0">
              <a:buNone/>
              <a:defRPr sz="19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8327" y="33535302"/>
            <a:ext cx="18150058" cy="5028091"/>
          </a:xfrm>
        </p:spPr>
        <p:txBody>
          <a:bodyPr/>
          <a:lstStyle>
            <a:lvl1pPr marL="0" indent="0">
              <a:buNone/>
              <a:defRPr sz="1300"/>
            </a:lvl1pPr>
            <a:lvl2pPr marL="433883" indent="0">
              <a:buNone/>
              <a:defRPr sz="1100"/>
            </a:lvl2pPr>
            <a:lvl3pPr marL="867766" indent="0">
              <a:buNone/>
              <a:defRPr sz="900"/>
            </a:lvl3pPr>
            <a:lvl4pPr marL="1301648" indent="0">
              <a:buNone/>
              <a:defRPr sz="900"/>
            </a:lvl4pPr>
            <a:lvl5pPr marL="1735531" indent="0">
              <a:buNone/>
              <a:defRPr sz="900"/>
            </a:lvl5pPr>
            <a:lvl6pPr marL="2169414" indent="0">
              <a:buNone/>
              <a:defRPr sz="900"/>
            </a:lvl6pPr>
            <a:lvl7pPr marL="2603297" indent="0">
              <a:buNone/>
              <a:defRPr sz="900"/>
            </a:lvl7pPr>
            <a:lvl8pPr marL="3037180" indent="0">
              <a:buNone/>
              <a:defRPr sz="900"/>
            </a:lvl8pPr>
            <a:lvl9pPr marL="3471062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18EE-C126-084B-96F4-1CEB60BDD5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01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1428750"/>
            <a:ext cx="27978100" cy="95218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12379325"/>
            <a:ext cx="25711150" cy="257079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39038213"/>
            <a:ext cx="63023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4625" y="39038213"/>
            <a:ext cx="95789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algn="ctr"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77313" y="39038213"/>
            <a:ext cx="6302375" cy="2857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25427" tIns="-184390" rIns="25427" bIns="-184390" numCol="1" anchor="t" anchorCtr="0" compatLnSpc="1">
            <a:prstTxWarp prst="textNoShape">
              <a:avLst/>
            </a:prstTxWarp>
          </a:bodyPr>
          <a:lstStyle>
            <a:lvl1pPr algn="r" defTabSz="4197213">
              <a:defRPr sz="6500">
                <a:latin typeface="+mn-lt"/>
                <a:cs typeface="+mn-cs"/>
              </a:defRPr>
            </a:lvl1pPr>
          </a:lstStyle>
          <a:p>
            <a:pPr>
              <a:defRPr/>
            </a:pPr>
            <a:fld id="{98EFDB7D-926F-1640-9DA4-F2C342D393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defTabSz="419576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33883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6pPr>
      <a:lvl7pPr marL="867766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7pPr>
      <a:lvl8pPr marL="1301648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8pPr>
      <a:lvl9pPr marL="1735531" algn="ctr" defTabSz="4197213" rtl="0" eaLnBrk="0" fontAlgn="base" hangingPunct="0">
        <a:spcBef>
          <a:spcPct val="0"/>
        </a:spcBef>
        <a:spcAft>
          <a:spcPct val="0"/>
        </a:spcAft>
        <a:defRPr sz="202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1573213" indent="-1573213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408363" indent="-1309688" algn="l" defTabSz="4195763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45100" indent="-1047750" algn="l" defTabSz="4195763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43775" indent="-1047750" algn="l" defTabSz="4195763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  <a:ea typeface="+mn-ea"/>
        </a:defRPr>
      </a:lvl4pPr>
      <a:lvl5pPr marL="9440863" indent="-1046163" algn="l" defTabSz="419576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5pPr>
      <a:lvl6pPr marL="9875354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6pPr>
      <a:lvl7pPr marL="10309237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7pPr>
      <a:lvl8pPr marL="10743119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8pPr>
      <a:lvl9pPr marL="11177002" indent="-1047044" algn="l" defTabSz="4197213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883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7766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1648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531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414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297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180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1062" algn="l" defTabSz="43388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jpg"/><Relationship Id="rId3" Type="http://schemas.openxmlformats.org/officeDocument/2006/relationships/chart" Target="../charts/chart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image" Target="../media/image5.jpeg"/><Relationship Id="rId5" Type="http://schemas.openxmlformats.org/officeDocument/2006/relationships/chart" Target="../charts/chart3.xml"/><Relationship Id="rId10" Type="http://schemas.openxmlformats.org/officeDocument/2006/relationships/image" Target="../media/image4.tif"/><Relationship Id="rId4" Type="http://schemas.openxmlformats.org/officeDocument/2006/relationships/chart" Target="../charts/chart2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4" name="Line 640"/>
          <p:cNvSpPr>
            <a:spLocks noChangeAspect="1" noChangeShapeType="1"/>
          </p:cNvSpPr>
          <p:nvPr/>
        </p:nvSpPr>
        <p:spPr bwMode="auto">
          <a:xfrm>
            <a:off x="8328025" y="34312225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5" name="Line 641"/>
          <p:cNvSpPr>
            <a:spLocks noChangeAspect="1" noChangeShapeType="1"/>
          </p:cNvSpPr>
          <p:nvPr/>
        </p:nvSpPr>
        <p:spPr bwMode="auto">
          <a:xfrm>
            <a:off x="8758238" y="34312225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6" name="Line 642"/>
          <p:cNvSpPr>
            <a:spLocks noChangeAspect="1" noChangeShapeType="1"/>
          </p:cNvSpPr>
          <p:nvPr/>
        </p:nvSpPr>
        <p:spPr bwMode="auto">
          <a:xfrm>
            <a:off x="9190038" y="34312225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7" name="Line 643"/>
          <p:cNvSpPr>
            <a:spLocks noChangeAspect="1" noChangeShapeType="1"/>
          </p:cNvSpPr>
          <p:nvPr/>
        </p:nvSpPr>
        <p:spPr bwMode="auto">
          <a:xfrm>
            <a:off x="9623425" y="34312225"/>
            <a:ext cx="287338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8" name="Line 644"/>
          <p:cNvSpPr>
            <a:spLocks noChangeAspect="1" noChangeShapeType="1"/>
          </p:cNvSpPr>
          <p:nvPr/>
        </p:nvSpPr>
        <p:spPr bwMode="auto">
          <a:xfrm>
            <a:off x="6624638" y="34312225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9" name="Line 645"/>
          <p:cNvSpPr>
            <a:spLocks noChangeAspect="1" noChangeShapeType="1"/>
          </p:cNvSpPr>
          <p:nvPr/>
        </p:nvSpPr>
        <p:spPr bwMode="auto">
          <a:xfrm>
            <a:off x="7058025" y="34312225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0" name="Line 646"/>
          <p:cNvSpPr>
            <a:spLocks noChangeAspect="1" noChangeShapeType="1"/>
          </p:cNvSpPr>
          <p:nvPr/>
        </p:nvSpPr>
        <p:spPr bwMode="auto">
          <a:xfrm>
            <a:off x="7488238" y="34312225"/>
            <a:ext cx="2889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1" name="Line 647"/>
          <p:cNvSpPr>
            <a:spLocks noChangeAspect="1" noChangeShapeType="1"/>
          </p:cNvSpPr>
          <p:nvPr/>
        </p:nvSpPr>
        <p:spPr bwMode="auto">
          <a:xfrm>
            <a:off x="7923213" y="34312225"/>
            <a:ext cx="28575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12" name="Line 648"/>
          <p:cNvSpPr>
            <a:spLocks noChangeAspect="1" noChangeShapeType="1"/>
          </p:cNvSpPr>
          <p:nvPr/>
        </p:nvSpPr>
        <p:spPr bwMode="auto">
          <a:xfrm>
            <a:off x="10031413" y="34299525"/>
            <a:ext cx="2873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5872" tIns="42183" rIns="85872" bIns="42183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347" name="Rectangle 650"/>
          <p:cNvSpPr>
            <a:spLocks noChangeArrowheads="1"/>
          </p:cNvSpPr>
          <p:nvPr/>
        </p:nvSpPr>
        <p:spPr bwMode="auto">
          <a:xfrm>
            <a:off x="19050" y="1"/>
            <a:ext cx="30210125" cy="5080070"/>
          </a:xfrm>
          <a:prstGeom prst="rect">
            <a:avLst/>
          </a:prstGeom>
          <a:solidFill>
            <a:srgbClr val="66CC99"/>
          </a:solidFill>
          <a:ln>
            <a:noFill/>
          </a:ln>
        </p:spPr>
        <p:txBody>
          <a:bodyPr wrap="none" lIns="86777" tIns="43388" rIns="86777" bIns="43388" anchor="ctr"/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915" name="Text Box 651"/>
          <p:cNvSpPr txBox="1">
            <a:spLocks noChangeArrowheads="1"/>
          </p:cNvSpPr>
          <p:nvPr/>
        </p:nvSpPr>
        <p:spPr bwMode="auto">
          <a:xfrm>
            <a:off x="7081009" y="3315899"/>
            <a:ext cx="22390929" cy="15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3866" tIns="41933" rIns="83866" bIns="41933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Mathilde Gregoire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&amp; Thomas </a:t>
            </a:r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Girin</a:t>
            </a:r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Arial"/>
                <a:cs typeface="Arial"/>
              </a:rPr>
              <a:t>Institut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Jean-</a:t>
            </a:r>
            <a:r>
              <a:rPr lang="en-US" sz="4000" dirty="0" err="1">
                <a:solidFill>
                  <a:schemeClr val="bg1"/>
                </a:solidFill>
                <a:latin typeface="Arial"/>
                <a:cs typeface="Arial"/>
              </a:rPr>
              <a:t>Pierrre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 Bourgin, INRA </a:t>
            </a:r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–Versailles (mathilde.gregoire@inra.fr</a:t>
            </a: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11916" name="Text Box 652"/>
          <p:cNvSpPr txBox="1">
            <a:spLocks noChangeArrowheads="1"/>
          </p:cNvSpPr>
          <p:nvPr/>
        </p:nvSpPr>
        <p:spPr bwMode="auto">
          <a:xfrm>
            <a:off x="5697822" y="358100"/>
            <a:ext cx="23856666" cy="27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9762" tIns="44881" rIns="89762" bIns="44881">
            <a:spAutoFit/>
          </a:bodyPr>
          <a:lstStyle>
            <a:lvl1pPr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73075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46150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419225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92300" defTabSz="9461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3495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8067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2639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721100" defTabSz="9461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800" b="1" dirty="0" smtClean="0">
                <a:solidFill>
                  <a:schemeClr val="bg1"/>
                </a:solidFill>
                <a:latin typeface="Arial"/>
                <a:cs typeface="Arial"/>
              </a:rPr>
              <a:t>Understanding Nitrate Response in </a:t>
            </a:r>
            <a:r>
              <a:rPr lang="en-US" sz="8800" b="1" i="1" dirty="0" err="1" smtClean="0">
                <a:solidFill>
                  <a:schemeClr val="bg1"/>
                </a:solidFill>
                <a:latin typeface="Arial"/>
                <a:cs typeface="Arial"/>
              </a:rPr>
              <a:t>Pooideae</a:t>
            </a:r>
            <a:r>
              <a:rPr lang="en-US" sz="8800" b="1" dirty="0" smtClean="0">
                <a:solidFill>
                  <a:schemeClr val="bg1"/>
                </a:solidFill>
                <a:latin typeface="Arial"/>
                <a:cs typeface="Arial"/>
              </a:rPr>
              <a:t> species</a:t>
            </a:r>
            <a:endParaRPr lang="en-US" sz="8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472" name="Rectangle 184"/>
          <p:cNvSpPr>
            <a:spLocks noChangeArrowheads="1"/>
          </p:cNvSpPr>
          <p:nvPr/>
        </p:nvSpPr>
        <p:spPr bwMode="auto">
          <a:xfrm>
            <a:off x="15629585" y="10912330"/>
            <a:ext cx="14369789" cy="12158176"/>
          </a:xfrm>
          <a:prstGeom prst="rect">
            <a:avLst/>
          </a:prstGeom>
          <a:solidFill>
            <a:srgbClr val="F7FCFF"/>
          </a:solidFill>
          <a:ln w="76200">
            <a:solidFill>
              <a:srgbClr val="43C4F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>
            <a:norm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en-US" sz="4600" b="1" dirty="0" smtClean="0">
                <a:latin typeface="Arial"/>
                <a:cs typeface="Arial"/>
              </a:rPr>
              <a:t>Role of NLPs in nitrate metabolism</a:t>
            </a:r>
          </a:p>
          <a:p>
            <a:pPr algn="ctr">
              <a:defRPr/>
            </a:pPr>
            <a:r>
              <a:rPr lang="en-US" sz="3600" b="1" u="sng" dirty="0" smtClean="0">
                <a:latin typeface="Arial"/>
                <a:cs typeface="Arial"/>
              </a:rPr>
              <a:t>First results : Characterization of </a:t>
            </a:r>
            <a:r>
              <a:rPr lang="en-US" sz="3600" b="1" i="1" u="sng" dirty="0" smtClean="0">
                <a:latin typeface="Arial"/>
                <a:cs typeface="Arial"/>
              </a:rPr>
              <a:t>Bdnlp6/Bdnlp7</a:t>
            </a:r>
            <a:r>
              <a:rPr lang="en-US" sz="3600" b="1" u="sng" dirty="0" smtClean="0">
                <a:latin typeface="Arial"/>
                <a:cs typeface="Arial"/>
              </a:rPr>
              <a:t> mutants       (RT-qPCR on amiRNA lines)</a:t>
            </a:r>
          </a:p>
        </p:txBody>
      </p:sp>
      <p:sp>
        <p:nvSpPr>
          <p:cNvPr id="12223" name="Rectangle 959"/>
          <p:cNvSpPr>
            <a:spLocks noChangeArrowheads="1"/>
          </p:cNvSpPr>
          <p:nvPr/>
        </p:nvSpPr>
        <p:spPr bwMode="auto">
          <a:xfrm>
            <a:off x="343242" y="5398338"/>
            <a:ext cx="29656132" cy="5100124"/>
          </a:xfrm>
          <a:prstGeom prst="rect">
            <a:avLst/>
          </a:prstGeom>
          <a:solidFill>
            <a:srgbClr val="F7FCFF"/>
          </a:solidFill>
          <a:ln w="76200" cmpd="sng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70820" tIns="170820" rIns="180000" bIns="170820">
            <a:spAutoFit/>
          </a:bodyPr>
          <a:lstStyle/>
          <a:p>
            <a:pPr algn="just">
              <a:defRPr/>
            </a:pPr>
            <a:r>
              <a:rPr lang="en-US" sz="5700" b="1" dirty="0" smtClean="0">
                <a:solidFill>
                  <a:srgbClr val="000000"/>
                </a:solidFill>
                <a:latin typeface="Arial"/>
                <a:cs typeface="Arial"/>
              </a:rPr>
              <a:t>Introduction</a:t>
            </a:r>
          </a:p>
          <a:p>
            <a:pPr algn="just"/>
            <a:r>
              <a:rPr lang="en-US" sz="3600" dirty="0">
                <a:latin typeface="Arial"/>
                <a:cs typeface="Arial"/>
              </a:rPr>
              <a:t>Nitrate (NO</a:t>
            </a:r>
            <a:r>
              <a:rPr lang="en-US" sz="3600" baseline="-25000" dirty="0">
                <a:latin typeface="Arial"/>
                <a:cs typeface="Arial"/>
              </a:rPr>
              <a:t>3</a:t>
            </a:r>
            <a:r>
              <a:rPr lang="en-US" sz="3600" baseline="30000" dirty="0">
                <a:latin typeface="Arial"/>
                <a:cs typeface="Arial"/>
              </a:rPr>
              <a:t>-</a:t>
            </a:r>
            <a:r>
              <a:rPr lang="en-US" sz="3600" dirty="0">
                <a:latin typeface="Arial"/>
                <a:cs typeface="Arial"/>
              </a:rPr>
              <a:t>) is not only a nutrient, it is also a signal molecule that controls many genes involved in nitrate assimilation and transport. This early response to nitrate is called </a:t>
            </a:r>
            <a:r>
              <a:rPr lang="en-US" sz="3600" b="1" dirty="0">
                <a:latin typeface="Arial"/>
                <a:cs typeface="Arial"/>
              </a:rPr>
              <a:t>Primary Nitrate Response</a:t>
            </a:r>
            <a:r>
              <a:rPr lang="en-US" sz="3600" dirty="0">
                <a:latin typeface="Arial"/>
                <a:cs typeface="Arial"/>
              </a:rPr>
              <a:t> (</a:t>
            </a:r>
            <a:r>
              <a:rPr lang="en-US" sz="3600" b="1" dirty="0">
                <a:latin typeface="Arial"/>
                <a:cs typeface="Arial"/>
              </a:rPr>
              <a:t>PNR</a:t>
            </a:r>
            <a:r>
              <a:rPr lang="en-US" sz="3600" dirty="0">
                <a:latin typeface="Arial"/>
                <a:cs typeface="Arial"/>
              </a:rPr>
              <a:t>) and is </a:t>
            </a:r>
            <a:r>
              <a:rPr lang="en-US" sz="3600" dirty="0" smtClean="0">
                <a:latin typeface="Arial"/>
                <a:cs typeface="Arial"/>
              </a:rPr>
              <a:t>controlled, </a:t>
            </a:r>
            <a:r>
              <a:rPr lang="en-US" sz="3600" dirty="0">
                <a:latin typeface="Arial"/>
                <a:cs typeface="Arial"/>
              </a:rPr>
              <a:t>in </a:t>
            </a:r>
            <a:r>
              <a:rPr lang="en-US" sz="3600" i="1" dirty="0">
                <a:latin typeface="Arial"/>
                <a:cs typeface="Arial"/>
              </a:rPr>
              <a:t>Arabidopsis </a:t>
            </a:r>
            <a:r>
              <a:rPr lang="en-US" sz="3600" i="1" dirty="0" smtClean="0">
                <a:latin typeface="Arial"/>
                <a:cs typeface="Arial"/>
              </a:rPr>
              <a:t>thaliana,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latin typeface="Arial"/>
                <a:cs typeface="Arial"/>
              </a:rPr>
              <a:t>by AtNLP7 which belongs to the </a:t>
            </a:r>
            <a:r>
              <a:rPr lang="en-US" sz="3600" u="sng" dirty="0">
                <a:latin typeface="Arial"/>
                <a:cs typeface="Arial"/>
              </a:rPr>
              <a:t>N</a:t>
            </a:r>
            <a:r>
              <a:rPr lang="en-US" sz="3600" dirty="0">
                <a:latin typeface="Arial"/>
                <a:cs typeface="Arial"/>
              </a:rPr>
              <a:t>IN-</a:t>
            </a:r>
            <a:r>
              <a:rPr lang="en-US" sz="3600" u="sng" dirty="0">
                <a:latin typeface="Arial"/>
                <a:cs typeface="Arial"/>
              </a:rPr>
              <a:t>L</a:t>
            </a:r>
            <a:r>
              <a:rPr lang="en-US" sz="3600" dirty="0">
                <a:latin typeface="Arial"/>
                <a:cs typeface="Arial"/>
              </a:rPr>
              <a:t>ike </a:t>
            </a:r>
            <a:r>
              <a:rPr lang="en-US" sz="3600" u="sng" dirty="0">
                <a:latin typeface="Arial"/>
                <a:cs typeface="Arial"/>
              </a:rPr>
              <a:t>P</a:t>
            </a:r>
            <a:r>
              <a:rPr lang="en-US" sz="3600" dirty="0">
                <a:latin typeface="Arial"/>
                <a:cs typeface="Arial"/>
              </a:rPr>
              <a:t>rotein family of transcriptions factors. Homologs of AtNLP7 have been identified in many other species such as </a:t>
            </a:r>
            <a:r>
              <a:rPr lang="en-US" sz="3600" dirty="0" smtClean="0">
                <a:latin typeface="Arial"/>
                <a:cs typeface="Arial"/>
              </a:rPr>
              <a:t>rice, maize </a:t>
            </a:r>
            <a:r>
              <a:rPr lang="en-US" sz="3600" dirty="0">
                <a:latin typeface="Arial"/>
                <a:cs typeface="Arial"/>
              </a:rPr>
              <a:t>and also in numerous </a:t>
            </a:r>
            <a:r>
              <a:rPr lang="en-US" sz="3600" i="1" dirty="0">
                <a:latin typeface="Arial"/>
                <a:cs typeface="Arial"/>
              </a:rPr>
              <a:t>Pooideae </a:t>
            </a:r>
            <a:r>
              <a:rPr lang="en-US" sz="3600" dirty="0">
                <a:latin typeface="Arial"/>
                <a:cs typeface="Arial"/>
              </a:rPr>
              <a:t>like barley (HvNLP1) and </a:t>
            </a:r>
            <a:r>
              <a:rPr lang="en-US" sz="3600" i="1" dirty="0">
                <a:latin typeface="Arial"/>
                <a:cs typeface="Arial"/>
              </a:rPr>
              <a:t>Brachypodium distachyon </a:t>
            </a:r>
            <a:r>
              <a:rPr lang="en-US" sz="3600" dirty="0">
                <a:latin typeface="Arial"/>
                <a:cs typeface="Arial"/>
              </a:rPr>
              <a:t>(BdNLP6 and BdNLP7) which is used as a model (Girin </a:t>
            </a:r>
            <a:r>
              <a:rPr lang="en-US" sz="3600" i="1" dirty="0">
                <a:latin typeface="Arial"/>
                <a:cs typeface="Arial"/>
              </a:rPr>
              <a:t>et al</a:t>
            </a:r>
            <a:r>
              <a:rPr lang="en-US" sz="3600" i="1" dirty="0" smtClean="0">
                <a:latin typeface="Arial"/>
                <a:cs typeface="Arial"/>
              </a:rPr>
              <a:t>.</a:t>
            </a:r>
            <a:r>
              <a:rPr lang="en-US" sz="3600" dirty="0" smtClean="0">
                <a:latin typeface="Arial"/>
                <a:cs typeface="Arial"/>
              </a:rPr>
              <a:t>, 2014). </a:t>
            </a:r>
            <a:endParaRPr lang="fr-FR" sz="3600" dirty="0">
              <a:latin typeface="Arial"/>
              <a:cs typeface="Arial"/>
            </a:endParaRPr>
          </a:p>
          <a:p>
            <a:pPr algn="just"/>
            <a:r>
              <a:rPr lang="en-US" sz="3600" dirty="0">
                <a:latin typeface="Arial"/>
                <a:cs typeface="Arial"/>
              </a:rPr>
              <a:t>The aim of the project is to decipher the molecular aspects of the nitrate response in cereals, studying mainly </a:t>
            </a:r>
            <a:r>
              <a:rPr lang="en-US" sz="3600" dirty="0" err="1">
                <a:latin typeface="Arial"/>
                <a:cs typeface="Arial"/>
              </a:rPr>
              <a:t>Brachypodium</a:t>
            </a:r>
            <a:r>
              <a:rPr lang="en-US" sz="3600" dirty="0">
                <a:latin typeface="Arial"/>
                <a:cs typeface="Arial"/>
              </a:rPr>
              <a:t>. Barley will also be studied, in order to point out similarities and differences between 1/ wild and domesticated species and 2/ dicot (Arabidopsis) and </a:t>
            </a:r>
            <a:r>
              <a:rPr lang="en-US" sz="3600" i="1" dirty="0" err="1">
                <a:latin typeface="Arial"/>
                <a:cs typeface="Arial"/>
              </a:rPr>
              <a:t>Pooideae</a:t>
            </a:r>
            <a:r>
              <a:rPr lang="en-US" sz="3600" dirty="0">
                <a:latin typeface="Arial"/>
                <a:cs typeface="Arial"/>
              </a:rPr>
              <a:t>. This project will thus provide insights into the evolution and the domestication of the plant response to nitrate. </a:t>
            </a:r>
            <a:endParaRPr lang="fr-FR" sz="3600" dirty="0">
              <a:latin typeface="Arial"/>
              <a:cs typeface="Arial"/>
            </a:endParaRPr>
          </a:p>
        </p:txBody>
      </p:sp>
      <p:grpSp>
        <p:nvGrpSpPr>
          <p:cNvPr id="14352" name="Group 653"/>
          <p:cNvGrpSpPr>
            <a:grpSpLocks noChangeAspect="1"/>
          </p:cNvGrpSpPr>
          <p:nvPr/>
        </p:nvGrpSpPr>
        <p:grpSpPr bwMode="auto">
          <a:xfrm>
            <a:off x="2101850" y="27290713"/>
            <a:ext cx="719138" cy="5280025"/>
            <a:chOff x="13552" y="15523"/>
            <a:chExt cx="392" cy="2574"/>
          </a:xfrm>
        </p:grpSpPr>
        <p:sp>
          <p:nvSpPr>
            <p:cNvPr id="14378" name="Rectangle 654"/>
            <p:cNvSpPr>
              <a:spLocks noChangeAspect="1" noChangeArrowheads="1"/>
            </p:cNvSpPr>
            <p:nvPr/>
          </p:nvSpPr>
          <p:spPr bwMode="auto">
            <a:xfrm>
              <a:off x="13552" y="15523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TIM20</a:t>
              </a:r>
            </a:p>
          </p:txBody>
        </p:sp>
        <p:sp>
          <p:nvSpPr>
            <p:cNvPr id="14379" name="Rectangle 655"/>
            <p:cNvSpPr>
              <a:spLocks noChangeAspect="1" noChangeArrowheads="1"/>
            </p:cNvSpPr>
            <p:nvPr/>
          </p:nvSpPr>
          <p:spPr bwMode="auto">
            <a:xfrm>
              <a:off x="13552" y="16233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TIM16</a:t>
              </a:r>
            </a:p>
          </p:txBody>
        </p:sp>
        <p:sp>
          <p:nvSpPr>
            <p:cNvPr id="14380" name="Rectangle 656"/>
            <p:cNvSpPr>
              <a:spLocks noChangeAspect="1" noChangeArrowheads="1"/>
            </p:cNvSpPr>
            <p:nvPr/>
          </p:nvSpPr>
          <p:spPr bwMode="auto">
            <a:xfrm>
              <a:off x="13552" y="18014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</a:t>
              </a:r>
            </a:p>
          </p:txBody>
        </p:sp>
        <p:sp>
          <p:nvSpPr>
            <p:cNvPr id="14381" name="Rectangle 657"/>
            <p:cNvSpPr>
              <a:spLocks noChangeAspect="1" noChangeArrowheads="1"/>
            </p:cNvSpPr>
            <p:nvPr/>
          </p:nvSpPr>
          <p:spPr bwMode="auto">
            <a:xfrm>
              <a:off x="13552" y="15878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TIM13</a:t>
              </a:r>
            </a:p>
          </p:txBody>
        </p:sp>
        <p:sp>
          <p:nvSpPr>
            <p:cNvPr id="14382" name="Rectangle 658"/>
            <p:cNvSpPr>
              <a:spLocks noChangeAspect="1" noChangeArrowheads="1"/>
            </p:cNvSpPr>
            <p:nvPr/>
          </p:nvSpPr>
          <p:spPr bwMode="auto">
            <a:xfrm>
              <a:off x="13552" y="15994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TIM5</a:t>
              </a:r>
            </a:p>
          </p:txBody>
        </p:sp>
        <p:sp>
          <p:nvSpPr>
            <p:cNvPr id="14383" name="Rectangle 659"/>
            <p:cNvSpPr>
              <a:spLocks noChangeAspect="1" noChangeArrowheads="1"/>
            </p:cNvSpPr>
            <p:nvPr/>
          </p:nvSpPr>
          <p:spPr bwMode="auto">
            <a:xfrm>
              <a:off x="13552" y="17181"/>
              <a:ext cx="392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At2g84160</a:t>
              </a:r>
            </a:p>
          </p:txBody>
        </p:sp>
        <p:sp>
          <p:nvSpPr>
            <p:cNvPr id="14384" name="Rectangle 660"/>
            <p:cNvSpPr>
              <a:spLocks noChangeAspect="1" noChangeArrowheads="1"/>
            </p:cNvSpPr>
            <p:nvPr/>
          </p:nvSpPr>
          <p:spPr bwMode="auto">
            <a:xfrm>
              <a:off x="13552" y="17067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TIM65</a:t>
              </a:r>
            </a:p>
          </p:txBody>
        </p:sp>
        <p:sp>
          <p:nvSpPr>
            <p:cNvPr id="14385" name="Rectangle 661"/>
            <p:cNvSpPr>
              <a:spLocks noChangeAspect="1" noChangeArrowheads="1"/>
            </p:cNvSpPr>
            <p:nvPr/>
          </p:nvSpPr>
          <p:spPr bwMode="auto">
            <a:xfrm>
              <a:off x="13552" y="16827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TIM21</a:t>
              </a:r>
            </a:p>
          </p:txBody>
        </p:sp>
        <p:sp>
          <p:nvSpPr>
            <p:cNvPr id="14386" name="Rectangle 662"/>
            <p:cNvSpPr>
              <a:spLocks noChangeAspect="1" noChangeArrowheads="1"/>
            </p:cNvSpPr>
            <p:nvPr/>
          </p:nvSpPr>
          <p:spPr bwMode="auto">
            <a:xfrm>
              <a:off x="13552" y="16942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TIM17</a:t>
              </a:r>
            </a:p>
          </p:txBody>
        </p:sp>
        <p:sp>
          <p:nvSpPr>
            <p:cNvPr id="14387" name="Rectangle 663"/>
            <p:cNvSpPr>
              <a:spLocks noChangeAspect="1" noChangeArrowheads="1"/>
            </p:cNvSpPr>
            <p:nvPr/>
          </p:nvSpPr>
          <p:spPr bwMode="auto">
            <a:xfrm>
              <a:off x="13552" y="16472"/>
              <a:ext cx="175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TIM8</a:t>
              </a:r>
            </a:p>
          </p:txBody>
        </p:sp>
        <p:sp>
          <p:nvSpPr>
            <p:cNvPr id="14388" name="Rectangle 664"/>
            <p:cNvSpPr>
              <a:spLocks noChangeAspect="1" noChangeArrowheads="1"/>
            </p:cNvSpPr>
            <p:nvPr/>
          </p:nvSpPr>
          <p:spPr bwMode="auto">
            <a:xfrm>
              <a:off x="13552" y="15754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TIM38</a:t>
              </a:r>
            </a:p>
          </p:txBody>
        </p:sp>
        <p:sp>
          <p:nvSpPr>
            <p:cNvPr id="14389" name="Rectangle 665"/>
            <p:cNvSpPr>
              <a:spLocks noChangeAspect="1" noChangeArrowheads="1"/>
            </p:cNvSpPr>
            <p:nvPr/>
          </p:nvSpPr>
          <p:spPr bwMode="auto">
            <a:xfrm>
              <a:off x="13552" y="17544"/>
              <a:ext cx="218" cy="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Arial" charset="0"/>
                  <a:cs typeface="Arial" charset="0"/>
                </a:rPr>
                <a:t>TIM22</a:t>
              </a:r>
            </a:p>
          </p:txBody>
        </p:sp>
      </p:grpSp>
      <p:sp>
        <p:nvSpPr>
          <p:cNvPr id="11902" name="Line 638"/>
          <p:cNvSpPr>
            <a:spLocks noChangeShapeType="1"/>
          </p:cNvSpPr>
          <p:nvPr/>
        </p:nvSpPr>
        <p:spPr bwMode="auto">
          <a:xfrm flipH="1">
            <a:off x="21442363" y="21128038"/>
            <a:ext cx="119538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77" tIns="43388" rIns="86777" bIns="43388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903" name="Line 639"/>
          <p:cNvSpPr>
            <a:spLocks noChangeShapeType="1"/>
          </p:cNvSpPr>
          <p:nvPr/>
        </p:nvSpPr>
        <p:spPr bwMode="auto">
          <a:xfrm flipH="1">
            <a:off x="22625050" y="21128038"/>
            <a:ext cx="11969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777" tIns="43388" rIns="86777" bIns="43388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51" name="Rectangle 959"/>
          <p:cNvSpPr>
            <a:spLocks noChangeArrowheads="1"/>
          </p:cNvSpPr>
          <p:nvPr/>
        </p:nvSpPr>
        <p:spPr bwMode="auto">
          <a:xfrm>
            <a:off x="343243" y="23491245"/>
            <a:ext cx="29656132" cy="8985056"/>
          </a:xfrm>
          <a:prstGeom prst="rect">
            <a:avLst/>
          </a:prstGeom>
          <a:solidFill>
            <a:srgbClr val="F7FCFF"/>
          </a:solidFill>
          <a:ln w="76200">
            <a:solidFill>
              <a:srgbClr val="F0395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/>
          <a:lstStyle/>
          <a:p>
            <a:pPr algn="just">
              <a:defRPr/>
            </a:pPr>
            <a:r>
              <a:rPr lang="en-US" sz="4600" b="1" dirty="0" smtClean="0">
                <a:latin typeface="Arial"/>
                <a:cs typeface="Arial"/>
              </a:rPr>
              <a:t>Regulation of NLPs</a:t>
            </a:r>
          </a:p>
        </p:txBody>
      </p:sp>
      <p:sp>
        <p:nvSpPr>
          <p:cNvPr id="14357" name="ZoneTexte 1"/>
          <p:cNvSpPr txBox="1">
            <a:spLocks noChangeArrowheads="1"/>
          </p:cNvSpPr>
          <p:nvPr/>
        </p:nvSpPr>
        <p:spPr bwMode="auto">
          <a:xfrm>
            <a:off x="-6059488" y="304800"/>
            <a:ext cx="17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777" tIns="43388" rIns="86777" bIns="43388">
            <a:spAutoFit/>
          </a:bodyPr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2400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77566" y="33014726"/>
            <a:ext cx="29656132" cy="4540997"/>
          </a:xfrm>
          <a:prstGeom prst="rect">
            <a:avLst/>
          </a:prstGeom>
          <a:solidFill>
            <a:srgbClr val="F7FCFF"/>
          </a:solidFill>
          <a:ln w="76200">
            <a:solidFill>
              <a:srgbClr val="EBCF0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7560000" tIns="170820" rIns="170820" bIns="170820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800"/>
              </a:spcBef>
              <a:defRPr/>
            </a:pPr>
            <a:r>
              <a:rPr lang="en-US" sz="4600" b="1" dirty="0" smtClean="0">
                <a:solidFill>
                  <a:srgbClr val="000000"/>
                </a:solidFill>
                <a:latin typeface="Arial"/>
                <a:cs typeface="Arial"/>
              </a:rPr>
              <a:t>Alternative splicing of NLPs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  <a:defRPr/>
            </a:pPr>
            <a:endParaRPr lang="en-US" sz="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3600" dirty="0" err="1">
                <a:latin typeface="Arial"/>
                <a:cs typeface="Arial"/>
              </a:rPr>
              <a:t>Bioinformatic</a:t>
            </a:r>
            <a:r>
              <a:rPr lang="en-US" sz="3600" dirty="0">
                <a:latin typeface="Arial"/>
                <a:cs typeface="Arial"/>
              </a:rPr>
              <a:t> predictions have shown that there are at least 2 different splicing variants of NLPs in </a:t>
            </a:r>
            <a:r>
              <a:rPr lang="en-US" sz="3600" i="1" dirty="0" err="1">
                <a:latin typeface="Arial"/>
                <a:cs typeface="Arial"/>
              </a:rPr>
              <a:t>Brachypodium</a:t>
            </a:r>
            <a:r>
              <a:rPr lang="en-US" sz="3600" i="1" dirty="0">
                <a:latin typeface="Arial"/>
                <a:cs typeface="Arial"/>
              </a:rPr>
              <a:t> </a:t>
            </a:r>
            <a:r>
              <a:rPr lang="en-US" sz="3600" i="1" dirty="0" err="1">
                <a:latin typeface="Arial"/>
                <a:cs typeface="Arial"/>
              </a:rPr>
              <a:t>distachyon</a:t>
            </a:r>
            <a:r>
              <a:rPr lang="en-US" sz="3600" dirty="0">
                <a:latin typeface="Arial"/>
                <a:cs typeface="Arial"/>
              </a:rPr>
              <a:t> and other cereals species, leading to proteins having or not a PB1 protein-protein interaction domain. This suggests that a specific mechanism of regulation exists in cereals but not in </a:t>
            </a:r>
            <a:r>
              <a:rPr lang="en-US" sz="3600" dirty="0" smtClean="0">
                <a:latin typeface="Arial"/>
                <a:cs typeface="Arial"/>
              </a:rPr>
              <a:t>Arabidopsis. Their </a:t>
            </a:r>
            <a:r>
              <a:rPr lang="en-US" sz="3600" dirty="0">
                <a:latin typeface="Arial"/>
                <a:cs typeface="Arial"/>
              </a:rPr>
              <a:t>function and regulation will be studied during the thesis, along the 3 parts of the project</a:t>
            </a:r>
            <a:r>
              <a:rPr lang="en-US" sz="3600" dirty="0" smtClean="0">
                <a:latin typeface="Arial"/>
                <a:cs typeface="Arial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en-US" sz="3600" dirty="0" smtClean="0">
              <a:latin typeface="Arial"/>
              <a:cs typeface="Arial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377566" y="37984596"/>
            <a:ext cx="29621808" cy="2145469"/>
          </a:xfrm>
          <a:prstGeom prst="rect">
            <a:avLst/>
          </a:prstGeom>
          <a:solidFill>
            <a:srgbClr val="F7FCFF"/>
          </a:solidFill>
          <a:ln w="38100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170820" tIns="170820" rIns="170820" bIns="17082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just">
              <a:defRPr/>
            </a:pPr>
            <a:r>
              <a:rPr lang="en-US" sz="4200" b="1" dirty="0" smtClean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  <a:endParaRPr lang="en-US" sz="3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2500" b="1" dirty="0" err="1">
                <a:latin typeface="Arial"/>
                <a:cs typeface="Arial"/>
              </a:rPr>
              <a:t>Girin</a:t>
            </a:r>
            <a:r>
              <a:rPr lang="en-US" sz="2500" b="1" dirty="0">
                <a:latin typeface="Arial"/>
                <a:cs typeface="Arial"/>
              </a:rPr>
              <a:t> T, David LC, </a:t>
            </a:r>
            <a:r>
              <a:rPr lang="en-US" sz="2500" b="1" dirty="0" err="1">
                <a:latin typeface="Arial"/>
                <a:cs typeface="Arial"/>
              </a:rPr>
              <a:t>Chardin</a:t>
            </a:r>
            <a:r>
              <a:rPr lang="en-US" sz="2500" b="1" dirty="0">
                <a:latin typeface="Arial"/>
                <a:cs typeface="Arial"/>
              </a:rPr>
              <a:t> C, </a:t>
            </a:r>
            <a:r>
              <a:rPr lang="en-US" sz="2500" b="1" dirty="0" err="1">
                <a:latin typeface="Arial"/>
                <a:cs typeface="Arial"/>
              </a:rPr>
              <a:t>Sibout</a:t>
            </a:r>
            <a:r>
              <a:rPr lang="en-US" sz="2500" b="1" dirty="0">
                <a:latin typeface="Arial"/>
                <a:cs typeface="Arial"/>
              </a:rPr>
              <a:t> R, </a:t>
            </a:r>
            <a:r>
              <a:rPr lang="en-US" sz="2500" b="1" dirty="0" err="1">
                <a:latin typeface="Arial"/>
                <a:cs typeface="Arial"/>
              </a:rPr>
              <a:t>Krapp</a:t>
            </a:r>
            <a:r>
              <a:rPr lang="en-US" sz="2500" b="1" dirty="0">
                <a:latin typeface="Arial"/>
                <a:cs typeface="Arial"/>
              </a:rPr>
              <a:t> A, </a:t>
            </a:r>
            <a:r>
              <a:rPr lang="en-US" sz="2500" b="1" dirty="0" err="1">
                <a:latin typeface="Arial"/>
                <a:cs typeface="Arial"/>
              </a:rPr>
              <a:t>Ferrario-Méry</a:t>
            </a:r>
            <a:r>
              <a:rPr lang="en-US" sz="2500" b="1" dirty="0">
                <a:latin typeface="Arial"/>
                <a:cs typeface="Arial"/>
              </a:rPr>
              <a:t> S, Daniel-</a:t>
            </a:r>
            <a:r>
              <a:rPr lang="en-US" sz="2500" b="1" dirty="0" err="1">
                <a:latin typeface="Arial"/>
                <a:cs typeface="Arial"/>
              </a:rPr>
              <a:t>Vedele</a:t>
            </a:r>
            <a:r>
              <a:rPr lang="en-US" sz="2500" b="1" dirty="0">
                <a:latin typeface="Arial"/>
                <a:cs typeface="Arial"/>
              </a:rPr>
              <a:t> F </a:t>
            </a:r>
            <a:r>
              <a:rPr lang="en-US" sz="2500" dirty="0">
                <a:latin typeface="Arial"/>
                <a:cs typeface="Arial"/>
              </a:rPr>
              <a:t>(2014) </a:t>
            </a:r>
            <a:r>
              <a:rPr lang="en-US" sz="2500" dirty="0" err="1">
                <a:latin typeface="Arial"/>
                <a:cs typeface="Arial"/>
              </a:rPr>
              <a:t>Brachypodium</a:t>
            </a:r>
            <a:r>
              <a:rPr lang="en-US" sz="2500" dirty="0">
                <a:latin typeface="Arial"/>
                <a:cs typeface="Arial"/>
              </a:rPr>
              <a:t>: A promising hub between model species and cereals. J </a:t>
            </a:r>
            <a:r>
              <a:rPr lang="en-US" sz="2500" dirty="0" err="1">
                <a:latin typeface="Arial"/>
                <a:cs typeface="Arial"/>
              </a:rPr>
              <a:t>Exp</a:t>
            </a:r>
            <a:r>
              <a:rPr lang="en-US" sz="2500" dirty="0">
                <a:latin typeface="Arial"/>
                <a:cs typeface="Arial"/>
              </a:rPr>
              <a:t> Bot 65: 5683–5686</a:t>
            </a:r>
          </a:p>
          <a:p>
            <a:r>
              <a:rPr lang="en-US" sz="2500" b="1" dirty="0" err="1" smtClean="0">
                <a:latin typeface="Arial"/>
                <a:cs typeface="Arial"/>
              </a:rPr>
              <a:t>Marchive</a:t>
            </a:r>
            <a:r>
              <a:rPr lang="en-US" sz="2500" b="1" dirty="0" smtClean="0">
                <a:latin typeface="Arial"/>
                <a:cs typeface="Arial"/>
              </a:rPr>
              <a:t> </a:t>
            </a:r>
            <a:r>
              <a:rPr lang="en-US" sz="2500" b="1" dirty="0">
                <a:latin typeface="Arial"/>
                <a:cs typeface="Arial"/>
              </a:rPr>
              <a:t>C, </a:t>
            </a:r>
            <a:r>
              <a:rPr lang="en-US" sz="2500" b="1" dirty="0" err="1">
                <a:latin typeface="Arial"/>
                <a:cs typeface="Arial"/>
              </a:rPr>
              <a:t>Roudier</a:t>
            </a:r>
            <a:r>
              <a:rPr lang="en-US" sz="2500" b="1" dirty="0">
                <a:latin typeface="Arial"/>
                <a:cs typeface="Arial"/>
              </a:rPr>
              <a:t> F, </a:t>
            </a:r>
            <a:r>
              <a:rPr lang="en-US" sz="2500" b="1" dirty="0" err="1">
                <a:latin typeface="Arial"/>
                <a:cs typeface="Arial"/>
              </a:rPr>
              <a:t>Castaings</a:t>
            </a:r>
            <a:r>
              <a:rPr lang="en-US" sz="2500" b="1" dirty="0">
                <a:latin typeface="Arial"/>
                <a:cs typeface="Arial"/>
              </a:rPr>
              <a:t> L, </a:t>
            </a:r>
            <a:r>
              <a:rPr lang="en-US" sz="2500" b="1" dirty="0" err="1">
                <a:latin typeface="Arial"/>
                <a:cs typeface="Arial"/>
              </a:rPr>
              <a:t>Bréhaut</a:t>
            </a:r>
            <a:r>
              <a:rPr lang="en-US" sz="2500" b="1" dirty="0">
                <a:latin typeface="Arial"/>
                <a:cs typeface="Arial"/>
              </a:rPr>
              <a:t> V, </a:t>
            </a:r>
            <a:r>
              <a:rPr lang="en-US" sz="2500" b="1" dirty="0" err="1">
                <a:latin typeface="Arial"/>
                <a:cs typeface="Arial"/>
              </a:rPr>
              <a:t>Blondet</a:t>
            </a:r>
            <a:r>
              <a:rPr lang="en-US" sz="2500" b="1" dirty="0">
                <a:latin typeface="Arial"/>
                <a:cs typeface="Arial"/>
              </a:rPr>
              <a:t> E, </a:t>
            </a:r>
            <a:r>
              <a:rPr lang="en-US" sz="2500" b="1" dirty="0" err="1">
                <a:latin typeface="Arial"/>
                <a:cs typeface="Arial"/>
              </a:rPr>
              <a:t>Colot</a:t>
            </a:r>
            <a:r>
              <a:rPr lang="en-US" sz="2500" b="1" dirty="0">
                <a:latin typeface="Arial"/>
                <a:cs typeface="Arial"/>
              </a:rPr>
              <a:t> V, Meyer C, </a:t>
            </a:r>
            <a:r>
              <a:rPr lang="en-US" sz="2500" b="1" dirty="0" err="1">
                <a:latin typeface="Arial"/>
                <a:cs typeface="Arial"/>
              </a:rPr>
              <a:t>Krapp</a:t>
            </a:r>
            <a:r>
              <a:rPr lang="en-US" sz="2500" b="1" dirty="0">
                <a:latin typeface="Arial"/>
                <a:cs typeface="Arial"/>
              </a:rPr>
              <a:t> A</a:t>
            </a:r>
            <a:r>
              <a:rPr lang="en-US" sz="2500" dirty="0">
                <a:latin typeface="Arial"/>
                <a:cs typeface="Arial"/>
              </a:rPr>
              <a:t> (2013) Nuclear retention of the transcription factor NLP7 orchestrates the early response to nitrate in plants. Nat </a:t>
            </a:r>
            <a:r>
              <a:rPr lang="en-US" sz="2500" dirty="0" err="1">
                <a:latin typeface="Arial"/>
                <a:cs typeface="Arial"/>
              </a:rPr>
              <a:t>Commun</a:t>
            </a:r>
            <a:r>
              <a:rPr lang="en-US" sz="2500" dirty="0">
                <a:latin typeface="Arial"/>
                <a:cs typeface="Arial"/>
              </a:rPr>
              <a:t> </a:t>
            </a:r>
            <a:r>
              <a:rPr lang="en-US" sz="2500" b="1" dirty="0">
                <a:latin typeface="Arial"/>
                <a:cs typeface="Arial"/>
              </a:rPr>
              <a:t>4</a:t>
            </a:r>
            <a:r>
              <a:rPr lang="en-US" sz="2500" dirty="0">
                <a:latin typeface="Arial"/>
                <a:cs typeface="Arial"/>
              </a:rPr>
              <a:t>: </a:t>
            </a:r>
            <a:r>
              <a:rPr lang="en-US" sz="2500" dirty="0" smtClean="0">
                <a:latin typeface="Arial"/>
                <a:cs typeface="Arial"/>
              </a:rPr>
              <a:t>1713</a:t>
            </a:r>
          </a:p>
        </p:txBody>
      </p:sp>
      <p:pic>
        <p:nvPicPr>
          <p:cNvPr id="14376" name="Image 4" descr="LogoIJPBBlan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1" y="808185"/>
            <a:ext cx="5834107" cy="32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959"/>
          <p:cNvSpPr>
            <a:spLocks noChangeArrowheads="1"/>
          </p:cNvSpPr>
          <p:nvPr/>
        </p:nvSpPr>
        <p:spPr bwMode="auto">
          <a:xfrm>
            <a:off x="343243" y="10901344"/>
            <a:ext cx="14819354" cy="12184733"/>
          </a:xfrm>
          <a:prstGeom prst="rect">
            <a:avLst/>
          </a:prstGeom>
          <a:solidFill>
            <a:srgbClr val="F7FCFF"/>
          </a:solidFill>
          <a:ln w="76200" cmpd="sng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70820" tIns="170820" rIns="170820" bIns="170820"/>
          <a:lstStyle/>
          <a:p>
            <a:pPr algn="just">
              <a:spcAft>
                <a:spcPts val="600"/>
              </a:spcAft>
              <a:defRPr/>
            </a:pPr>
            <a:r>
              <a:rPr lang="en-US" sz="4600" b="1" dirty="0" smtClean="0">
                <a:latin typeface="Arial"/>
                <a:cs typeface="Arial"/>
              </a:rPr>
              <a:t>Characterization of PNR</a:t>
            </a:r>
          </a:p>
          <a:p>
            <a:pPr algn="ctr">
              <a:defRPr/>
            </a:pPr>
            <a:r>
              <a:rPr lang="en-US" sz="3600" b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sz="3600" b="1" u="sng" dirty="0" smtClean="0">
                <a:latin typeface="Arial"/>
                <a:cs typeface="Arial"/>
                <a:sym typeface="Wingdings"/>
              </a:rPr>
              <a:t>First results : Nitrate induction in Brachypodium roots           </a:t>
            </a:r>
            <a:r>
              <a:rPr lang="en-US" sz="3600" b="1" u="sng" dirty="0" smtClean="0">
                <a:latin typeface="Arial"/>
                <a:cs typeface="Arial"/>
                <a:sym typeface="Wingdings"/>
              </a:rPr>
              <a:t>   (</a:t>
            </a:r>
            <a:r>
              <a:rPr lang="en-US" sz="3600" b="1" u="sng" dirty="0" smtClean="0">
                <a:latin typeface="Arial"/>
                <a:cs typeface="Arial"/>
                <a:sym typeface="Wingdings"/>
              </a:rPr>
              <a:t>RT-qPCR) </a:t>
            </a:r>
            <a:endParaRPr lang="en-US" sz="3600" b="1" u="sng" dirty="0" smtClean="0">
              <a:latin typeface="Arial"/>
              <a:cs typeface="Arial"/>
            </a:endParaRPr>
          </a:p>
          <a:p>
            <a:pPr algn="just">
              <a:defRPr/>
            </a:pPr>
            <a:endParaRPr lang="en-US" sz="4600" b="1" dirty="0" smtClean="0">
              <a:latin typeface="Arial"/>
              <a:cs typeface="Arial"/>
            </a:endParaRPr>
          </a:p>
          <a:p>
            <a:pPr algn="just">
              <a:defRPr/>
            </a:pPr>
            <a:endParaRPr lang="en-US" sz="3800" dirty="0">
              <a:latin typeface="Arial"/>
              <a:cs typeface="Arial"/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5001252" y="19307803"/>
            <a:ext cx="9774862" cy="3674942"/>
            <a:chOff x="2868053" y="17241270"/>
            <a:chExt cx="9774862" cy="3674942"/>
          </a:xfrm>
        </p:grpSpPr>
        <p:sp>
          <p:nvSpPr>
            <p:cNvPr id="85" name="Ellipse 84"/>
            <p:cNvSpPr/>
            <p:nvPr/>
          </p:nvSpPr>
          <p:spPr>
            <a:xfrm>
              <a:off x="6377529" y="17241270"/>
              <a:ext cx="2530800" cy="2358000"/>
            </a:xfrm>
            <a:prstGeom prst="ellipse">
              <a:avLst/>
            </a:prstGeom>
            <a:noFill/>
            <a:ln w="53975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er 5"/>
            <p:cNvGrpSpPr/>
            <p:nvPr/>
          </p:nvGrpSpPr>
          <p:grpSpPr>
            <a:xfrm>
              <a:off x="2868053" y="17291458"/>
              <a:ext cx="9774862" cy="3624754"/>
              <a:chOff x="3001737" y="17274747"/>
              <a:chExt cx="9774862" cy="3624754"/>
            </a:xfrm>
          </p:grpSpPr>
          <p:sp>
            <p:nvSpPr>
              <p:cNvPr id="86" name="Ellipse 85"/>
              <p:cNvSpPr/>
              <p:nvPr/>
            </p:nvSpPr>
            <p:spPr>
              <a:xfrm>
                <a:off x="7988458" y="17274747"/>
                <a:ext cx="2530800" cy="2358000"/>
              </a:xfrm>
              <a:prstGeom prst="ellipse">
                <a:avLst/>
              </a:prstGeom>
              <a:noFill/>
              <a:ln w="539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7168515" y="18385516"/>
                <a:ext cx="2529389" cy="2357887"/>
              </a:xfrm>
              <a:prstGeom prst="ellipse">
                <a:avLst/>
              </a:prstGeom>
              <a:noFill/>
              <a:ln w="53975" cap="flat" cmpd="sng" algn="ctr">
                <a:solidFill>
                  <a:srgbClr val="70AD47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>
                <a:off x="3001737" y="17893486"/>
                <a:ext cx="473872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 non </a:t>
                </a: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domesticated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0" name="ZoneTexte 89"/>
              <p:cNvSpPr txBox="1"/>
              <p:nvPr/>
            </p:nvSpPr>
            <p:spPr>
              <a:xfrm>
                <a:off x="9528664" y="17929745"/>
                <a:ext cx="324793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domesticated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1" name="ZoneTexte 90"/>
              <p:cNvSpPr txBox="1"/>
              <p:nvPr/>
            </p:nvSpPr>
            <p:spPr>
              <a:xfrm>
                <a:off x="6663385" y="18595642"/>
                <a:ext cx="3626464" cy="677107"/>
              </a:xfrm>
              <a:prstGeom prst="rect">
                <a:avLst/>
              </a:prstGeom>
              <a:solidFill>
                <a:sysClr val="window" lastClr="FFFFFF">
                  <a:alpha val="72000"/>
                </a:sys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0" i="0" u="none" strike="noStrike" kern="0" cap="small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Transcriptome</a:t>
                </a:r>
                <a:endParaRPr kumimoji="0" lang="fr-FR" sz="3800" b="0" i="0" u="none" strike="noStrike" kern="0" cap="small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9904816" y="17365880"/>
                <a:ext cx="1709235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 b="1" kern="0" dirty="0" err="1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Barley</a:t>
                </a:r>
                <a:endParaRPr kumimoji="0" lang="fr-FR" sz="38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4008824" y="17332824"/>
                <a:ext cx="6043486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Brachypodium</a:t>
                </a:r>
                <a:endParaRPr kumimoji="0" lang="fr-FR" sz="3800" b="1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3727188" y="19637617"/>
                <a:ext cx="5588228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Arabidopsis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3800" kern="0" dirty="0" err="1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d</a:t>
                </a:r>
                <a:r>
                  <a:rPr kumimoji="0" lang="fr-FR" sz="3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icot</a:t>
                </a:r>
                <a:endParaRPr kumimoji="0" lang="fr-FR" sz="3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</p:grpSp>
      <p:graphicFrame>
        <p:nvGraphicFramePr>
          <p:cNvPr id="98" name="Graphique 9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86852"/>
              </p:ext>
            </p:extLst>
          </p:nvPr>
        </p:nvGraphicFramePr>
        <p:xfrm>
          <a:off x="7927651" y="12768774"/>
          <a:ext cx="7119494" cy="388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0" name="Graphique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659177"/>
              </p:ext>
            </p:extLst>
          </p:nvPr>
        </p:nvGraphicFramePr>
        <p:xfrm>
          <a:off x="679914" y="12807259"/>
          <a:ext cx="7401673" cy="4387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912034" y="16640207"/>
            <a:ext cx="141922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/>
                <a:cs typeface="Arial"/>
                <a:sym typeface="Wingdings"/>
              </a:rPr>
              <a:t>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Genes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involved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in nitrate transport and 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assimilation 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are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induced</a:t>
            </a:r>
            <a:r>
              <a:rPr lang="fr-FR" sz="3200" dirty="0">
                <a:latin typeface="Arial"/>
                <a:cs typeface="Arial"/>
                <a:sym typeface="Wingdings"/>
              </a:rPr>
              <a:t> 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by nitrate in 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Brachypodium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769674" y="17823280"/>
            <a:ext cx="14431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u="sng" dirty="0" err="1" smtClean="0">
                <a:latin typeface="Arial"/>
                <a:cs typeface="Arial"/>
                <a:sym typeface="Wingdings"/>
              </a:rPr>
              <a:t>Ongoing</a:t>
            </a:r>
            <a:r>
              <a:rPr lang="fr-FR" sz="3600" b="1" u="sng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600" b="1" u="sng" dirty="0" err="1" smtClean="0">
                <a:latin typeface="Arial"/>
                <a:cs typeface="Arial"/>
                <a:sym typeface="Wingdings"/>
              </a:rPr>
              <a:t>work</a:t>
            </a:r>
            <a:r>
              <a:rPr lang="fr-FR" sz="3600" b="1" u="sng" dirty="0" smtClean="0">
                <a:latin typeface="Arial"/>
                <a:cs typeface="Arial"/>
                <a:sym typeface="Wingdings"/>
              </a:rPr>
              <a:t> : transcriptomic </a:t>
            </a:r>
            <a:r>
              <a:rPr lang="fr-FR" sz="3600" b="1" u="sng" dirty="0" err="1" smtClean="0">
                <a:latin typeface="Arial"/>
                <a:cs typeface="Arial"/>
                <a:sym typeface="Wingdings"/>
              </a:rPr>
              <a:t>analysis</a:t>
            </a:r>
            <a:r>
              <a:rPr lang="fr-FR" sz="3600" b="1" u="sng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600" b="1" u="sng" dirty="0" err="1" smtClean="0">
                <a:latin typeface="Arial"/>
                <a:cs typeface="Arial"/>
                <a:sym typeface="Wingdings"/>
              </a:rPr>
              <a:t>under</a:t>
            </a:r>
            <a:r>
              <a:rPr lang="fr-FR" sz="3600" b="1" u="sng" dirty="0" smtClean="0">
                <a:latin typeface="Arial"/>
                <a:cs typeface="Arial"/>
                <a:sym typeface="Wingdings"/>
              </a:rPr>
              <a:t> short nitrate induction </a:t>
            </a:r>
            <a:endParaRPr lang="fr-FR" sz="3600" b="1" u="sng" dirty="0">
              <a:latin typeface="Arial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4481" y="19133765"/>
            <a:ext cx="4519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0"/>
              <a:buChar char="à"/>
            </a:pPr>
            <a:r>
              <a:rPr lang="fr-FR" sz="3200" dirty="0" smtClean="0">
                <a:latin typeface="Arial"/>
                <a:cs typeface="Arial"/>
                <a:sym typeface="Wingdings"/>
              </a:rPr>
              <a:t> RNA-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seq</a:t>
            </a:r>
            <a:endParaRPr lang="fr-FR" sz="3200" dirty="0" smtClean="0">
              <a:latin typeface="Arial"/>
              <a:cs typeface="Arial"/>
              <a:sym typeface="Wingdings"/>
            </a:endParaRPr>
          </a:p>
          <a:p>
            <a:pPr algn="just"/>
            <a:endParaRPr lang="fr-FR" sz="3200" dirty="0" smtClean="0">
              <a:latin typeface="Arial"/>
              <a:cs typeface="Arial"/>
              <a:sym typeface="Wingdings"/>
            </a:endParaRPr>
          </a:p>
          <a:p>
            <a:r>
              <a:rPr lang="fr-FR" sz="3200" dirty="0" smtClean="0">
                <a:latin typeface="Arial"/>
                <a:cs typeface="Arial"/>
                <a:sym typeface="Wingdings"/>
              </a:rPr>
              <a:t> </a:t>
            </a:r>
            <a:r>
              <a:rPr lang="en-US" sz="3200" dirty="0" smtClean="0">
                <a:latin typeface="Arial"/>
                <a:cs typeface="Arial"/>
              </a:rPr>
              <a:t>identification </a:t>
            </a:r>
            <a:r>
              <a:rPr lang="en-US" sz="3200" dirty="0">
                <a:latin typeface="Arial"/>
                <a:cs typeface="Arial"/>
              </a:rPr>
              <a:t>of genes responding quickly to nitrate and common/specific of each species</a:t>
            </a:r>
            <a:endParaRPr lang="fr-FR" sz="3200" dirty="0">
              <a:latin typeface="Arial"/>
              <a:cs typeface="Arial"/>
            </a:endParaRPr>
          </a:p>
          <a:p>
            <a:pPr algn="just"/>
            <a:endParaRPr lang="fr-FR" sz="3200" dirty="0" smtClean="0">
              <a:latin typeface="Arial"/>
              <a:cs typeface="Arial"/>
              <a:sym typeface="Wingdings"/>
            </a:endParaRPr>
          </a:p>
          <a:p>
            <a:pPr marL="342900" indent="-342900" algn="just">
              <a:buFont typeface="Wingdings" charset="0"/>
              <a:buChar char="à"/>
            </a:pPr>
            <a:endParaRPr lang="fr-FR" sz="3200" dirty="0">
              <a:latin typeface="Arial"/>
              <a:cs typeface="Arial"/>
            </a:endParaRPr>
          </a:p>
        </p:txBody>
      </p:sp>
      <p:graphicFrame>
        <p:nvGraphicFramePr>
          <p:cNvPr id="103" name="Graphique 102"/>
          <p:cNvGraphicFramePr/>
          <p:nvPr>
            <p:extLst>
              <p:ext uri="{D42A27DB-BD31-4B8C-83A1-F6EECF244321}">
                <p14:modId xmlns:p14="http://schemas.microsoft.com/office/powerpoint/2010/main" val="734135048"/>
              </p:ext>
            </p:extLst>
          </p:nvPr>
        </p:nvGraphicFramePr>
        <p:xfrm>
          <a:off x="16086364" y="13801423"/>
          <a:ext cx="5964823" cy="4778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4" name="Accolade ouvrante 103"/>
          <p:cNvSpPr/>
          <p:nvPr/>
        </p:nvSpPr>
        <p:spPr>
          <a:xfrm rot="5400000">
            <a:off x="17878946" y="14468347"/>
            <a:ext cx="451908" cy="1585236"/>
          </a:xfrm>
          <a:prstGeom prst="leftBrac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05" name="ZoneTexte 104"/>
          <p:cNvSpPr txBox="1"/>
          <p:nvPr/>
        </p:nvSpPr>
        <p:spPr>
          <a:xfrm>
            <a:off x="17710402" y="14572051"/>
            <a:ext cx="1274539" cy="466198"/>
          </a:xfrm>
          <a:prstGeom prst="rect">
            <a:avLst/>
          </a:prstGeom>
          <a:solidFill>
            <a:srgbClr val="F7FCF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***</a:t>
            </a:r>
          </a:p>
        </p:txBody>
      </p:sp>
      <p:sp>
        <p:nvSpPr>
          <p:cNvPr id="106" name="ZoneTexte 105"/>
          <p:cNvSpPr txBox="1"/>
          <p:nvPr/>
        </p:nvSpPr>
        <p:spPr>
          <a:xfrm>
            <a:off x="20376896" y="14502009"/>
            <a:ext cx="1142145" cy="536240"/>
          </a:xfrm>
          <a:prstGeom prst="rect">
            <a:avLst/>
          </a:prstGeom>
          <a:solidFill>
            <a:srgbClr val="F7FCF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/>
              <a:t>***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301878" y="17925896"/>
            <a:ext cx="3386570" cy="584776"/>
          </a:xfrm>
          <a:prstGeom prst="rect">
            <a:avLst/>
          </a:prstGeom>
          <a:solidFill>
            <a:srgbClr val="F7FCFF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Arial"/>
                <a:cs typeface="Arial"/>
              </a:rPr>
              <a:t>Bdnlp6/Bdnlp7</a:t>
            </a:r>
            <a:endParaRPr lang="fr-FR" sz="3200" i="1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934582" y="16663996"/>
            <a:ext cx="731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Arial"/>
                <a:cs typeface="Arial"/>
              </a:rPr>
              <a:t>++</a:t>
            </a:r>
            <a:endParaRPr lang="fr-FR" sz="3200" dirty="0">
              <a:latin typeface="Arial"/>
              <a:cs typeface="Arial"/>
            </a:endParaRPr>
          </a:p>
        </p:txBody>
      </p:sp>
      <p:graphicFrame>
        <p:nvGraphicFramePr>
          <p:cNvPr id="107" name="Graphique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138652"/>
              </p:ext>
            </p:extLst>
          </p:nvPr>
        </p:nvGraphicFramePr>
        <p:xfrm>
          <a:off x="22751598" y="13610993"/>
          <a:ext cx="5755827" cy="5272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8" name="ZoneTexte 107"/>
          <p:cNvSpPr txBox="1"/>
          <p:nvPr/>
        </p:nvSpPr>
        <p:spPr>
          <a:xfrm>
            <a:off x="25798322" y="17872176"/>
            <a:ext cx="3386570" cy="584776"/>
          </a:xfrm>
          <a:prstGeom prst="rect">
            <a:avLst/>
          </a:prstGeom>
          <a:solidFill>
            <a:srgbClr val="F7FCFF"/>
          </a:solidFill>
        </p:spPr>
        <p:txBody>
          <a:bodyPr wrap="square" rtlCol="0">
            <a:spAutoFit/>
          </a:bodyPr>
          <a:lstStyle/>
          <a:p>
            <a:r>
              <a:rPr lang="fr-FR" sz="3200" i="1" dirty="0" smtClean="0">
                <a:latin typeface="Arial"/>
                <a:cs typeface="Arial"/>
              </a:rPr>
              <a:t>Bdnlp6/Bdnlp7</a:t>
            </a:r>
            <a:endParaRPr lang="fr-FR" sz="3200" i="1" dirty="0">
              <a:latin typeface="Arial"/>
              <a:cs typeface="Arial"/>
            </a:endParaRPr>
          </a:p>
        </p:txBody>
      </p:sp>
      <p:sp>
        <p:nvSpPr>
          <p:cNvPr id="109" name="Accolade ouvrante 108"/>
          <p:cNvSpPr/>
          <p:nvPr/>
        </p:nvSpPr>
        <p:spPr>
          <a:xfrm rot="5400000">
            <a:off x="20528264" y="14468347"/>
            <a:ext cx="451908" cy="1585236"/>
          </a:xfrm>
          <a:prstGeom prst="leftBrac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2" name="ZoneTexte 11"/>
          <p:cNvSpPr txBox="1"/>
          <p:nvPr/>
        </p:nvSpPr>
        <p:spPr>
          <a:xfrm>
            <a:off x="16165391" y="18713949"/>
            <a:ext cx="61992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latin typeface="Arial"/>
                <a:cs typeface="Arial"/>
                <a:sym typeface="Wingdings"/>
              </a:rPr>
              <a:t>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200" dirty="0" smtClean="0">
                <a:latin typeface="Arial"/>
                <a:cs typeface="Arial"/>
              </a:rPr>
              <a:t>The expression of the nitrate transporter BdNRT2A </a:t>
            </a:r>
            <a:r>
              <a:rPr lang="fr-FR" sz="3200" dirty="0" err="1" smtClean="0">
                <a:latin typeface="Arial"/>
                <a:cs typeface="Arial"/>
              </a:rPr>
              <a:t>is</a:t>
            </a:r>
            <a:r>
              <a:rPr lang="fr-FR" sz="3200" dirty="0" smtClean="0">
                <a:latin typeface="Arial"/>
                <a:cs typeface="Arial"/>
              </a:rPr>
              <a:t> </a:t>
            </a:r>
            <a:r>
              <a:rPr lang="fr-FR" sz="3200" dirty="0" err="1" smtClean="0">
                <a:latin typeface="Arial"/>
                <a:cs typeface="Arial"/>
              </a:rPr>
              <a:t>affected</a:t>
            </a:r>
            <a:r>
              <a:rPr lang="fr-FR" sz="3200" dirty="0" smtClean="0">
                <a:latin typeface="Arial"/>
                <a:cs typeface="Arial"/>
              </a:rPr>
              <a:t> in the mutant line </a:t>
            </a:r>
            <a:r>
              <a:rPr lang="fr-FR" sz="3200" dirty="0" err="1" smtClean="0">
                <a:latin typeface="Arial"/>
                <a:cs typeface="Arial"/>
              </a:rPr>
              <a:t>only</a:t>
            </a:r>
            <a:r>
              <a:rPr lang="fr-FR" sz="3200" dirty="0" smtClean="0">
                <a:latin typeface="Arial"/>
                <a:cs typeface="Arial"/>
              </a:rPr>
              <a:t> in –N </a:t>
            </a:r>
            <a:r>
              <a:rPr lang="fr-FR" sz="3200" dirty="0" smtClean="0">
                <a:latin typeface="Arial"/>
                <a:cs typeface="Arial"/>
              </a:rPr>
              <a:t>condition   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22947539" y="18720239"/>
            <a:ext cx="6199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latin typeface="Arial"/>
                <a:cs typeface="Arial"/>
                <a:sym typeface="Wingdings"/>
              </a:rPr>
              <a:t>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200" dirty="0" smtClean="0">
                <a:latin typeface="Arial"/>
                <a:cs typeface="Arial"/>
              </a:rPr>
              <a:t>A </a:t>
            </a:r>
            <a:r>
              <a:rPr lang="fr-FR" sz="3200" dirty="0" err="1" smtClean="0">
                <a:latin typeface="Arial"/>
                <a:cs typeface="Arial"/>
              </a:rPr>
              <a:t>loss</a:t>
            </a:r>
            <a:r>
              <a:rPr lang="fr-FR" sz="3200" dirty="0" smtClean="0">
                <a:latin typeface="Arial"/>
                <a:cs typeface="Arial"/>
              </a:rPr>
              <a:t> of induction by nitrate </a:t>
            </a:r>
            <a:r>
              <a:rPr lang="fr-FR" sz="3200" dirty="0" err="1" smtClean="0">
                <a:latin typeface="Arial"/>
                <a:cs typeface="Arial"/>
              </a:rPr>
              <a:t>is</a:t>
            </a:r>
            <a:r>
              <a:rPr lang="fr-FR" sz="3200" dirty="0" smtClean="0">
                <a:latin typeface="Arial"/>
                <a:cs typeface="Arial"/>
              </a:rPr>
              <a:t> </a:t>
            </a:r>
            <a:r>
              <a:rPr lang="fr-FR" sz="3200" dirty="0" err="1" smtClean="0">
                <a:latin typeface="Arial"/>
                <a:cs typeface="Arial"/>
              </a:rPr>
              <a:t>observed</a:t>
            </a:r>
            <a:r>
              <a:rPr lang="fr-FR" sz="3200" dirty="0" smtClean="0">
                <a:latin typeface="Arial"/>
                <a:cs typeface="Arial"/>
              </a:rPr>
              <a:t> for BdNIA1 </a:t>
            </a:r>
            <a:r>
              <a:rPr lang="fr-FR" sz="3200" dirty="0" err="1" smtClean="0">
                <a:latin typeface="Arial"/>
                <a:cs typeface="Arial"/>
              </a:rPr>
              <a:t>involved</a:t>
            </a:r>
            <a:r>
              <a:rPr lang="fr-FR" sz="3200" dirty="0" smtClean="0">
                <a:latin typeface="Arial"/>
                <a:cs typeface="Arial"/>
              </a:rPr>
              <a:t> in nitrate </a:t>
            </a:r>
            <a:r>
              <a:rPr lang="fr-FR" sz="3200" dirty="0" smtClean="0">
                <a:latin typeface="Arial"/>
                <a:cs typeface="Arial"/>
              </a:rPr>
              <a:t>assimilation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6143867" y="21410895"/>
            <a:ext cx="1347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Ongoing work : Characterization of more mutant lines and analyze of interspecific </a:t>
            </a:r>
            <a:r>
              <a:rPr lang="en-US" sz="36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complementations</a:t>
            </a: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1095187" y="24351972"/>
            <a:ext cx="1347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Litterature</a:t>
            </a: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 : Localization of AtNLP7 is regulated by nitrate</a:t>
            </a:r>
          </a:p>
        </p:txBody>
      </p:sp>
      <p:pic>
        <p:nvPicPr>
          <p:cNvPr id="123" name="Picture 2" descr="http://phenomics.cn/images/demo/Arabidops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3" l="1835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90330">
            <a:off x="727742" y="29544442"/>
            <a:ext cx="2371755" cy="2656532"/>
          </a:xfrm>
          <a:prstGeom prst="rect">
            <a:avLst/>
          </a:prstGeom>
          <a:noFill/>
        </p:spPr>
      </p:pic>
      <p:grpSp>
        <p:nvGrpSpPr>
          <p:cNvPr id="15" name="Grouper 14"/>
          <p:cNvGrpSpPr/>
          <p:nvPr/>
        </p:nvGrpSpPr>
        <p:grpSpPr>
          <a:xfrm>
            <a:off x="3060696" y="25454742"/>
            <a:ext cx="9504681" cy="5882330"/>
            <a:chOff x="3291600" y="26383403"/>
            <a:chExt cx="9504681" cy="5882330"/>
          </a:xfrm>
        </p:grpSpPr>
        <p:sp>
          <p:nvSpPr>
            <p:cNvPr id="114" name="ZoneTexte 113"/>
            <p:cNvSpPr txBox="1"/>
            <p:nvPr/>
          </p:nvSpPr>
          <p:spPr>
            <a:xfrm>
              <a:off x="4959787" y="31653500"/>
              <a:ext cx="1456538" cy="588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latin typeface="Arial"/>
                  <a:cs typeface="Arial"/>
                </a:rPr>
                <a:t>-</a:t>
              </a:r>
              <a:r>
                <a:rPr lang="fr-FR" sz="3200" b="1" dirty="0" smtClean="0">
                  <a:latin typeface="Arial"/>
                  <a:cs typeface="Arial"/>
                </a:rPr>
                <a:t>NO</a:t>
              </a:r>
              <a:r>
                <a:rPr lang="fr-FR" sz="3200" b="1" baseline="-25000" dirty="0" smtClean="0">
                  <a:latin typeface="Arial"/>
                  <a:cs typeface="Arial"/>
                </a:rPr>
                <a:t>3</a:t>
              </a:r>
              <a:r>
                <a:rPr lang="fr-FR" sz="3200" b="1" baseline="30000" dirty="0" smtClean="0">
                  <a:latin typeface="Arial"/>
                  <a:cs typeface="Arial"/>
                </a:rPr>
                <a:t>-</a:t>
              </a:r>
              <a:endParaRPr lang="fr-FR" sz="3200" b="1" baseline="30000" dirty="0">
                <a:latin typeface="Arial"/>
                <a:cs typeface="Arial"/>
              </a:endParaRPr>
            </a:p>
          </p:txBody>
        </p:sp>
        <p:sp>
          <p:nvSpPr>
            <p:cNvPr id="115" name="ZoneTexte 114"/>
            <p:cNvSpPr txBox="1"/>
            <p:nvPr/>
          </p:nvSpPr>
          <p:spPr>
            <a:xfrm>
              <a:off x="9943498" y="31680957"/>
              <a:ext cx="202127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latin typeface="Arial"/>
                  <a:cs typeface="Arial"/>
                </a:rPr>
                <a:t>+</a:t>
              </a:r>
              <a:r>
                <a:rPr lang="fr-FR" sz="3200" b="1" dirty="0" smtClean="0">
                  <a:latin typeface="Arial"/>
                  <a:cs typeface="Arial"/>
                </a:rPr>
                <a:t>NO</a:t>
              </a:r>
              <a:r>
                <a:rPr lang="fr-FR" sz="3200" b="1" baseline="-25000" dirty="0" smtClean="0">
                  <a:latin typeface="Arial"/>
                  <a:cs typeface="Arial"/>
                </a:rPr>
                <a:t>3</a:t>
              </a:r>
              <a:r>
                <a:rPr lang="fr-FR" sz="3200" b="1" baseline="30000" dirty="0" smtClean="0">
                  <a:latin typeface="Arial"/>
                  <a:cs typeface="Arial"/>
                </a:rPr>
                <a:t>-</a:t>
              </a:r>
              <a:r>
                <a:rPr lang="fr-FR" sz="3200" b="1" dirty="0" smtClean="0">
                  <a:latin typeface="Arial"/>
                  <a:cs typeface="Arial"/>
                </a:rPr>
                <a:t>   6’</a:t>
              </a:r>
              <a:endParaRPr lang="fr-FR" sz="3200" b="1" dirty="0">
                <a:latin typeface="Arial"/>
                <a:cs typeface="Arial"/>
              </a:endParaRPr>
            </a:p>
          </p:txBody>
        </p:sp>
        <p:pic>
          <p:nvPicPr>
            <p:cNvPr id="119" name="Image 118" descr="Capture d’écran 2016-12-14 à 14.31.16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02" t="5477" r="63071" b="5728"/>
            <a:stretch/>
          </p:blipFill>
          <p:spPr>
            <a:xfrm>
              <a:off x="3291600" y="26400113"/>
              <a:ext cx="4751785" cy="5131404"/>
            </a:xfrm>
            <a:prstGeom prst="rect">
              <a:avLst/>
            </a:prstGeom>
          </p:spPr>
        </p:pic>
        <p:pic>
          <p:nvPicPr>
            <p:cNvPr id="122" name="Image 121" descr="Capture d’écran 2016-12-14 à 14.31.16.png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36" t="5477" r="23632" b="5728"/>
            <a:stretch/>
          </p:blipFill>
          <p:spPr>
            <a:xfrm>
              <a:off x="8077704" y="26383403"/>
              <a:ext cx="4718577" cy="5166314"/>
            </a:xfrm>
            <a:prstGeom prst="rect">
              <a:avLst/>
            </a:prstGeom>
          </p:spPr>
        </p:pic>
        <p:sp>
          <p:nvSpPr>
            <p:cNvPr id="124" name="ZoneTexte 123"/>
            <p:cNvSpPr txBox="1"/>
            <p:nvPr/>
          </p:nvSpPr>
          <p:spPr>
            <a:xfrm>
              <a:off x="3415454" y="26500379"/>
              <a:ext cx="248335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  <a:latin typeface="Arial"/>
                  <a:cs typeface="Arial"/>
                </a:rPr>
                <a:t>AtNL7-GFP</a:t>
              </a:r>
              <a:endParaRPr lang="fr-FR" sz="32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8" name="ZoneTexte 137"/>
          <p:cNvSpPr txBox="1"/>
          <p:nvPr/>
        </p:nvSpPr>
        <p:spPr>
          <a:xfrm>
            <a:off x="15986862" y="24350432"/>
            <a:ext cx="1347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Ongoing work : Analyze of </a:t>
            </a:r>
            <a:r>
              <a:rPr lang="en-US" sz="36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BdNLP</a:t>
            </a: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n-US" sz="3600" b="1" u="sng" dirty="0" err="1" smtClean="0">
                <a:solidFill>
                  <a:srgbClr val="000000"/>
                </a:solidFill>
                <a:latin typeface="Arial"/>
                <a:cs typeface="Arial"/>
              </a:rPr>
              <a:t>HvNLP</a:t>
            </a:r>
            <a:r>
              <a:rPr lang="en-US" sz="3600" b="1" u="sng" dirty="0" smtClean="0">
                <a:solidFill>
                  <a:srgbClr val="000000"/>
                </a:solidFill>
                <a:latin typeface="Arial"/>
                <a:cs typeface="Arial"/>
              </a:rPr>
              <a:t> localization  </a:t>
            </a:r>
          </a:p>
        </p:txBody>
      </p:sp>
      <p:sp>
        <p:nvSpPr>
          <p:cNvPr id="139" name="ZoneTexte 138"/>
          <p:cNvSpPr txBox="1"/>
          <p:nvPr/>
        </p:nvSpPr>
        <p:spPr>
          <a:xfrm rot="16200000">
            <a:off x="278793" y="27558198"/>
            <a:ext cx="4818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 smtClean="0">
                <a:latin typeface="Arial"/>
                <a:cs typeface="Arial"/>
              </a:rPr>
              <a:t>Marchive</a:t>
            </a:r>
            <a:r>
              <a:rPr lang="fr-FR" sz="3600" dirty="0" smtClean="0">
                <a:latin typeface="Arial"/>
                <a:cs typeface="Arial"/>
              </a:rPr>
              <a:t> </a:t>
            </a:r>
            <a:r>
              <a:rPr lang="fr-FR" sz="3600" i="1" dirty="0" smtClean="0">
                <a:latin typeface="Arial"/>
                <a:cs typeface="Arial"/>
              </a:rPr>
              <a:t>et al</a:t>
            </a:r>
            <a:r>
              <a:rPr lang="fr-FR" sz="3600" dirty="0" smtClean="0">
                <a:latin typeface="Arial"/>
                <a:cs typeface="Arial"/>
              </a:rPr>
              <a:t>., 2014</a:t>
            </a:r>
            <a:endParaRPr lang="fr-FR" sz="3600" dirty="0">
              <a:latin typeface="Arial"/>
              <a:cs typeface="Arial"/>
            </a:endParaRPr>
          </a:p>
        </p:txBody>
      </p:sp>
      <p:grpSp>
        <p:nvGrpSpPr>
          <p:cNvPr id="145" name="Groupe 39"/>
          <p:cNvGrpSpPr/>
          <p:nvPr/>
        </p:nvGrpSpPr>
        <p:grpSpPr>
          <a:xfrm>
            <a:off x="16938182" y="25626235"/>
            <a:ext cx="5805713" cy="4810361"/>
            <a:chOff x="9216748" y="4152484"/>
            <a:chExt cx="2043718" cy="1752669"/>
          </a:xfrm>
        </p:grpSpPr>
        <p:pic>
          <p:nvPicPr>
            <p:cNvPr id="146" name="Image 14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7" t="27208" r="33933" b="38167"/>
            <a:stretch/>
          </p:blipFill>
          <p:spPr>
            <a:xfrm>
              <a:off x="9483058" y="4449076"/>
              <a:ext cx="1486162" cy="1456077"/>
            </a:xfrm>
            <a:prstGeom prst="rect">
              <a:avLst/>
            </a:prstGeom>
          </p:spPr>
        </p:pic>
        <p:grpSp>
          <p:nvGrpSpPr>
            <p:cNvPr id="147" name="Grouper 9"/>
            <p:cNvGrpSpPr/>
            <p:nvPr/>
          </p:nvGrpSpPr>
          <p:grpSpPr>
            <a:xfrm>
              <a:off x="9216748" y="4152484"/>
              <a:ext cx="2043718" cy="295763"/>
              <a:chOff x="9154607" y="2701923"/>
              <a:chExt cx="2043718" cy="539380"/>
            </a:xfrm>
          </p:grpSpPr>
          <p:sp>
            <p:nvSpPr>
              <p:cNvPr id="148" name="Chevron 147"/>
              <p:cNvSpPr/>
              <p:nvPr/>
            </p:nvSpPr>
            <p:spPr>
              <a:xfrm>
                <a:off x="9992594" y="2715155"/>
                <a:ext cx="1205731" cy="526148"/>
              </a:xfrm>
              <a:prstGeom prst="chevron">
                <a:avLst/>
              </a:prstGeom>
              <a:solidFill>
                <a:srgbClr val="39C21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GFP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9154607" y="2701923"/>
                <a:ext cx="1105292" cy="53742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</a:t>
                </a:r>
                <a:r>
                  <a:rPr kumimoji="0" lang="fr-FR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35S</a:t>
                </a:r>
                <a:endParaRPr kumimoji="0" lang="fr-FR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ZoneTexte 15"/>
          <p:cNvSpPr txBox="1"/>
          <p:nvPr/>
        </p:nvSpPr>
        <p:spPr>
          <a:xfrm>
            <a:off x="16201658" y="31103327"/>
            <a:ext cx="7388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  <a:sym typeface="Wingdings"/>
              </a:rPr>
              <a:t>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Development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of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transitory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transformation of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Bachypodium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cells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 </a:t>
            </a:r>
            <a:endParaRPr lang="fr-FR" sz="3200" dirty="0">
              <a:latin typeface="Arial"/>
              <a:cs typeface="Arial"/>
            </a:endParaRPr>
          </a:p>
        </p:txBody>
      </p:sp>
      <p:pic>
        <p:nvPicPr>
          <p:cNvPr id="151" name="Image 150" descr="bd.jpe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4" r="7991"/>
          <a:stretch/>
        </p:blipFill>
        <p:spPr>
          <a:xfrm rot="21386562">
            <a:off x="15471094" y="28330451"/>
            <a:ext cx="1705378" cy="3285379"/>
          </a:xfrm>
          <a:prstGeom prst="rect">
            <a:avLst/>
          </a:prstGeom>
          <a:solidFill>
            <a:srgbClr val="F7FCFF"/>
          </a:solidFill>
        </p:spPr>
      </p:pic>
      <p:grpSp>
        <p:nvGrpSpPr>
          <p:cNvPr id="172" name="Grouper 171"/>
          <p:cNvGrpSpPr/>
          <p:nvPr/>
        </p:nvGrpSpPr>
        <p:grpSpPr>
          <a:xfrm>
            <a:off x="23685486" y="25299637"/>
            <a:ext cx="5665116" cy="980582"/>
            <a:chOff x="7057286" y="4241702"/>
            <a:chExt cx="2588311" cy="369198"/>
          </a:xfrm>
        </p:grpSpPr>
        <p:grpSp>
          <p:nvGrpSpPr>
            <p:cNvPr id="173" name="Grouper 22"/>
            <p:cNvGrpSpPr/>
            <p:nvPr/>
          </p:nvGrpSpPr>
          <p:grpSpPr>
            <a:xfrm>
              <a:off x="7820022" y="4241702"/>
              <a:ext cx="1825575" cy="369198"/>
              <a:chOff x="5940129" y="4361638"/>
              <a:chExt cx="3226095" cy="696203"/>
            </a:xfrm>
          </p:grpSpPr>
          <p:sp>
            <p:nvSpPr>
              <p:cNvPr id="175" name="Ellipse 174"/>
              <p:cNvSpPr/>
              <p:nvPr/>
            </p:nvSpPr>
            <p:spPr>
              <a:xfrm>
                <a:off x="5940129" y="4361638"/>
                <a:ext cx="2426648" cy="696203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BdNLP6</a:t>
                </a:r>
                <a:endPara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Chevron 175"/>
              <p:cNvSpPr/>
              <p:nvPr/>
            </p:nvSpPr>
            <p:spPr>
              <a:xfrm>
                <a:off x="7794949" y="4435349"/>
                <a:ext cx="1371275" cy="591698"/>
              </a:xfrm>
              <a:prstGeom prst="chevron">
                <a:avLst/>
              </a:prstGeom>
              <a:solidFill>
                <a:srgbClr val="39C21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GFP</a:t>
                </a:r>
              </a:p>
            </p:txBody>
          </p:sp>
        </p:grpSp>
        <p:sp>
          <p:nvSpPr>
            <p:cNvPr id="174" name="Rectangle 173"/>
            <p:cNvSpPr/>
            <p:nvPr/>
          </p:nvSpPr>
          <p:spPr>
            <a:xfrm>
              <a:off x="7057286" y="4277125"/>
              <a:ext cx="1105292" cy="29468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35S</a:t>
              </a:r>
              <a:endPara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7" name="Grouper 176"/>
          <p:cNvGrpSpPr/>
          <p:nvPr/>
        </p:nvGrpSpPr>
        <p:grpSpPr>
          <a:xfrm>
            <a:off x="23667504" y="26867756"/>
            <a:ext cx="5734077" cy="1000611"/>
            <a:chOff x="7047554" y="4863971"/>
            <a:chExt cx="2611553" cy="369198"/>
          </a:xfrm>
        </p:grpSpPr>
        <p:grpSp>
          <p:nvGrpSpPr>
            <p:cNvPr id="178" name="Grouper 22"/>
            <p:cNvGrpSpPr/>
            <p:nvPr/>
          </p:nvGrpSpPr>
          <p:grpSpPr>
            <a:xfrm>
              <a:off x="7833532" y="4863971"/>
              <a:ext cx="1825575" cy="369198"/>
              <a:chOff x="5940129" y="4361638"/>
              <a:chExt cx="3226095" cy="696203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5940129" y="4361638"/>
                <a:ext cx="2426648" cy="696203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BdNLP7</a:t>
                </a:r>
                <a:endPara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Chevron 180"/>
              <p:cNvSpPr/>
              <p:nvPr/>
            </p:nvSpPr>
            <p:spPr>
              <a:xfrm>
                <a:off x="7794949" y="4435349"/>
                <a:ext cx="1371275" cy="591698"/>
              </a:xfrm>
              <a:prstGeom prst="chevron">
                <a:avLst/>
              </a:prstGeom>
              <a:solidFill>
                <a:srgbClr val="39C21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GFP</a:t>
                </a:r>
              </a:p>
            </p:txBody>
          </p:sp>
        </p:grpSp>
        <p:sp>
          <p:nvSpPr>
            <p:cNvPr id="179" name="Rectangle 178"/>
            <p:cNvSpPr/>
            <p:nvPr/>
          </p:nvSpPr>
          <p:spPr>
            <a:xfrm>
              <a:off x="7047554" y="4902374"/>
              <a:ext cx="1105292" cy="29468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35S</a:t>
              </a:r>
              <a:endPara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2" name="Grouper 181"/>
          <p:cNvGrpSpPr/>
          <p:nvPr/>
        </p:nvGrpSpPr>
        <p:grpSpPr>
          <a:xfrm>
            <a:off x="23640030" y="28425363"/>
            <a:ext cx="5673632" cy="974706"/>
            <a:chOff x="7051333" y="5595537"/>
            <a:chExt cx="2594264" cy="369198"/>
          </a:xfrm>
        </p:grpSpPr>
        <p:grpSp>
          <p:nvGrpSpPr>
            <p:cNvPr id="183" name="Grouper 22"/>
            <p:cNvGrpSpPr/>
            <p:nvPr/>
          </p:nvGrpSpPr>
          <p:grpSpPr>
            <a:xfrm>
              <a:off x="7820022" y="5595537"/>
              <a:ext cx="1825575" cy="369198"/>
              <a:chOff x="5940129" y="4361638"/>
              <a:chExt cx="3226095" cy="696203"/>
            </a:xfrm>
          </p:grpSpPr>
          <p:sp>
            <p:nvSpPr>
              <p:cNvPr id="185" name="Ellipse 184"/>
              <p:cNvSpPr/>
              <p:nvPr/>
            </p:nvSpPr>
            <p:spPr>
              <a:xfrm>
                <a:off x="5940129" y="4361638"/>
                <a:ext cx="2426648" cy="696203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HvNLP1</a:t>
                </a:r>
                <a:endPara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Chevron 185"/>
              <p:cNvSpPr/>
              <p:nvPr/>
            </p:nvSpPr>
            <p:spPr>
              <a:xfrm>
                <a:off x="7794949" y="4435349"/>
                <a:ext cx="1371275" cy="591698"/>
              </a:xfrm>
              <a:prstGeom prst="chevron">
                <a:avLst/>
              </a:prstGeom>
              <a:solidFill>
                <a:srgbClr val="39C21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GFP</a:t>
                </a:r>
              </a:p>
            </p:txBody>
          </p:sp>
        </p:grpSp>
        <p:sp>
          <p:nvSpPr>
            <p:cNvPr id="184" name="Rectangle 183"/>
            <p:cNvSpPr/>
            <p:nvPr/>
          </p:nvSpPr>
          <p:spPr>
            <a:xfrm>
              <a:off x="7051333" y="5635704"/>
              <a:ext cx="1105292" cy="29468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35S</a:t>
              </a:r>
              <a:endPara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7" name="Grouper 186"/>
          <p:cNvGrpSpPr/>
          <p:nvPr/>
        </p:nvGrpSpPr>
        <p:grpSpPr>
          <a:xfrm>
            <a:off x="23676356" y="29856074"/>
            <a:ext cx="5723267" cy="993594"/>
            <a:chOff x="7055112" y="6193767"/>
            <a:chExt cx="2594264" cy="369198"/>
          </a:xfrm>
        </p:grpSpPr>
        <p:grpSp>
          <p:nvGrpSpPr>
            <p:cNvPr id="188" name="Grouper 22"/>
            <p:cNvGrpSpPr/>
            <p:nvPr/>
          </p:nvGrpSpPr>
          <p:grpSpPr>
            <a:xfrm>
              <a:off x="7823801" y="6193767"/>
              <a:ext cx="1825575" cy="369198"/>
              <a:chOff x="5940129" y="4361638"/>
              <a:chExt cx="3226095" cy="696203"/>
            </a:xfrm>
          </p:grpSpPr>
          <p:sp>
            <p:nvSpPr>
              <p:cNvPr id="190" name="Ellipse 189"/>
              <p:cNvSpPr/>
              <p:nvPr/>
            </p:nvSpPr>
            <p:spPr>
              <a:xfrm>
                <a:off x="5940129" y="4361638"/>
                <a:ext cx="2426648" cy="696203"/>
              </a:xfrm>
              <a:prstGeom prst="ellipse">
                <a:avLst/>
              </a:prstGeom>
              <a:gradFill rotWithShape="1">
                <a:gsLst>
                  <a:gs pos="0">
                    <a:srgbClr val="ED7D31">
                      <a:satMod val="103000"/>
                      <a:lumMod val="102000"/>
                      <a:tint val="94000"/>
                    </a:srgbClr>
                  </a:gs>
                  <a:gs pos="50000">
                    <a:srgbClr val="ED7D31">
                      <a:satMod val="110000"/>
                      <a:lumMod val="100000"/>
                      <a:shade val="100000"/>
                    </a:srgbClr>
                  </a:gs>
                  <a:gs pos="100000">
                    <a:srgbClr val="ED7D31">
                      <a:lumMod val="99000"/>
                      <a:satMod val="120000"/>
                      <a:shade val="78000"/>
                    </a:srgbClr>
                  </a:gs>
                </a:gsLst>
                <a:lin ang="5400000" scaled="0"/>
              </a:gradFill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AtNLP7</a:t>
                </a:r>
                <a:endPara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Chevron 190"/>
              <p:cNvSpPr/>
              <p:nvPr/>
            </p:nvSpPr>
            <p:spPr>
              <a:xfrm>
                <a:off x="7794949" y="4435349"/>
                <a:ext cx="1371275" cy="591698"/>
              </a:xfrm>
              <a:prstGeom prst="chevron">
                <a:avLst/>
              </a:prstGeom>
              <a:solidFill>
                <a:srgbClr val="39C21B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GFP</a:t>
                </a:r>
              </a:p>
            </p:txBody>
          </p:sp>
        </p:grpSp>
        <p:sp>
          <p:nvSpPr>
            <p:cNvPr id="189" name="Rectangle 188"/>
            <p:cNvSpPr/>
            <p:nvPr/>
          </p:nvSpPr>
          <p:spPr>
            <a:xfrm>
              <a:off x="7055112" y="6233934"/>
              <a:ext cx="1105292" cy="294688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  <a:r>
                <a:rPr kumimoji="0" lang="fr-FR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35S</a:t>
              </a:r>
              <a:endPara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2" name="ZoneTexte 191"/>
          <p:cNvSpPr txBox="1"/>
          <p:nvPr/>
        </p:nvSpPr>
        <p:spPr>
          <a:xfrm>
            <a:off x="2884748" y="31376883"/>
            <a:ext cx="469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Arial"/>
                <a:cs typeface="Arial"/>
                <a:sym typeface="Wingdings"/>
              </a:rPr>
              <a:t>Cytoplasm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93" name="ZoneTexte 192"/>
          <p:cNvSpPr txBox="1"/>
          <p:nvPr/>
        </p:nvSpPr>
        <p:spPr>
          <a:xfrm>
            <a:off x="8155486" y="31417990"/>
            <a:ext cx="4696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  <a:sym typeface="Wingdings"/>
              </a:rPr>
              <a:t>Nucleus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194" name="ZoneTexte 193"/>
          <p:cNvSpPr txBox="1"/>
          <p:nvPr/>
        </p:nvSpPr>
        <p:spPr>
          <a:xfrm>
            <a:off x="23396585" y="31362858"/>
            <a:ext cx="61204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"/>
                <a:cs typeface="Arial"/>
                <a:sym typeface="Wingdings"/>
              </a:rPr>
              <a:t>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Proteins</a:t>
            </a:r>
            <a:r>
              <a:rPr lang="fr-FR" sz="3200" dirty="0" smtClean="0">
                <a:latin typeface="Arial"/>
                <a:cs typeface="Arial"/>
                <a:sym typeface="Wingdings"/>
              </a:rPr>
              <a:t> to </a:t>
            </a:r>
            <a:r>
              <a:rPr lang="fr-FR" sz="3200" dirty="0" err="1" smtClean="0">
                <a:latin typeface="Arial"/>
                <a:cs typeface="Arial"/>
                <a:sym typeface="Wingdings"/>
              </a:rPr>
              <a:t>study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221" name="ZoneTexte 220"/>
          <p:cNvSpPr txBox="1"/>
          <p:nvPr/>
        </p:nvSpPr>
        <p:spPr>
          <a:xfrm>
            <a:off x="1610659" y="34348029"/>
            <a:ext cx="1617548" cy="584776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GAF-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ZoneTexte 221"/>
          <p:cNvSpPr txBox="1"/>
          <p:nvPr/>
        </p:nvSpPr>
        <p:spPr>
          <a:xfrm>
            <a:off x="3782390" y="34348185"/>
            <a:ext cx="1624065" cy="584776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RWP-RK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ZoneTexte 222"/>
          <p:cNvSpPr txBox="1"/>
          <p:nvPr/>
        </p:nvSpPr>
        <p:spPr>
          <a:xfrm>
            <a:off x="5759631" y="34340952"/>
            <a:ext cx="1093858" cy="58477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PB1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873144" y="33762435"/>
            <a:ext cx="13627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N-ter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7" name="ZoneTexte 216"/>
          <p:cNvSpPr txBox="1"/>
          <p:nvPr/>
        </p:nvSpPr>
        <p:spPr>
          <a:xfrm>
            <a:off x="6654080" y="33831121"/>
            <a:ext cx="12599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C-ter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18" name="Forme libre 217"/>
          <p:cNvSpPr/>
          <p:nvPr/>
        </p:nvSpPr>
        <p:spPr>
          <a:xfrm>
            <a:off x="1440851" y="34412203"/>
            <a:ext cx="160592" cy="358756"/>
          </a:xfrm>
          <a:custGeom>
            <a:avLst/>
            <a:gdLst>
              <a:gd name="connsiteX0" fmla="*/ 167951 w 167951"/>
              <a:gd name="connsiteY0" fmla="*/ 167951 h 167951"/>
              <a:gd name="connsiteX1" fmla="*/ 93306 w 167951"/>
              <a:gd name="connsiteY1" fmla="*/ 149289 h 167951"/>
              <a:gd name="connsiteX2" fmla="*/ 74645 w 167951"/>
              <a:gd name="connsiteY2" fmla="*/ 121298 h 167951"/>
              <a:gd name="connsiteX3" fmla="*/ 55983 w 167951"/>
              <a:gd name="connsiteY3" fmla="*/ 102636 h 167951"/>
              <a:gd name="connsiteX4" fmla="*/ 46653 w 167951"/>
              <a:gd name="connsiteY4" fmla="*/ 74644 h 167951"/>
              <a:gd name="connsiteX5" fmla="*/ 9330 w 167951"/>
              <a:gd name="connsiteY5" fmla="*/ 27991 h 167951"/>
              <a:gd name="connsiteX6" fmla="*/ 0 w 167951"/>
              <a:gd name="connsiteY6" fmla="*/ 0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51" h="167951">
                <a:moveTo>
                  <a:pt x="167951" y="167951"/>
                </a:moveTo>
                <a:cubicBezTo>
                  <a:pt x="165626" y="167486"/>
                  <a:pt x="102870" y="156940"/>
                  <a:pt x="93306" y="149289"/>
                </a:cubicBezTo>
                <a:cubicBezTo>
                  <a:pt x="84550" y="142284"/>
                  <a:pt x="81650" y="130054"/>
                  <a:pt x="74645" y="121298"/>
                </a:cubicBezTo>
                <a:cubicBezTo>
                  <a:pt x="69149" y="114428"/>
                  <a:pt x="62204" y="108857"/>
                  <a:pt x="55983" y="102636"/>
                </a:cubicBezTo>
                <a:cubicBezTo>
                  <a:pt x="52873" y="93305"/>
                  <a:pt x="51051" y="83441"/>
                  <a:pt x="46653" y="74644"/>
                </a:cubicBezTo>
                <a:cubicBezTo>
                  <a:pt x="34884" y="51105"/>
                  <a:pt x="26686" y="45347"/>
                  <a:pt x="9330" y="27991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Forme libre 218"/>
          <p:cNvSpPr/>
          <p:nvPr/>
        </p:nvSpPr>
        <p:spPr>
          <a:xfrm>
            <a:off x="6845201" y="34384574"/>
            <a:ext cx="249810" cy="338824"/>
          </a:xfrm>
          <a:custGeom>
            <a:avLst/>
            <a:gdLst>
              <a:gd name="connsiteX0" fmla="*/ 0 w 261257"/>
              <a:gd name="connsiteY0" fmla="*/ 158620 h 158620"/>
              <a:gd name="connsiteX1" fmla="*/ 121298 w 261257"/>
              <a:gd name="connsiteY1" fmla="*/ 149290 h 158620"/>
              <a:gd name="connsiteX2" fmla="*/ 149290 w 261257"/>
              <a:gd name="connsiteY2" fmla="*/ 130629 h 158620"/>
              <a:gd name="connsiteX3" fmla="*/ 177282 w 261257"/>
              <a:gd name="connsiteY3" fmla="*/ 121298 h 158620"/>
              <a:gd name="connsiteX4" fmla="*/ 195943 w 261257"/>
              <a:gd name="connsiteY4" fmla="*/ 93306 h 158620"/>
              <a:gd name="connsiteX5" fmla="*/ 223935 w 261257"/>
              <a:gd name="connsiteY5" fmla="*/ 83975 h 158620"/>
              <a:gd name="connsiteX6" fmla="*/ 242596 w 261257"/>
              <a:gd name="connsiteY6" fmla="*/ 27992 h 158620"/>
              <a:gd name="connsiteX7" fmla="*/ 261257 w 261257"/>
              <a:gd name="connsiteY7" fmla="*/ 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257" h="158620">
                <a:moveTo>
                  <a:pt x="0" y="158620"/>
                </a:moveTo>
                <a:cubicBezTo>
                  <a:pt x="40433" y="155510"/>
                  <a:pt x="81440" y="156763"/>
                  <a:pt x="121298" y="149290"/>
                </a:cubicBezTo>
                <a:cubicBezTo>
                  <a:pt x="132320" y="147223"/>
                  <a:pt x="139260" y="135644"/>
                  <a:pt x="149290" y="130629"/>
                </a:cubicBezTo>
                <a:cubicBezTo>
                  <a:pt x="158087" y="126230"/>
                  <a:pt x="167951" y="12440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8218" y="91978"/>
                  <a:pt x="223935" y="83975"/>
                </a:cubicBezTo>
                <a:cubicBezTo>
                  <a:pt x="235368" y="67969"/>
                  <a:pt x="231685" y="44359"/>
                  <a:pt x="242596" y="27992"/>
                </a:cubicBezTo>
                <a:lnTo>
                  <a:pt x="261257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1699903" y="35623233"/>
            <a:ext cx="1659035" cy="58477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GAF-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ZoneTexte 231"/>
          <p:cNvSpPr txBox="1"/>
          <p:nvPr/>
        </p:nvSpPr>
        <p:spPr>
          <a:xfrm>
            <a:off x="3913122" y="35623233"/>
            <a:ext cx="1624065" cy="584775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RWP-RK</a:t>
            </a:r>
            <a:endParaRPr kumimoji="0" lang="fr-FR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ZoneTexte 225"/>
          <p:cNvSpPr txBox="1"/>
          <p:nvPr/>
        </p:nvSpPr>
        <p:spPr>
          <a:xfrm>
            <a:off x="1014018" y="35070583"/>
            <a:ext cx="1199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N-ter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7" name="ZoneTexte 226"/>
          <p:cNvSpPr txBox="1"/>
          <p:nvPr/>
        </p:nvSpPr>
        <p:spPr>
          <a:xfrm>
            <a:off x="5642191" y="35242333"/>
            <a:ext cx="11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C-ter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8" name="Forme libre 227"/>
          <p:cNvSpPr/>
          <p:nvPr/>
        </p:nvSpPr>
        <p:spPr>
          <a:xfrm>
            <a:off x="1505240" y="35572795"/>
            <a:ext cx="160592" cy="358754"/>
          </a:xfrm>
          <a:custGeom>
            <a:avLst/>
            <a:gdLst>
              <a:gd name="connsiteX0" fmla="*/ 167951 w 167951"/>
              <a:gd name="connsiteY0" fmla="*/ 167951 h 167951"/>
              <a:gd name="connsiteX1" fmla="*/ 93306 w 167951"/>
              <a:gd name="connsiteY1" fmla="*/ 149289 h 167951"/>
              <a:gd name="connsiteX2" fmla="*/ 74645 w 167951"/>
              <a:gd name="connsiteY2" fmla="*/ 121298 h 167951"/>
              <a:gd name="connsiteX3" fmla="*/ 55983 w 167951"/>
              <a:gd name="connsiteY3" fmla="*/ 102636 h 167951"/>
              <a:gd name="connsiteX4" fmla="*/ 46653 w 167951"/>
              <a:gd name="connsiteY4" fmla="*/ 74644 h 167951"/>
              <a:gd name="connsiteX5" fmla="*/ 9330 w 167951"/>
              <a:gd name="connsiteY5" fmla="*/ 27991 h 167951"/>
              <a:gd name="connsiteX6" fmla="*/ 0 w 167951"/>
              <a:gd name="connsiteY6" fmla="*/ 0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51" h="167951">
                <a:moveTo>
                  <a:pt x="167951" y="167951"/>
                </a:moveTo>
                <a:cubicBezTo>
                  <a:pt x="165626" y="167486"/>
                  <a:pt x="102870" y="156940"/>
                  <a:pt x="93306" y="149289"/>
                </a:cubicBezTo>
                <a:cubicBezTo>
                  <a:pt x="84550" y="142284"/>
                  <a:pt x="81650" y="130054"/>
                  <a:pt x="74645" y="121298"/>
                </a:cubicBezTo>
                <a:cubicBezTo>
                  <a:pt x="69149" y="114428"/>
                  <a:pt x="62204" y="108857"/>
                  <a:pt x="55983" y="102636"/>
                </a:cubicBezTo>
                <a:cubicBezTo>
                  <a:pt x="52873" y="93305"/>
                  <a:pt x="51051" y="83441"/>
                  <a:pt x="46653" y="74644"/>
                </a:cubicBezTo>
                <a:cubicBezTo>
                  <a:pt x="34884" y="51105"/>
                  <a:pt x="26686" y="45347"/>
                  <a:pt x="9330" y="27991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Forme libre 228"/>
          <p:cNvSpPr/>
          <p:nvPr/>
        </p:nvSpPr>
        <p:spPr>
          <a:xfrm>
            <a:off x="5502338" y="35557176"/>
            <a:ext cx="249810" cy="338822"/>
          </a:xfrm>
          <a:custGeom>
            <a:avLst/>
            <a:gdLst>
              <a:gd name="connsiteX0" fmla="*/ 0 w 261257"/>
              <a:gd name="connsiteY0" fmla="*/ 158620 h 158620"/>
              <a:gd name="connsiteX1" fmla="*/ 121298 w 261257"/>
              <a:gd name="connsiteY1" fmla="*/ 149290 h 158620"/>
              <a:gd name="connsiteX2" fmla="*/ 149290 w 261257"/>
              <a:gd name="connsiteY2" fmla="*/ 130629 h 158620"/>
              <a:gd name="connsiteX3" fmla="*/ 177282 w 261257"/>
              <a:gd name="connsiteY3" fmla="*/ 121298 h 158620"/>
              <a:gd name="connsiteX4" fmla="*/ 195943 w 261257"/>
              <a:gd name="connsiteY4" fmla="*/ 93306 h 158620"/>
              <a:gd name="connsiteX5" fmla="*/ 223935 w 261257"/>
              <a:gd name="connsiteY5" fmla="*/ 83975 h 158620"/>
              <a:gd name="connsiteX6" fmla="*/ 242596 w 261257"/>
              <a:gd name="connsiteY6" fmla="*/ 27992 h 158620"/>
              <a:gd name="connsiteX7" fmla="*/ 261257 w 261257"/>
              <a:gd name="connsiteY7" fmla="*/ 0 h 15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257" h="158620">
                <a:moveTo>
                  <a:pt x="0" y="158620"/>
                </a:moveTo>
                <a:cubicBezTo>
                  <a:pt x="40433" y="155510"/>
                  <a:pt x="81440" y="156763"/>
                  <a:pt x="121298" y="149290"/>
                </a:cubicBezTo>
                <a:cubicBezTo>
                  <a:pt x="132320" y="147223"/>
                  <a:pt x="139260" y="135644"/>
                  <a:pt x="149290" y="130629"/>
                </a:cubicBezTo>
                <a:cubicBezTo>
                  <a:pt x="158087" y="126230"/>
                  <a:pt x="167951" y="124408"/>
                  <a:pt x="177282" y="121298"/>
                </a:cubicBezTo>
                <a:cubicBezTo>
                  <a:pt x="183502" y="111967"/>
                  <a:pt x="187186" y="100311"/>
                  <a:pt x="195943" y="93306"/>
                </a:cubicBezTo>
                <a:cubicBezTo>
                  <a:pt x="203623" y="87162"/>
                  <a:pt x="218218" y="91978"/>
                  <a:pt x="223935" y="83975"/>
                </a:cubicBezTo>
                <a:cubicBezTo>
                  <a:pt x="235368" y="67969"/>
                  <a:pt x="231685" y="44359"/>
                  <a:pt x="242596" y="27992"/>
                </a:cubicBezTo>
                <a:lnTo>
                  <a:pt x="261257" y="0"/>
                </a:lnTo>
              </a:path>
            </a:pathLst>
          </a:cu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78721" y="35639316"/>
            <a:ext cx="3858466" cy="58497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34" name="ZoneTexte 233"/>
          <p:cNvSpPr txBox="1"/>
          <p:nvPr/>
        </p:nvSpPr>
        <p:spPr>
          <a:xfrm>
            <a:off x="1602600" y="34332266"/>
            <a:ext cx="5258587" cy="58497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5861" y="36381527"/>
            <a:ext cx="5864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latin typeface="Arial"/>
                <a:cs typeface="Arial"/>
              </a:rPr>
              <a:t>Splicing</a:t>
            </a:r>
            <a:r>
              <a:rPr lang="fr-FR" sz="3200" dirty="0" smtClean="0">
                <a:latin typeface="Arial"/>
                <a:cs typeface="Arial"/>
              </a:rPr>
              <a:t> </a:t>
            </a:r>
            <a:r>
              <a:rPr lang="fr-FR" sz="3200" dirty="0" err="1" smtClean="0">
                <a:latin typeface="Arial"/>
                <a:cs typeface="Arial"/>
              </a:rPr>
              <a:t>variants</a:t>
            </a:r>
            <a:r>
              <a:rPr lang="fr-FR" sz="3200" dirty="0" smtClean="0">
                <a:latin typeface="Arial"/>
                <a:cs typeface="Arial"/>
              </a:rPr>
              <a:t> of NLP </a:t>
            </a:r>
            <a:r>
              <a:rPr lang="fr-FR" sz="3200" dirty="0" err="1" smtClean="0">
                <a:latin typeface="Arial"/>
                <a:cs typeface="Arial"/>
              </a:rPr>
              <a:t>protein</a:t>
            </a:r>
            <a:r>
              <a:rPr lang="fr-FR" sz="3200" dirty="0" smtClean="0">
                <a:latin typeface="Arial"/>
                <a:cs typeface="Arial"/>
              </a:rPr>
              <a:t> </a:t>
            </a:r>
            <a:r>
              <a:rPr lang="fr-FR" sz="3200" dirty="0" err="1" smtClean="0">
                <a:latin typeface="Arial"/>
                <a:cs typeface="Arial"/>
              </a:rPr>
              <a:t>specific</a:t>
            </a:r>
            <a:r>
              <a:rPr lang="fr-FR" sz="3200" dirty="0" smtClean="0">
                <a:latin typeface="Arial"/>
                <a:cs typeface="Arial"/>
              </a:rPr>
              <a:t> of </a:t>
            </a:r>
            <a:r>
              <a:rPr lang="fr-FR" sz="3200" dirty="0" err="1" smtClean="0">
                <a:latin typeface="Arial"/>
                <a:cs typeface="Arial"/>
              </a:rPr>
              <a:t>cereals</a:t>
            </a:r>
            <a:endParaRPr lang="fr-FR" sz="3200" dirty="0">
              <a:latin typeface="Arial"/>
              <a:cs typeface="Arial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46253" y="33206551"/>
            <a:ext cx="414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/>
                <a:cs typeface="Arial"/>
              </a:rPr>
              <a:t>NLP </a:t>
            </a:r>
            <a:r>
              <a:rPr lang="fr-FR" sz="3600" b="1" dirty="0" err="1" smtClean="0">
                <a:latin typeface="Arial"/>
                <a:cs typeface="Arial"/>
              </a:rPr>
              <a:t>domains</a:t>
            </a:r>
            <a:endParaRPr lang="fr-FR" sz="3600" b="1" dirty="0">
              <a:latin typeface="Arial"/>
              <a:cs typeface="Arial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3494204" y="40042711"/>
            <a:ext cx="23259817" cy="2913283"/>
            <a:chOff x="2636137" y="40042711"/>
            <a:chExt cx="23259817" cy="2913283"/>
          </a:xfrm>
        </p:grpSpPr>
        <p:pic>
          <p:nvPicPr>
            <p:cNvPr id="14375" name="Image 2" descr="Bandeau Logos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6137" y="40042711"/>
              <a:ext cx="20353416" cy="291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6585" y="40206283"/>
              <a:ext cx="2499369" cy="25861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Poster_IJPB">
  <a:themeElements>
    <a:clrScheme name="Poster_IJP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oster_IJPB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Poster_IJP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ster_IJP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ster_IJP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2004:Modèles:Mes modèles:Poster_IJPB.pot</Template>
  <TotalTime>9953</TotalTime>
  <Words>606</Words>
  <Application>Microsoft Office PowerPoint</Application>
  <PresentationFormat>Personnalisé</PresentationFormat>
  <Paragraphs>98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Times</vt:lpstr>
      <vt:lpstr>Times New Roman</vt:lpstr>
      <vt:lpstr>Wingdings</vt:lpstr>
      <vt:lpstr>Poster_IJPB</vt:lpstr>
      <vt:lpstr>Présentation PowerPoint</vt:lpstr>
    </vt:vector>
  </TitlesOfParts>
  <Company>David Bouchez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Bouchez</dc:creator>
  <cp:lastModifiedBy>Mathilde</cp:lastModifiedBy>
  <cp:revision>208</cp:revision>
  <cp:lastPrinted>2014-08-04T17:12:30Z</cp:lastPrinted>
  <dcterms:created xsi:type="dcterms:W3CDTF">2008-07-30T08:42:13Z</dcterms:created>
  <dcterms:modified xsi:type="dcterms:W3CDTF">2018-07-02T07:32:17Z</dcterms:modified>
</cp:coreProperties>
</file>