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1" r:id="rId3"/>
    <p:sldId id="258" r:id="rId4"/>
    <p:sldId id="259" r:id="rId5"/>
    <p:sldId id="268" r:id="rId6"/>
    <p:sldId id="260" r:id="rId7"/>
    <p:sldId id="267" r:id="rId8"/>
    <p:sldId id="261" r:id="rId9"/>
    <p:sldId id="269" r:id="rId10"/>
    <p:sldId id="262" r:id="rId11"/>
    <p:sldId id="263" r:id="rId12"/>
    <p:sldId id="270" r:id="rId13"/>
    <p:sldId id="1058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89617" autoAdjust="0"/>
  </p:normalViewPr>
  <p:slideViewPr>
    <p:cSldViewPr showGuides="1">
      <p:cViewPr varScale="1">
        <p:scale>
          <a:sx n="79" d="100"/>
          <a:sy n="79" d="100"/>
        </p:scale>
        <p:origin x="10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E85C3-8BDD-45DB-9E6A-44CA35FCD8A5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F320A-5193-4258-B582-B720BDFDB3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118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F320A-5193-4258-B582-B720BDFDB34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115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Définir; diversité des formes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F320A-5193-4258-B582-B720BDFDB34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9130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de titre - Ver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7638"/>
            <a:ext cx="4076700" cy="27908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08" y="2862269"/>
            <a:ext cx="314325" cy="4286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/>
        </p:nvSpPr>
        <p:spPr>
          <a:xfrm>
            <a:off x="0" y="5994603"/>
            <a:ext cx="12192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0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843" y="2767207"/>
            <a:ext cx="9144000" cy="10577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843" y="3634445"/>
            <a:ext cx="9144000" cy="654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BA136EC-F916-4BA0-840B-3A2D3BEC36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3" y="6267520"/>
            <a:ext cx="1546667" cy="41777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D1EBC3-1384-4BDD-9233-E73887467423}"/>
              </a:ext>
            </a:extLst>
          </p:cNvPr>
          <p:cNvSpPr/>
          <p:nvPr/>
        </p:nvSpPr>
        <p:spPr>
          <a:xfrm>
            <a:off x="0" y="5994603"/>
            <a:ext cx="12192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ln>
                <a:noFill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6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- Version 2">
    <p:bg>
      <p:bgPr>
        <a:solidFill>
          <a:srgbClr val="00A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" y="2837638"/>
            <a:ext cx="4076190" cy="279047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15" y="2825325"/>
            <a:ext cx="314286" cy="4285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/>
        </p:nvSpPr>
        <p:spPr>
          <a:xfrm>
            <a:off x="0" y="5905915"/>
            <a:ext cx="12192000" cy="864524"/>
          </a:xfrm>
          <a:prstGeom prst="rect">
            <a:avLst/>
          </a:prstGeom>
          <a:solidFill>
            <a:srgbClr val="00A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0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843" y="2767207"/>
            <a:ext cx="9144000" cy="10577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843" y="4317634"/>
            <a:ext cx="9144000" cy="654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8F33C8C-4663-47F8-AAC2-AA7669DF2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4" y="6338177"/>
            <a:ext cx="1546667" cy="41777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27AAB96-537C-4EB3-AF67-D3B403962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306" y="2862262"/>
            <a:ext cx="314324" cy="32146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FBF7695-033D-42E2-8D36-4D707D15B1DE}"/>
              </a:ext>
            </a:extLst>
          </p:cNvPr>
          <p:cNvSpPr/>
          <p:nvPr/>
        </p:nvSpPr>
        <p:spPr>
          <a:xfrm>
            <a:off x="0" y="5994603"/>
            <a:ext cx="12192000" cy="864524"/>
          </a:xfrm>
          <a:prstGeom prst="rect">
            <a:avLst/>
          </a:prstGeom>
          <a:solidFill>
            <a:srgbClr val="00A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ln>
                <a:noFill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6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ge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345" y="1537856"/>
            <a:ext cx="9680172" cy="40067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77E12C6-00F3-439F-A2FE-1D2F0A604A8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680171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364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416" y="1916832"/>
            <a:ext cx="10945216" cy="41044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/>
            </a:lvl1pPr>
            <a:lvl2pPr>
              <a:defRPr sz="28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40F9627-3E1A-4004-ABFB-AFCBC126E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A145E71-E6DC-460B-BD9E-537A5B24AA2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775520" y="1137463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272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2336" y="1647819"/>
            <a:ext cx="4401589" cy="43513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8008" y="1647819"/>
            <a:ext cx="4401589" cy="43513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91C4CC-48F8-459E-8260-CB6FFD7E8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44624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FD9EB01-BC37-475E-8D86-8ADA8009556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1021789"/>
            <a:ext cx="9837199" cy="5350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5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31F39E2-47D4-4E2A-8889-FBAB04A15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32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04" y="275704"/>
            <a:ext cx="4109957" cy="91024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581891"/>
            <a:ext cx="6172200" cy="50624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A161D90-8CEB-43C5-B5C5-E16450DD909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12060" y="1346007"/>
            <a:ext cx="3740501" cy="1101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498EB6-14FF-4794-BB07-42C86721F09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12060" y="2593571"/>
            <a:ext cx="3740501" cy="3050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90609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9D0B76-6BBA-4C58-A902-21E468C0A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3F59A13-2D2C-442E-8811-4A6E5B2F4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856A0D-F491-4285-BDE9-27BB69CC9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C5380-BA61-49CF-8549-B218895F0934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E4C046-72FF-4957-9AD7-B3ABC7CEA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D8CDC4-106F-473F-9D33-546CE94C0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7834-F5D6-4B59-B4D4-D875EC413C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8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3984AF6-CFFF-410E-AD4D-4FAE1D461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6156"/>
            <a:ext cx="11011966" cy="1148482"/>
          </a:xfrm>
          <a:prstGeom prst="rect">
            <a:avLst/>
          </a:prstGeom>
        </p:spPr>
        <p:txBody>
          <a:bodyPr vert="horz" lIns="0" tIns="4680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D6F15B8-BCC4-4139-B523-9F37938B7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24045"/>
            <a:ext cx="11011966" cy="4744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85EF67C-DB3C-4ADC-829F-14D87A8664F8}"/>
              </a:ext>
            </a:extLst>
          </p:cNvPr>
          <p:cNvSpPr txBox="1"/>
          <p:nvPr/>
        </p:nvSpPr>
        <p:spPr>
          <a:xfrm>
            <a:off x="9840416" y="6567304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 </a:t>
            </a:r>
            <a:fld id="{10B4F56D-375A-4CA4-ABA3-E73F3ECBB440}" type="slidenum">
              <a:rPr lang="fr-FR" sz="1200" b="0" smtClean="0">
                <a:solidFill>
                  <a:srgbClr val="00A3A6"/>
                </a:solidFill>
                <a:latin typeface="Raleway" panose="020B0503030101060003" pitchFamily="34" charset="0"/>
              </a:rPr>
              <a:pPr algn="r"/>
              <a:t>‹N°›</a:t>
            </a:fld>
            <a:endParaRPr lang="fr-FR" sz="1200" b="0" dirty="0">
              <a:solidFill>
                <a:srgbClr val="00A3A6"/>
              </a:solidFill>
              <a:latin typeface="Raleway" panose="020B0503030101060003" pitchFamily="34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1A273F-8B3B-4FFA-A6A7-5A556F5FD6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6953"/>
            <a:ext cx="2000250" cy="8001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65E1590-C5ED-40A5-8FDC-49804A541E8C}"/>
              </a:ext>
            </a:extLst>
          </p:cNvPr>
          <p:cNvSpPr txBox="1"/>
          <p:nvPr/>
        </p:nvSpPr>
        <p:spPr>
          <a:xfrm>
            <a:off x="1055440" y="6379359"/>
            <a:ext cx="89548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75662"/>
                </a:solidFill>
                <a:latin typeface="+mn-lt"/>
              </a:rPr>
              <a:t>Forest edges: places of many transitions. M Deconchat</a:t>
            </a:r>
            <a:endParaRPr lang="fr-FR" sz="1000" dirty="0">
              <a:solidFill>
                <a:srgbClr val="275662"/>
              </a:solidFill>
              <a:latin typeface="+mn-lt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8D72164-4559-4100-95B7-1606C1B7E131}"/>
              </a:ext>
            </a:extLst>
          </p:cNvPr>
          <p:cNvSpPr txBox="1"/>
          <p:nvPr/>
        </p:nvSpPr>
        <p:spPr>
          <a:xfrm>
            <a:off x="1055439" y="6541794"/>
            <a:ext cx="8954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dirty="0">
                <a:solidFill>
                  <a:srgbClr val="00A3A6"/>
                </a:solidFill>
                <a:latin typeface="+mj-lt"/>
              </a:rPr>
              <a:t>Forêts en transitions, Tours, 18-19/06/2024</a:t>
            </a:r>
            <a:endParaRPr lang="fr-FR" sz="1000" dirty="0">
              <a:solidFill>
                <a:srgbClr val="275662"/>
              </a:solidFill>
              <a:latin typeface="+mn-lt"/>
            </a:endParaRPr>
          </a:p>
          <a:p>
            <a:r>
              <a:rPr lang="fr-FR" sz="1000" dirty="0">
                <a:solidFill>
                  <a:srgbClr val="00A3A6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381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marL="457200" indent="-457200" algn="l" defTabSz="914400" rtl="0" eaLnBrk="1" latinLnBrk="0" hangingPunct="1">
        <a:lnSpc>
          <a:spcPct val="90000"/>
        </a:lnSpc>
        <a:spcBef>
          <a:spcPct val="0"/>
        </a:spcBef>
        <a:buFontTx/>
        <a:buBlip>
          <a:blip r:embed="rId11"/>
        </a:buBlip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licit.com/" TargetMode="External"/><Relationship Id="rId2" Type="http://schemas.openxmlformats.org/officeDocument/2006/relationships/hyperlink" Target="https://researchrabbitapp.com/home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6E8278-ECFD-4D62-AB43-25EE3EB57E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Forest </a:t>
            </a:r>
            <a:r>
              <a:rPr lang="fr-FR" dirty="0" err="1"/>
              <a:t>edges</a:t>
            </a:r>
            <a:r>
              <a:rPr lang="fr-FR" dirty="0"/>
              <a:t>: places of </a:t>
            </a:r>
            <a:r>
              <a:rPr lang="fr-FR" dirty="0" err="1"/>
              <a:t>many</a:t>
            </a:r>
            <a:r>
              <a:rPr lang="fr-FR" dirty="0"/>
              <a:t> transitions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7CDAE96-DF4C-4243-B1D0-2CB53866B2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Marc Deconchat (DR INRAE)</a:t>
            </a:r>
          </a:p>
          <a:p>
            <a:r>
              <a:rPr lang="fr-FR" dirty="0"/>
              <a:t>UMR Dynafor</a:t>
            </a:r>
          </a:p>
          <a:p>
            <a:r>
              <a:rPr lang="fr-FR" dirty="0"/>
              <a:t>Biosefair</a:t>
            </a:r>
          </a:p>
          <a:p>
            <a:r>
              <a:rPr lang="fr-FR" dirty="0"/>
              <a:t>Marc.deconchat@inrae.fr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55CB0F5-F871-4D1E-B5A1-64CBE8AA6D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934"/>
          <a:stretch/>
        </p:blipFill>
        <p:spPr>
          <a:xfrm>
            <a:off x="10281920" y="5467481"/>
            <a:ext cx="1723515" cy="1177159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4E72A69F-248C-4010-8FF2-EAD5F5815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3632" y="400867"/>
            <a:ext cx="6858000" cy="1199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338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5BBB28E-52DD-4903-A33E-11C337951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1916832"/>
            <a:ext cx="8352928" cy="4104456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More </a:t>
            </a:r>
            <a:r>
              <a:rPr lang="fr-FR" dirty="0" err="1"/>
              <a:t>pests</a:t>
            </a:r>
            <a:r>
              <a:rPr lang="fr-FR" dirty="0"/>
              <a:t> but a </a:t>
            </a:r>
            <a:r>
              <a:rPr lang="fr-FR" dirty="0" err="1"/>
              <a:t>better</a:t>
            </a:r>
            <a:r>
              <a:rPr lang="fr-FR" dirty="0"/>
              <a:t> </a:t>
            </a:r>
            <a:r>
              <a:rPr lang="fr-FR" dirty="0" err="1"/>
              <a:t>regulation</a:t>
            </a:r>
            <a:r>
              <a:rPr lang="fr-FR" dirty="0"/>
              <a:t> in </a:t>
            </a:r>
            <a:r>
              <a:rPr lang="fr-FR" dirty="0" err="1"/>
              <a:t>forest</a:t>
            </a:r>
            <a:r>
              <a:rPr lang="fr-FR" dirty="0"/>
              <a:t> </a:t>
            </a:r>
            <a:r>
              <a:rPr lang="fr-FR" dirty="0" err="1"/>
              <a:t>edges</a:t>
            </a:r>
            <a:r>
              <a:rPr lang="fr-FR" dirty="0"/>
              <a:t> (Guyot et al., 2019)</a:t>
            </a:r>
          </a:p>
          <a:p>
            <a:pPr lvl="1"/>
            <a:r>
              <a:rPr lang="fr-FR" dirty="0"/>
              <a:t>May change if </a:t>
            </a:r>
            <a:r>
              <a:rPr lang="fr-FR" dirty="0" err="1"/>
              <a:t>pest</a:t>
            </a:r>
            <a:r>
              <a:rPr lang="fr-FR" dirty="0"/>
              <a:t> pressure changes</a:t>
            </a:r>
          </a:p>
          <a:p>
            <a:pPr lvl="1"/>
            <a:endParaRPr lang="fr-FR" dirty="0"/>
          </a:p>
          <a:p>
            <a:r>
              <a:rPr lang="fr-FR" dirty="0"/>
              <a:t>Damages by </a:t>
            </a:r>
            <a:r>
              <a:rPr lang="fr-FR" dirty="0" err="1"/>
              <a:t>windstorms</a:t>
            </a:r>
            <a:r>
              <a:rPr lang="fr-FR" dirty="0"/>
              <a:t> </a:t>
            </a:r>
            <a:r>
              <a:rPr lang="fr-FR" dirty="0" err="1"/>
              <a:t>depend</a:t>
            </a:r>
            <a:r>
              <a:rPr lang="fr-FR" dirty="0"/>
              <a:t> on </a:t>
            </a:r>
            <a:r>
              <a:rPr lang="fr-FR" dirty="0" err="1"/>
              <a:t>forest</a:t>
            </a:r>
            <a:r>
              <a:rPr lang="fr-FR" dirty="0"/>
              <a:t> </a:t>
            </a:r>
            <a:r>
              <a:rPr lang="fr-FR" dirty="0" err="1"/>
              <a:t>edge</a:t>
            </a:r>
            <a:r>
              <a:rPr lang="fr-FR" dirty="0"/>
              <a:t> </a:t>
            </a:r>
            <a:r>
              <a:rPr lang="fr-FR" dirty="0" err="1"/>
              <a:t>shape</a:t>
            </a:r>
            <a:r>
              <a:rPr lang="fr-FR" dirty="0"/>
              <a:t> (Wuyts et al., 2008; </a:t>
            </a:r>
            <a:r>
              <a:rPr lang="fr-FR" dirty="0" err="1"/>
              <a:t>Gromke</a:t>
            </a:r>
            <a:r>
              <a:rPr lang="fr-FR" dirty="0"/>
              <a:t> et al., 2018)</a:t>
            </a:r>
          </a:p>
          <a:p>
            <a:pPr lvl="1"/>
            <a:r>
              <a:rPr lang="fr-FR" dirty="0" err="1"/>
              <a:t>Based</a:t>
            </a:r>
            <a:r>
              <a:rPr lang="fr-FR" dirty="0"/>
              <a:t> on </a:t>
            </a:r>
            <a:r>
              <a:rPr lang="fr-FR" dirty="0" err="1"/>
              <a:t>models</a:t>
            </a:r>
            <a:endParaRPr lang="fr-FR" dirty="0"/>
          </a:p>
          <a:p>
            <a:pPr lvl="1"/>
            <a:endParaRPr lang="fr-FR" dirty="0"/>
          </a:p>
          <a:p>
            <a:r>
              <a:rPr lang="fr-FR" dirty="0"/>
              <a:t>Forest </a:t>
            </a:r>
            <a:r>
              <a:rPr lang="fr-FR" dirty="0" err="1"/>
              <a:t>edges</a:t>
            </a:r>
            <a:r>
              <a:rPr lang="fr-FR" dirty="0"/>
              <a:t> have an influence on the occurrence and </a:t>
            </a:r>
            <a:r>
              <a:rPr lang="fr-FR" dirty="0" err="1"/>
              <a:t>intensity</a:t>
            </a:r>
            <a:r>
              <a:rPr lang="fr-FR" dirty="0"/>
              <a:t> of </a:t>
            </a:r>
            <a:r>
              <a:rPr lang="fr-FR" dirty="0" err="1"/>
              <a:t>wildfires</a:t>
            </a:r>
            <a:r>
              <a:rPr lang="fr-FR" dirty="0"/>
              <a:t> (</a:t>
            </a:r>
            <a:r>
              <a:rPr lang="fr-FR" dirty="0" err="1"/>
              <a:t>Armenteras</a:t>
            </a:r>
            <a:r>
              <a:rPr lang="fr-FR" dirty="0"/>
              <a:t> et al., 2013) (in the Amazon)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698D999-AF90-48C1-A25E-6E69710A3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Forest </a:t>
            </a:r>
            <a:r>
              <a:rPr lang="fr-FR" dirty="0" err="1"/>
              <a:t>edges</a:t>
            </a:r>
            <a:r>
              <a:rPr lang="fr-FR" dirty="0"/>
              <a:t> and </a:t>
            </a:r>
            <a:r>
              <a:rPr lang="fr-FR" dirty="0" err="1"/>
              <a:t>forest</a:t>
            </a:r>
            <a:r>
              <a:rPr lang="fr-FR" dirty="0"/>
              <a:t> </a:t>
            </a:r>
            <a:r>
              <a:rPr lang="fr-FR" dirty="0" err="1"/>
              <a:t>threats</a:t>
            </a:r>
            <a:endParaRPr lang="fr-FR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DD6D945E-CBCE-4E9C-8AB3-D56A4833452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7A0D23A0-E824-4F2E-A4F8-B48929648527}"/>
              </a:ext>
            </a:extLst>
          </p:cNvPr>
          <p:cNvGrpSpPr/>
          <p:nvPr/>
        </p:nvGrpSpPr>
        <p:grpSpPr>
          <a:xfrm>
            <a:off x="9192344" y="228191"/>
            <a:ext cx="2592288" cy="3217957"/>
            <a:chOff x="8485940" y="-22403"/>
            <a:chExt cx="3298692" cy="3933056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DAE01411-0067-4EF6-8944-FA4E1DB88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85940" y="-22403"/>
              <a:ext cx="3298692" cy="393305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EAD163-3E92-4A6B-895A-3076C2284211}"/>
                </a:ext>
              </a:extLst>
            </p:cNvPr>
            <p:cNvSpPr/>
            <p:nvPr/>
          </p:nvSpPr>
          <p:spPr>
            <a:xfrm rot="16200000">
              <a:off x="9997601" y="2161594"/>
              <a:ext cx="26634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/>
              <a:r>
                <a:rPr lang="fr-FR" dirty="0"/>
                <a:t>(</a:t>
              </a:r>
              <a:r>
                <a:rPr lang="fr-FR" dirty="0" err="1"/>
                <a:t>Bereczki</a:t>
              </a:r>
              <a:r>
                <a:rPr lang="fr-FR" dirty="0"/>
                <a:t> et al., 2015)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526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023C1E9-E858-4B36-A84C-8CD351736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09" y="1340768"/>
            <a:ext cx="11816981" cy="2340260"/>
          </a:xfrm>
        </p:spPr>
        <p:txBody>
          <a:bodyPr numCol="2">
            <a:normAutofit lnSpcReduction="10000"/>
          </a:bodyPr>
          <a:lstStyle/>
          <a:p>
            <a:r>
              <a:rPr lang="fr-FR" dirty="0" err="1"/>
              <a:t>Agroecology</a:t>
            </a:r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on a </a:t>
            </a:r>
            <a:r>
              <a:rPr lang="fr-FR" dirty="0" err="1"/>
              <a:t>better</a:t>
            </a:r>
            <a:r>
              <a:rPr lang="fr-FR" dirty="0"/>
              <a:t> use of all the non-</a:t>
            </a:r>
            <a:r>
              <a:rPr lang="fr-FR" dirty="0" err="1"/>
              <a:t>cultivated</a:t>
            </a:r>
            <a:r>
              <a:rPr lang="fr-FR" dirty="0"/>
              <a:t> areas in the </a:t>
            </a:r>
            <a:r>
              <a:rPr lang="fr-FR" dirty="0" err="1"/>
              <a:t>landscape</a:t>
            </a:r>
            <a:endParaRPr lang="fr-FR" dirty="0"/>
          </a:p>
          <a:p>
            <a:r>
              <a:rPr lang="fr-FR" dirty="0"/>
              <a:t>Strong </a:t>
            </a:r>
            <a:r>
              <a:rPr lang="fr-FR" dirty="0" err="1"/>
              <a:t>emphasis</a:t>
            </a:r>
            <a:r>
              <a:rPr lang="fr-FR" dirty="0"/>
              <a:t> on </a:t>
            </a:r>
            <a:r>
              <a:rPr lang="fr-FR" dirty="0" err="1"/>
              <a:t>agroforestry</a:t>
            </a:r>
            <a:r>
              <a:rPr lang="fr-FR" dirty="0"/>
              <a:t> as a key </a:t>
            </a:r>
            <a:r>
              <a:rPr lang="fr-FR" dirty="0" err="1"/>
              <a:t>agroecological</a:t>
            </a:r>
            <a:r>
              <a:rPr lang="fr-FR" dirty="0"/>
              <a:t> practice</a:t>
            </a:r>
          </a:p>
          <a:p>
            <a:r>
              <a:rPr lang="fr-FR" dirty="0" err="1"/>
              <a:t>Hedgerows</a:t>
            </a:r>
            <a:r>
              <a:rPr lang="fr-FR" dirty="0"/>
              <a:t> are in first place, but  </a:t>
            </a:r>
            <a:r>
              <a:rPr lang="fr-FR" dirty="0" err="1"/>
              <a:t>small</a:t>
            </a:r>
            <a:r>
              <a:rPr lang="fr-FR" dirty="0"/>
              <a:t> </a:t>
            </a:r>
            <a:r>
              <a:rPr lang="fr-FR" dirty="0" err="1"/>
              <a:t>woodlots</a:t>
            </a:r>
            <a:r>
              <a:rPr lang="fr-FR" dirty="0"/>
              <a:t> and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edges</a:t>
            </a:r>
            <a:r>
              <a:rPr lang="fr-FR" dirty="0"/>
              <a:t> </a:t>
            </a:r>
            <a:r>
              <a:rPr lang="fr-FR" dirty="0" err="1"/>
              <a:t>may</a:t>
            </a:r>
            <a:r>
              <a:rPr lang="fr-FR" dirty="0"/>
              <a:t> </a:t>
            </a:r>
            <a:r>
              <a:rPr lang="fr-FR" dirty="0" err="1"/>
              <a:t>play</a:t>
            </a:r>
            <a:r>
              <a:rPr lang="fr-FR" dirty="0"/>
              <a:t>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their</a:t>
            </a:r>
            <a:r>
              <a:rPr lang="fr-FR" dirty="0"/>
              <a:t> part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19D00C8-9F8C-4DCF-97D0-65493D2ED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Forest </a:t>
            </a:r>
            <a:r>
              <a:rPr lang="fr-FR" dirty="0" err="1"/>
              <a:t>edges</a:t>
            </a:r>
            <a:r>
              <a:rPr lang="fr-FR" dirty="0"/>
              <a:t> can have an influence on transitions of agriculture </a:t>
            </a:r>
            <a:r>
              <a:rPr lang="fr-FR" dirty="0" err="1"/>
              <a:t>towards</a:t>
            </a:r>
            <a:r>
              <a:rPr lang="fr-FR" dirty="0"/>
              <a:t> more </a:t>
            </a:r>
            <a:r>
              <a:rPr lang="fr-FR" dirty="0" err="1"/>
              <a:t>agroecolocical</a:t>
            </a:r>
            <a:r>
              <a:rPr lang="fr-FR" dirty="0"/>
              <a:t> practices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88663D9E-F0A8-489F-96EB-12FAAAFC55FC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EB2AC75-664E-4677-B93E-D084E557E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643" y="3429000"/>
            <a:ext cx="8568952" cy="3505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19159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B4F9D59-F1B7-4B34-BB1A-A11D38667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1916832"/>
            <a:ext cx="7335293" cy="4104456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Pest control (</a:t>
            </a:r>
            <a:r>
              <a:rPr lang="fr-FR" dirty="0" err="1"/>
              <a:t>Roume</a:t>
            </a:r>
            <a:r>
              <a:rPr lang="fr-FR" dirty="0"/>
              <a:t> et al. 2011; Vialatte et al. , 2024)</a:t>
            </a:r>
          </a:p>
          <a:p>
            <a:pPr marL="914400" lvl="2" indent="0">
              <a:buNone/>
            </a:pPr>
            <a:endParaRPr lang="fr-FR" dirty="0"/>
          </a:p>
          <a:p>
            <a:r>
              <a:rPr lang="fr-FR" dirty="0"/>
              <a:t>Pollination (</a:t>
            </a:r>
            <a:r>
              <a:rPr lang="fr-FR" dirty="0" err="1"/>
              <a:t>Olynyk</a:t>
            </a:r>
            <a:r>
              <a:rPr lang="fr-FR" dirty="0"/>
              <a:t> et al., 2021; Duflot et al., 2022)</a:t>
            </a:r>
          </a:p>
          <a:p>
            <a:endParaRPr lang="fr-FR" dirty="0"/>
          </a:p>
          <a:p>
            <a:r>
              <a:rPr lang="fr-FR" dirty="0" err="1"/>
              <a:t>Less</a:t>
            </a:r>
            <a:r>
              <a:rPr lang="fr-FR" dirty="0"/>
              <a:t> </a:t>
            </a:r>
            <a:r>
              <a:rPr lang="fr-FR" dirty="0" err="1"/>
              <a:t>papers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about </a:t>
            </a:r>
            <a:r>
              <a:rPr lang="fr-FR" dirty="0" err="1"/>
              <a:t>hedgerow</a:t>
            </a:r>
            <a:endParaRPr lang="fr-FR" dirty="0"/>
          </a:p>
          <a:p>
            <a:r>
              <a:rPr lang="fr-FR" dirty="0"/>
              <a:t>Distance to/</a:t>
            </a:r>
            <a:r>
              <a:rPr lang="fr-FR" dirty="0" err="1"/>
              <a:t>amount</a:t>
            </a:r>
            <a:r>
              <a:rPr lang="fr-FR" dirty="0"/>
              <a:t> of </a:t>
            </a:r>
            <a:r>
              <a:rPr lang="fr-FR" dirty="0" err="1"/>
              <a:t>forest</a:t>
            </a:r>
            <a:r>
              <a:rPr lang="fr-FR" dirty="0"/>
              <a:t> </a:t>
            </a:r>
            <a:r>
              <a:rPr lang="fr-FR" dirty="0" err="1"/>
              <a:t>edges</a:t>
            </a:r>
            <a:r>
              <a:rPr lang="fr-FR" dirty="0"/>
              <a:t> </a:t>
            </a:r>
            <a:r>
              <a:rPr lang="fr-FR" dirty="0" err="1"/>
              <a:t>among</a:t>
            </a:r>
            <a:r>
              <a:rPr lang="fr-FR" dirty="0"/>
              <a:t>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factors</a:t>
            </a:r>
            <a:endParaRPr lang="fr-FR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93CD68E-D716-45A1-B187-73477D678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Forest </a:t>
            </a:r>
            <a:r>
              <a:rPr lang="fr-FR" dirty="0" err="1"/>
              <a:t>edges</a:t>
            </a:r>
            <a:r>
              <a:rPr lang="fr-FR" dirty="0"/>
              <a:t> </a:t>
            </a:r>
            <a:r>
              <a:rPr lang="fr-FR" dirty="0" err="1"/>
              <a:t>provide</a:t>
            </a:r>
            <a:r>
              <a:rPr lang="fr-FR" dirty="0"/>
              <a:t> </a:t>
            </a:r>
            <a:r>
              <a:rPr lang="fr-FR" dirty="0" err="1"/>
              <a:t>ecosystems</a:t>
            </a:r>
            <a:r>
              <a:rPr lang="fr-FR" dirty="0"/>
              <a:t> services for agriculture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AFF52C75-47B4-4F49-830C-E94B61149FA0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81472CBC-6293-45DF-B00D-73B49851E2F8}"/>
              </a:ext>
            </a:extLst>
          </p:cNvPr>
          <p:cNvGrpSpPr/>
          <p:nvPr/>
        </p:nvGrpSpPr>
        <p:grpSpPr>
          <a:xfrm>
            <a:off x="7896200" y="404664"/>
            <a:ext cx="3935760" cy="4249595"/>
            <a:chOff x="1665605" y="2349103"/>
            <a:chExt cx="2776532" cy="3225529"/>
          </a:xfrm>
        </p:grpSpPr>
        <p:pic>
          <p:nvPicPr>
            <p:cNvPr id="6" name="Picture 10">
              <a:extLst>
                <a:ext uri="{FF2B5EF4-FFF2-40B4-BE49-F238E27FC236}">
                  <a16:creationId xmlns:a16="http://schemas.microsoft.com/office/drawing/2014/main" id="{E3412CA3-3D40-4B22-9D36-93A86B8A7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0000" r="13929"/>
            <a:stretch>
              <a:fillRect/>
            </a:stretch>
          </p:blipFill>
          <p:spPr bwMode="auto">
            <a:xfrm>
              <a:off x="3801381" y="2349103"/>
              <a:ext cx="619381" cy="645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61A3ACB5-1B70-48AB-A9D1-EFF034075B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048" b="6103"/>
            <a:stretch/>
          </p:blipFill>
          <p:spPr bwMode="auto">
            <a:xfrm>
              <a:off x="1929653" y="2731692"/>
              <a:ext cx="2512484" cy="2731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99065DFC-D20B-43DB-A22A-B9A8D1006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3539" r="7019"/>
            <a:stretch>
              <a:fillRect/>
            </a:stretch>
          </p:blipFill>
          <p:spPr bwMode="auto">
            <a:xfrm>
              <a:off x="2244585" y="2435922"/>
              <a:ext cx="1556797" cy="549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10">
              <a:extLst>
                <a:ext uri="{FF2B5EF4-FFF2-40B4-BE49-F238E27FC236}">
                  <a16:creationId xmlns:a16="http://schemas.microsoft.com/office/drawing/2014/main" id="{CD691B85-0F89-482A-8FF1-C5227B9690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3671" y="2991607"/>
              <a:ext cx="2074761" cy="1817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D605AFE-0CC1-4944-B75A-D47CED8CCF4D}"/>
                </a:ext>
              </a:extLst>
            </p:cNvPr>
            <p:cNvSpPr txBox="1"/>
            <p:nvPr/>
          </p:nvSpPr>
          <p:spPr>
            <a:xfrm rot="16200000">
              <a:off x="748961" y="3708693"/>
              <a:ext cx="2058929" cy="225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76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Number</a:t>
              </a:r>
              <a:r>
                <a:rPr lang="fr-FR" sz="76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of </a:t>
              </a:r>
              <a:r>
                <a:rPr lang="fr-FR" sz="76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individuals</a:t>
              </a:r>
              <a:r>
                <a:rPr lang="fr-FR" sz="76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fr-FR" sz="76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trap</a:t>
              </a:r>
              <a:r>
                <a:rPr lang="fr-FR" sz="76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fr-FR" sz="76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week</a:t>
              </a:r>
              <a:endParaRPr lang="fr-FR" sz="76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FCBAE092-1034-440E-A755-F033E5D7C5BA}"/>
                </a:ext>
              </a:extLst>
            </p:cNvPr>
            <p:cNvSpPr txBox="1"/>
            <p:nvPr/>
          </p:nvSpPr>
          <p:spPr>
            <a:xfrm>
              <a:off x="2144808" y="5301503"/>
              <a:ext cx="1545415" cy="273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76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Distance (m) </a:t>
              </a:r>
              <a:r>
                <a:rPr lang="fr-FR" sz="76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from</a:t>
              </a:r>
              <a:r>
                <a:rPr lang="fr-FR" sz="76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the border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42C7C8BE-E4DB-47A4-97A2-11FA513CB5E1}"/>
              </a:ext>
            </a:extLst>
          </p:cNvPr>
          <p:cNvGrpSpPr/>
          <p:nvPr/>
        </p:nvGrpSpPr>
        <p:grpSpPr>
          <a:xfrm>
            <a:off x="8575476" y="4654258"/>
            <a:ext cx="3316618" cy="2054103"/>
            <a:chOff x="5037606" y="2471142"/>
            <a:chExt cx="4264213" cy="2781322"/>
          </a:xfrm>
        </p:grpSpPr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29E49C16-CFEF-4F31-B7E9-9C73E3EDF1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606" y="2471142"/>
              <a:ext cx="4048125" cy="268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D411AA68-61D0-4AEF-BBF2-7FF613E348AD}"/>
                </a:ext>
              </a:extLst>
            </p:cNvPr>
            <p:cNvSpPr txBox="1"/>
            <p:nvPr/>
          </p:nvSpPr>
          <p:spPr>
            <a:xfrm>
              <a:off x="8064628" y="4849415"/>
              <a:ext cx="1237191" cy="403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>
                  <a:latin typeface="Arial" pitchFamily="34" charset="0"/>
                  <a:cs typeface="Arial" pitchFamily="34" charset="0"/>
                </a:rPr>
                <a:t>Ph Cugnot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0235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A4EE6D9-EF62-4742-8662-59C8A3557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196752"/>
            <a:ext cx="5832648" cy="4926992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No </a:t>
            </a:r>
            <a:r>
              <a:rPr lang="fr-FR" dirty="0" err="1"/>
              <a:t>scientific</a:t>
            </a:r>
            <a:r>
              <a:rPr lang="fr-FR" dirty="0"/>
              <a:t> </a:t>
            </a:r>
            <a:r>
              <a:rPr lang="fr-FR" dirty="0" err="1"/>
              <a:t>paper</a:t>
            </a:r>
            <a:r>
              <a:rPr lang="fr-FR" dirty="0"/>
              <a:t> </a:t>
            </a:r>
            <a:r>
              <a:rPr lang="fr-FR" dirty="0" err="1"/>
              <a:t>dealing</a:t>
            </a:r>
            <a:r>
              <a:rPr lang="fr-FR" dirty="0"/>
              <a:t> </a:t>
            </a:r>
            <a:r>
              <a:rPr lang="fr-FR" dirty="0" err="1"/>
              <a:t>explicitly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forest</a:t>
            </a:r>
            <a:r>
              <a:rPr lang="fr-FR" dirty="0"/>
              <a:t> </a:t>
            </a:r>
            <a:r>
              <a:rPr lang="fr-FR" dirty="0" err="1"/>
              <a:t>edges</a:t>
            </a:r>
            <a:r>
              <a:rPr lang="fr-FR" dirty="0"/>
              <a:t> and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roles</a:t>
            </a:r>
            <a:r>
              <a:rPr lang="fr-FR" dirty="0"/>
              <a:t> for animal </a:t>
            </a:r>
            <a:r>
              <a:rPr lang="fr-FR" dirty="0" err="1"/>
              <a:t>breeding</a:t>
            </a:r>
            <a:r>
              <a:rPr lang="fr-FR" dirty="0"/>
              <a:t> </a:t>
            </a:r>
            <a:r>
              <a:rPr lang="fr-FR" dirty="0" err="1"/>
              <a:t>activities</a:t>
            </a:r>
            <a:endParaRPr lang="fr-FR" dirty="0"/>
          </a:p>
          <a:p>
            <a:pPr lvl="1"/>
            <a:r>
              <a:rPr lang="fr-FR" dirty="0" err="1"/>
              <a:t>Fodder</a:t>
            </a:r>
            <a:endParaRPr lang="fr-FR" dirty="0"/>
          </a:p>
          <a:p>
            <a:pPr lvl="1"/>
            <a:r>
              <a:rPr lang="fr-FR" dirty="0"/>
              <a:t>Shelter</a:t>
            </a:r>
          </a:p>
          <a:p>
            <a:pPr lvl="1"/>
            <a:r>
              <a:rPr lang="fr-FR" dirty="0" err="1"/>
              <a:t>Disease</a:t>
            </a:r>
            <a:r>
              <a:rPr lang="fr-FR" dirty="0"/>
              <a:t> </a:t>
            </a:r>
            <a:r>
              <a:rPr lang="fr-FR" dirty="0" err="1"/>
              <a:t>dissemination</a:t>
            </a:r>
            <a:endParaRPr lang="fr-FR" dirty="0"/>
          </a:p>
          <a:p>
            <a:r>
              <a:rPr lang="fr-FR" dirty="0"/>
              <a:t>Forest </a:t>
            </a:r>
            <a:r>
              <a:rPr lang="fr-FR" dirty="0" err="1"/>
              <a:t>edges</a:t>
            </a:r>
            <a:r>
              <a:rPr lang="fr-FR" dirty="0"/>
              <a:t> are more </a:t>
            </a:r>
            <a:r>
              <a:rPr lang="fr-FR" dirty="0" err="1"/>
              <a:t>frequent</a:t>
            </a:r>
            <a:r>
              <a:rPr lang="fr-FR" dirty="0"/>
              <a:t> in </a:t>
            </a:r>
            <a:r>
              <a:rPr lang="fr-FR" dirty="0" err="1"/>
              <a:t>pasture</a:t>
            </a:r>
            <a:r>
              <a:rPr lang="fr-FR" dirty="0"/>
              <a:t> land </a:t>
            </a:r>
            <a:r>
              <a:rPr lang="fr-FR" dirty="0" err="1"/>
              <a:t>than</a:t>
            </a:r>
            <a:r>
              <a:rPr lang="fr-FR" dirty="0"/>
              <a:t> in </a:t>
            </a:r>
            <a:r>
              <a:rPr lang="fr-FR" dirty="0" err="1"/>
              <a:t>crop</a:t>
            </a:r>
            <a:r>
              <a:rPr lang="fr-FR" dirty="0"/>
              <a:t> land</a:t>
            </a:r>
          </a:p>
          <a:p>
            <a:r>
              <a:rPr lang="fr-FR" dirty="0"/>
              <a:t>Papers about </a:t>
            </a:r>
            <a:r>
              <a:rPr lang="fr-FR" dirty="0" err="1"/>
              <a:t>hedgerows</a:t>
            </a:r>
            <a:r>
              <a:rPr lang="fr-FR" dirty="0"/>
              <a:t> and </a:t>
            </a:r>
            <a:r>
              <a:rPr lang="fr-FR" dirty="0" err="1"/>
              <a:t>cattle</a:t>
            </a:r>
            <a:r>
              <a:rPr lang="fr-FR" dirty="0"/>
              <a:t>, and about </a:t>
            </a:r>
            <a:r>
              <a:rPr lang="fr-FR" dirty="0" err="1"/>
              <a:t>sylvopastoralism</a:t>
            </a:r>
            <a:endParaRPr lang="fr-FR" dirty="0"/>
          </a:p>
          <a:p>
            <a:r>
              <a:rPr lang="fr-FR" dirty="0"/>
              <a:t>More </a:t>
            </a:r>
            <a:r>
              <a:rPr lang="fr-FR" dirty="0" err="1"/>
              <a:t>papers</a:t>
            </a:r>
            <a:r>
              <a:rPr lang="fr-FR" dirty="0"/>
              <a:t> on </a:t>
            </a:r>
            <a:r>
              <a:rPr lang="fr-FR" dirty="0" err="1"/>
              <a:t>tropics</a:t>
            </a:r>
            <a:endParaRPr lang="fr-FR" dirty="0"/>
          </a:p>
          <a:p>
            <a:endParaRPr lang="fr-FR" dirty="0"/>
          </a:p>
          <a:p>
            <a:pPr lvl="1"/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272C0AE-111F-41B7-9512-53D89E372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Obvious</a:t>
            </a:r>
            <a:r>
              <a:rPr lang="fr-FR" dirty="0"/>
              <a:t> but </a:t>
            </a:r>
            <a:r>
              <a:rPr lang="fr-FR" dirty="0" err="1"/>
              <a:t>understudied</a:t>
            </a:r>
            <a:r>
              <a:rPr lang="fr-FR" dirty="0"/>
              <a:t> </a:t>
            </a:r>
            <a:r>
              <a:rPr lang="fr-FR" dirty="0" err="1"/>
              <a:t>relationships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forest</a:t>
            </a:r>
            <a:r>
              <a:rPr lang="fr-FR" dirty="0"/>
              <a:t> </a:t>
            </a:r>
            <a:r>
              <a:rPr lang="fr-FR" dirty="0" err="1"/>
              <a:t>edges</a:t>
            </a:r>
            <a:r>
              <a:rPr lang="fr-FR" dirty="0"/>
              <a:t> and animal </a:t>
            </a:r>
            <a:r>
              <a:rPr lang="fr-FR" dirty="0" err="1"/>
              <a:t>breeding</a:t>
            </a:r>
            <a:endParaRPr lang="fr-FR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3C7A995F-6D4A-469F-9B9A-86FC4FA4FAE5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7">
            <a:extLst>
              <a:ext uri="{FF2B5EF4-FFF2-40B4-BE49-F238E27FC236}">
                <a16:creationId xmlns:a16="http://schemas.microsoft.com/office/drawing/2014/main" id="{1EBA9CA8-FFAE-48E1-B3E5-8E29DDC754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134" y="1670360"/>
            <a:ext cx="6129866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39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21A503B-73E7-4D8A-958B-33CA12CD7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281" y="1037889"/>
            <a:ext cx="11349367" cy="5415447"/>
          </a:xfrm>
        </p:spPr>
        <p:txBody>
          <a:bodyPr>
            <a:normAutofit lnSpcReduction="10000"/>
          </a:bodyPr>
          <a:lstStyle/>
          <a:p>
            <a:r>
              <a:rPr lang="fr-FR" dirty="0"/>
              <a:t>Forest </a:t>
            </a:r>
            <a:r>
              <a:rPr lang="fr-FR" dirty="0" err="1"/>
              <a:t>edges</a:t>
            </a:r>
            <a:r>
              <a:rPr lang="fr-FR" dirty="0"/>
              <a:t> are key </a:t>
            </a:r>
            <a:r>
              <a:rPr lang="fr-FR" dirty="0" err="1"/>
              <a:t>ecological</a:t>
            </a:r>
            <a:r>
              <a:rPr lang="fr-FR" dirty="0"/>
              <a:t> components in rural </a:t>
            </a:r>
            <a:r>
              <a:rPr lang="fr-FR" dirty="0" err="1"/>
              <a:t>landscape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desserve a </a:t>
            </a:r>
            <a:r>
              <a:rPr lang="fr-FR" dirty="0" err="1"/>
              <a:t>better</a:t>
            </a:r>
            <a:r>
              <a:rPr lang="fr-FR" dirty="0"/>
              <a:t> attention and more </a:t>
            </a:r>
            <a:r>
              <a:rPr lang="fr-FR" dirty="0" err="1"/>
              <a:t>research</a:t>
            </a:r>
            <a:endParaRPr lang="fr-FR" dirty="0"/>
          </a:p>
          <a:p>
            <a:r>
              <a:rPr lang="fr-FR" dirty="0"/>
              <a:t>Edge </a:t>
            </a:r>
            <a:r>
              <a:rPr lang="fr-FR" dirty="0" err="1"/>
              <a:t>effects</a:t>
            </a:r>
            <a:r>
              <a:rPr lang="fr-FR" dirty="0"/>
              <a:t>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studied</a:t>
            </a:r>
            <a:r>
              <a:rPr lang="fr-FR" dirty="0"/>
              <a:t> in </a:t>
            </a:r>
            <a:r>
              <a:rPr lang="fr-FR" dirty="0" err="1"/>
              <a:t>their</a:t>
            </a:r>
            <a:r>
              <a:rPr lang="fr-FR" dirty="0"/>
              <a:t> temporal </a:t>
            </a:r>
            <a:r>
              <a:rPr lang="fr-FR" dirty="0" err="1"/>
              <a:t>dynamics</a:t>
            </a:r>
            <a:r>
              <a:rPr lang="fr-FR" dirty="0"/>
              <a:t>, </a:t>
            </a:r>
            <a:r>
              <a:rPr lang="fr-FR" dirty="0" err="1"/>
              <a:t>related</a:t>
            </a:r>
            <a:r>
              <a:rPr lang="fr-FR" dirty="0"/>
              <a:t> to global changes</a:t>
            </a:r>
          </a:p>
          <a:p>
            <a:r>
              <a:rPr lang="fr-FR" dirty="0"/>
              <a:t>Forest and agriculture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considered</a:t>
            </a:r>
            <a:r>
              <a:rPr lang="fr-FR" dirty="0"/>
              <a:t> </a:t>
            </a:r>
            <a:r>
              <a:rPr lang="fr-FR" dirty="0" err="1"/>
              <a:t>equaly</a:t>
            </a:r>
            <a:r>
              <a:rPr lang="fr-FR" dirty="0"/>
              <a:t> </a:t>
            </a:r>
            <a:r>
              <a:rPr lang="fr-FR" dirty="0" err="1"/>
              <a:t>regarding</a:t>
            </a:r>
            <a:r>
              <a:rPr lang="fr-FR" dirty="0"/>
              <a:t> </a:t>
            </a:r>
            <a:r>
              <a:rPr lang="fr-FR" dirty="0" err="1"/>
              <a:t>forest</a:t>
            </a:r>
            <a:r>
              <a:rPr lang="fr-FR" dirty="0"/>
              <a:t> </a:t>
            </a:r>
            <a:r>
              <a:rPr lang="fr-FR" dirty="0" err="1"/>
              <a:t>edge</a:t>
            </a:r>
            <a:r>
              <a:rPr lang="fr-FR" dirty="0"/>
              <a:t> impacts</a:t>
            </a:r>
          </a:p>
          <a:p>
            <a:r>
              <a:rPr lang="fr-FR" dirty="0"/>
              <a:t>Links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cattle</a:t>
            </a:r>
            <a:r>
              <a:rPr lang="fr-FR" dirty="0"/>
              <a:t> and animal </a:t>
            </a:r>
            <a:r>
              <a:rPr lang="fr-FR" dirty="0" err="1"/>
              <a:t>breeeding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</a:t>
            </a:r>
            <a:r>
              <a:rPr lang="fr-FR" dirty="0" err="1"/>
              <a:t>much</a:t>
            </a:r>
            <a:r>
              <a:rPr lang="fr-FR" dirty="0"/>
              <a:t> more </a:t>
            </a:r>
            <a:r>
              <a:rPr lang="fr-FR" dirty="0" err="1"/>
              <a:t>consideration</a:t>
            </a:r>
            <a:r>
              <a:rPr lang="fr-FR" dirty="0"/>
              <a:t> and are a gap of </a:t>
            </a:r>
            <a:r>
              <a:rPr lang="fr-FR" dirty="0" err="1"/>
              <a:t>knowledge</a:t>
            </a:r>
            <a:r>
              <a:rPr lang="fr-FR" dirty="0"/>
              <a:t>, </a:t>
            </a:r>
            <a:r>
              <a:rPr lang="fr-FR" dirty="0" err="1"/>
              <a:t>despite</a:t>
            </a:r>
            <a:r>
              <a:rPr lang="fr-FR" dirty="0"/>
              <a:t>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potential</a:t>
            </a:r>
            <a:r>
              <a:rPr lang="fr-FR" dirty="0"/>
              <a:t> </a:t>
            </a:r>
            <a:r>
              <a:rPr lang="fr-FR" dirty="0" err="1"/>
              <a:t>roles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Bibliographic</a:t>
            </a:r>
            <a:r>
              <a:rPr lang="fr-FR" dirty="0"/>
              <a:t> </a:t>
            </a:r>
            <a:r>
              <a:rPr lang="fr-FR" dirty="0" err="1"/>
              <a:t>database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available</a:t>
            </a:r>
            <a:r>
              <a:rPr lang="fr-FR" dirty="0"/>
              <a:t> for all by the end of 2024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BBB24BC-3A36-4925-8394-B536D5886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 and perspectives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581DF652-569F-4A98-884B-B3134C7ADCFD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817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F5FB937-4E3E-4339-AA11-1425B07DD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DAD870B-E8F2-4B81-80B7-1F3AD8385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Forest (de)fragmentation: a </a:t>
            </a:r>
            <a:r>
              <a:rPr lang="fr-FR" dirty="0" err="1"/>
              <a:t>matter</a:t>
            </a:r>
            <a:r>
              <a:rPr lang="fr-FR" dirty="0"/>
              <a:t> of </a:t>
            </a:r>
            <a:r>
              <a:rPr lang="fr-FR" dirty="0" err="1"/>
              <a:t>edges</a:t>
            </a:r>
            <a:endParaRPr lang="fr-FR" dirty="0"/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FCA104A7-8257-4F50-9BDC-0742235F0E87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D1A64FFA-0755-442B-8D2C-4AF44F161952}"/>
              </a:ext>
            </a:extLst>
          </p:cNvPr>
          <p:cNvGrpSpPr/>
          <p:nvPr/>
        </p:nvGrpSpPr>
        <p:grpSpPr>
          <a:xfrm>
            <a:off x="4707113" y="4225504"/>
            <a:ext cx="7358062" cy="2643188"/>
            <a:chOff x="3634482" y="3450108"/>
            <a:chExt cx="7358062" cy="264318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777D07C-BC54-4BDF-B3A0-4365802DA67F}"/>
                </a:ext>
              </a:extLst>
            </p:cNvPr>
            <p:cNvSpPr/>
            <p:nvPr/>
          </p:nvSpPr>
          <p:spPr>
            <a:xfrm>
              <a:off x="3634482" y="3450108"/>
              <a:ext cx="3143250" cy="26431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8" name="Forme libre 6">
              <a:extLst>
                <a:ext uri="{FF2B5EF4-FFF2-40B4-BE49-F238E27FC236}">
                  <a16:creationId xmlns:a16="http://schemas.microsoft.com/office/drawing/2014/main" id="{D8B98D28-C1E5-4A2B-A99F-C6825D8EEF6D}"/>
                </a:ext>
              </a:extLst>
            </p:cNvPr>
            <p:cNvSpPr/>
            <p:nvPr/>
          </p:nvSpPr>
          <p:spPr>
            <a:xfrm>
              <a:off x="3737669" y="4410546"/>
              <a:ext cx="468313" cy="611187"/>
            </a:xfrm>
            <a:custGeom>
              <a:avLst/>
              <a:gdLst>
                <a:gd name="connsiteX0" fmla="*/ 52466 w 468470"/>
                <a:gd name="connsiteY0" fmla="*/ 0 h 611863"/>
                <a:gd name="connsiteX1" fmla="*/ 342922 w 468470"/>
                <a:gd name="connsiteY1" fmla="*/ 21515 h 611863"/>
                <a:gd name="connsiteX2" fmla="*/ 375195 w 468470"/>
                <a:gd name="connsiteY2" fmla="*/ 43030 h 611863"/>
                <a:gd name="connsiteX3" fmla="*/ 418226 w 468470"/>
                <a:gd name="connsiteY3" fmla="*/ 75303 h 611863"/>
                <a:gd name="connsiteX4" fmla="*/ 428983 w 468470"/>
                <a:gd name="connsiteY4" fmla="*/ 118334 h 611863"/>
                <a:gd name="connsiteX5" fmla="*/ 450498 w 468470"/>
                <a:gd name="connsiteY5" fmla="*/ 172122 h 611863"/>
                <a:gd name="connsiteX6" fmla="*/ 461256 w 468470"/>
                <a:gd name="connsiteY6" fmla="*/ 204395 h 611863"/>
                <a:gd name="connsiteX7" fmla="*/ 450498 w 468470"/>
                <a:gd name="connsiteY7" fmla="*/ 505609 h 611863"/>
                <a:gd name="connsiteX8" fmla="*/ 364437 w 468470"/>
                <a:gd name="connsiteY8" fmla="*/ 570155 h 611863"/>
                <a:gd name="connsiteX9" fmla="*/ 299891 w 468470"/>
                <a:gd name="connsiteY9" fmla="*/ 602428 h 611863"/>
                <a:gd name="connsiteX10" fmla="*/ 170800 w 468470"/>
                <a:gd name="connsiteY10" fmla="*/ 591670 h 611863"/>
                <a:gd name="connsiteX11" fmla="*/ 149284 w 468470"/>
                <a:gd name="connsiteY11" fmla="*/ 570155 h 611863"/>
                <a:gd name="connsiteX12" fmla="*/ 127769 w 468470"/>
                <a:gd name="connsiteY12" fmla="*/ 505609 h 611863"/>
                <a:gd name="connsiteX13" fmla="*/ 84738 w 468470"/>
                <a:gd name="connsiteY13" fmla="*/ 344244 h 611863"/>
                <a:gd name="connsiteX14" fmla="*/ 52466 w 468470"/>
                <a:gd name="connsiteY14" fmla="*/ 322729 h 611863"/>
                <a:gd name="connsiteX15" fmla="*/ 41708 w 468470"/>
                <a:gd name="connsiteY15" fmla="*/ 290456 h 611863"/>
                <a:gd name="connsiteX16" fmla="*/ 9435 w 468470"/>
                <a:gd name="connsiteY16" fmla="*/ 225910 h 611863"/>
                <a:gd name="connsiteX17" fmla="*/ 20193 w 468470"/>
                <a:gd name="connsiteY17" fmla="*/ 64545 h 611863"/>
                <a:gd name="connsiteX18" fmla="*/ 41708 w 468470"/>
                <a:gd name="connsiteY18" fmla="*/ 0 h 611863"/>
                <a:gd name="connsiteX19" fmla="*/ 52466 w 468470"/>
                <a:gd name="connsiteY19" fmla="*/ 0 h 611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68470" h="611863">
                  <a:moveTo>
                    <a:pt x="52466" y="0"/>
                  </a:moveTo>
                  <a:cubicBezTo>
                    <a:pt x="54393" y="113"/>
                    <a:pt x="302603" y="12211"/>
                    <a:pt x="342922" y="21515"/>
                  </a:cubicBezTo>
                  <a:cubicBezTo>
                    <a:pt x="355520" y="24422"/>
                    <a:pt x="364674" y="35515"/>
                    <a:pt x="375195" y="43030"/>
                  </a:cubicBezTo>
                  <a:cubicBezTo>
                    <a:pt x="389785" y="53451"/>
                    <a:pt x="403882" y="64545"/>
                    <a:pt x="418226" y="75303"/>
                  </a:cubicBezTo>
                  <a:cubicBezTo>
                    <a:pt x="421812" y="89647"/>
                    <a:pt x="424308" y="104308"/>
                    <a:pt x="428983" y="118334"/>
                  </a:cubicBezTo>
                  <a:cubicBezTo>
                    <a:pt x="435089" y="136654"/>
                    <a:pt x="443718" y="154041"/>
                    <a:pt x="450498" y="172122"/>
                  </a:cubicBezTo>
                  <a:cubicBezTo>
                    <a:pt x="454480" y="182740"/>
                    <a:pt x="457670" y="193637"/>
                    <a:pt x="461256" y="204395"/>
                  </a:cubicBezTo>
                  <a:cubicBezTo>
                    <a:pt x="457670" y="304800"/>
                    <a:pt x="468470" y="406761"/>
                    <a:pt x="450498" y="505609"/>
                  </a:cubicBezTo>
                  <a:cubicBezTo>
                    <a:pt x="440119" y="562692"/>
                    <a:pt x="397765" y="553491"/>
                    <a:pt x="364437" y="570155"/>
                  </a:cubicBezTo>
                  <a:cubicBezTo>
                    <a:pt x="281021" y="611863"/>
                    <a:pt x="381010" y="575387"/>
                    <a:pt x="299891" y="602428"/>
                  </a:cubicBezTo>
                  <a:cubicBezTo>
                    <a:pt x="256861" y="598842"/>
                    <a:pt x="213021" y="600717"/>
                    <a:pt x="170800" y="591670"/>
                  </a:cubicBezTo>
                  <a:cubicBezTo>
                    <a:pt x="160883" y="589545"/>
                    <a:pt x="153820" y="579227"/>
                    <a:pt x="149284" y="570155"/>
                  </a:cubicBezTo>
                  <a:cubicBezTo>
                    <a:pt x="139141" y="549870"/>
                    <a:pt x="127769" y="505609"/>
                    <a:pt x="127769" y="505609"/>
                  </a:cubicBezTo>
                  <a:cubicBezTo>
                    <a:pt x="111818" y="282305"/>
                    <a:pt x="165746" y="384749"/>
                    <a:pt x="84738" y="344244"/>
                  </a:cubicBezTo>
                  <a:cubicBezTo>
                    <a:pt x="73174" y="338462"/>
                    <a:pt x="63223" y="329901"/>
                    <a:pt x="52466" y="322729"/>
                  </a:cubicBezTo>
                  <a:cubicBezTo>
                    <a:pt x="48880" y="311971"/>
                    <a:pt x="46779" y="300598"/>
                    <a:pt x="41708" y="290456"/>
                  </a:cubicBezTo>
                  <a:cubicBezTo>
                    <a:pt x="0" y="207040"/>
                    <a:pt x="36476" y="307029"/>
                    <a:pt x="9435" y="225910"/>
                  </a:cubicBezTo>
                  <a:cubicBezTo>
                    <a:pt x="13021" y="172122"/>
                    <a:pt x="12569" y="117911"/>
                    <a:pt x="20193" y="64545"/>
                  </a:cubicBezTo>
                  <a:cubicBezTo>
                    <a:pt x="23400" y="42094"/>
                    <a:pt x="25672" y="16036"/>
                    <a:pt x="41708" y="0"/>
                  </a:cubicBezTo>
                  <a:lnTo>
                    <a:pt x="52466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9" name="ZoneTexte 28">
              <a:extLst>
                <a:ext uri="{FF2B5EF4-FFF2-40B4-BE49-F238E27FC236}">
                  <a16:creationId xmlns:a16="http://schemas.microsoft.com/office/drawing/2014/main" id="{3A02EF54-8838-481D-8CB3-3702F91EB7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4482" y="3469158"/>
              <a:ext cx="785812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>
                  <a:latin typeface="Tw Cen MT" pitchFamily="34" charset="0"/>
                </a:rPr>
                <a:t>matrice</a:t>
              </a:r>
            </a:p>
          </p:txBody>
        </p:sp>
        <p:sp>
          <p:nvSpPr>
            <p:cNvPr id="10" name="ZoneTexte 29">
              <a:extLst>
                <a:ext uri="{FF2B5EF4-FFF2-40B4-BE49-F238E27FC236}">
                  <a16:creationId xmlns:a16="http://schemas.microsoft.com/office/drawing/2014/main" id="{A46F6134-3356-4E52-BADC-391C3CC347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7419" y="5571008"/>
              <a:ext cx="91377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dirty="0">
                  <a:latin typeface="Tw Cen MT" pitchFamily="34" charset="0"/>
                </a:rPr>
                <a:t>Fragments</a:t>
              </a:r>
            </a:p>
          </p:txBody>
        </p:sp>
        <p:sp>
          <p:nvSpPr>
            <p:cNvPr id="11" name="Forme libre 11">
              <a:extLst>
                <a:ext uri="{FF2B5EF4-FFF2-40B4-BE49-F238E27FC236}">
                  <a16:creationId xmlns:a16="http://schemas.microsoft.com/office/drawing/2014/main" id="{51AD767F-FD7A-4CAD-93F7-3F03E6879020}"/>
                </a:ext>
              </a:extLst>
            </p:cNvPr>
            <p:cNvSpPr/>
            <p:nvPr/>
          </p:nvSpPr>
          <p:spPr>
            <a:xfrm>
              <a:off x="4777482" y="3735858"/>
              <a:ext cx="1473200" cy="1544638"/>
            </a:xfrm>
            <a:custGeom>
              <a:avLst/>
              <a:gdLst>
                <a:gd name="connsiteX0" fmla="*/ 1309249 w 1473005"/>
                <a:gd name="connsiteY0" fmla="*/ 27186 h 1544014"/>
                <a:gd name="connsiteX1" fmla="*/ 803640 w 1473005"/>
                <a:gd name="connsiteY1" fmla="*/ 48701 h 1544014"/>
                <a:gd name="connsiteX2" fmla="*/ 728337 w 1473005"/>
                <a:gd name="connsiteY2" fmla="*/ 59459 h 1544014"/>
                <a:gd name="connsiteX3" fmla="*/ 577729 w 1473005"/>
                <a:gd name="connsiteY3" fmla="*/ 80974 h 1544014"/>
                <a:gd name="connsiteX4" fmla="*/ 545457 w 1473005"/>
                <a:gd name="connsiteY4" fmla="*/ 102489 h 1544014"/>
                <a:gd name="connsiteX5" fmla="*/ 513184 w 1473005"/>
                <a:gd name="connsiteY5" fmla="*/ 113247 h 1544014"/>
                <a:gd name="connsiteX6" fmla="*/ 470153 w 1473005"/>
                <a:gd name="connsiteY6" fmla="*/ 124005 h 1544014"/>
                <a:gd name="connsiteX7" fmla="*/ 298031 w 1473005"/>
                <a:gd name="connsiteY7" fmla="*/ 145520 h 1544014"/>
                <a:gd name="connsiteX8" fmla="*/ 201212 w 1473005"/>
                <a:gd name="connsiteY8" fmla="*/ 177793 h 1544014"/>
                <a:gd name="connsiteX9" fmla="*/ 168939 w 1473005"/>
                <a:gd name="connsiteY9" fmla="*/ 188550 h 1544014"/>
                <a:gd name="connsiteX10" fmla="*/ 136666 w 1473005"/>
                <a:gd name="connsiteY10" fmla="*/ 199308 h 1544014"/>
                <a:gd name="connsiteX11" fmla="*/ 125908 w 1473005"/>
                <a:gd name="connsiteY11" fmla="*/ 231581 h 1544014"/>
                <a:gd name="connsiteX12" fmla="*/ 93635 w 1473005"/>
                <a:gd name="connsiteY12" fmla="*/ 274612 h 1544014"/>
                <a:gd name="connsiteX13" fmla="*/ 61362 w 1473005"/>
                <a:gd name="connsiteY13" fmla="*/ 392946 h 1544014"/>
                <a:gd name="connsiteX14" fmla="*/ 39847 w 1473005"/>
                <a:gd name="connsiteY14" fmla="*/ 457492 h 1544014"/>
                <a:gd name="connsiteX15" fmla="*/ 29089 w 1473005"/>
                <a:gd name="connsiteY15" fmla="*/ 489765 h 1544014"/>
                <a:gd name="connsiteX16" fmla="*/ 72120 w 1473005"/>
                <a:gd name="connsiteY16" fmla="*/ 694160 h 1544014"/>
                <a:gd name="connsiteX17" fmla="*/ 104393 w 1473005"/>
                <a:gd name="connsiteY17" fmla="*/ 715675 h 1544014"/>
                <a:gd name="connsiteX18" fmla="*/ 147424 w 1473005"/>
                <a:gd name="connsiteY18" fmla="*/ 780221 h 1544014"/>
                <a:gd name="connsiteX19" fmla="*/ 168939 w 1473005"/>
                <a:gd name="connsiteY19" fmla="*/ 812494 h 1544014"/>
                <a:gd name="connsiteX20" fmla="*/ 201212 w 1473005"/>
                <a:gd name="connsiteY20" fmla="*/ 823252 h 1544014"/>
                <a:gd name="connsiteX21" fmla="*/ 222727 w 1473005"/>
                <a:gd name="connsiteY21" fmla="*/ 855525 h 1544014"/>
                <a:gd name="connsiteX22" fmla="*/ 276515 w 1473005"/>
                <a:gd name="connsiteY22" fmla="*/ 941586 h 1544014"/>
                <a:gd name="connsiteX23" fmla="*/ 308788 w 1473005"/>
                <a:gd name="connsiteY23" fmla="*/ 1156739 h 1544014"/>
                <a:gd name="connsiteX24" fmla="*/ 341061 w 1473005"/>
                <a:gd name="connsiteY24" fmla="*/ 1264315 h 1544014"/>
                <a:gd name="connsiteX25" fmla="*/ 373334 w 1473005"/>
                <a:gd name="connsiteY25" fmla="*/ 1275073 h 1544014"/>
                <a:gd name="connsiteX26" fmla="*/ 427122 w 1473005"/>
                <a:gd name="connsiteY26" fmla="*/ 1371892 h 1544014"/>
                <a:gd name="connsiteX27" fmla="*/ 459395 w 1473005"/>
                <a:gd name="connsiteY27" fmla="*/ 1382649 h 1544014"/>
                <a:gd name="connsiteX28" fmla="*/ 491668 w 1473005"/>
                <a:gd name="connsiteY28" fmla="*/ 1404165 h 1544014"/>
                <a:gd name="connsiteX29" fmla="*/ 610002 w 1473005"/>
                <a:gd name="connsiteY29" fmla="*/ 1425680 h 1544014"/>
                <a:gd name="connsiteX30" fmla="*/ 642275 w 1473005"/>
                <a:gd name="connsiteY30" fmla="*/ 1447195 h 1544014"/>
                <a:gd name="connsiteX31" fmla="*/ 663791 w 1473005"/>
                <a:gd name="connsiteY31" fmla="*/ 1468710 h 1544014"/>
                <a:gd name="connsiteX32" fmla="*/ 717579 w 1473005"/>
                <a:gd name="connsiteY32" fmla="*/ 1500983 h 1544014"/>
                <a:gd name="connsiteX33" fmla="*/ 792882 w 1473005"/>
                <a:gd name="connsiteY33" fmla="*/ 1522499 h 1544014"/>
                <a:gd name="connsiteX34" fmla="*/ 814398 w 1473005"/>
                <a:gd name="connsiteY34" fmla="*/ 1544014 h 1544014"/>
                <a:gd name="connsiteX35" fmla="*/ 1126369 w 1473005"/>
                <a:gd name="connsiteY35" fmla="*/ 1522499 h 1544014"/>
                <a:gd name="connsiteX36" fmla="*/ 1137127 w 1473005"/>
                <a:gd name="connsiteY36" fmla="*/ 1490226 h 1544014"/>
                <a:gd name="connsiteX37" fmla="*/ 1158642 w 1473005"/>
                <a:gd name="connsiteY37" fmla="*/ 1457953 h 1544014"/>
                <a:gd name="connsiteX38" fmla="*/ 1180158 w 1473005"/>
                <a:gd name="connsiteY38" fmla="*/ 1393407 h 1544014"/>
                <a:gd name="connsiteX39" fmla="*/ 1190915 w 1473005"/>
                <a:gd name="connsiteY39" fmla="*/ 1361134 h 1544014"/>
                <a:gd name="connsiteX40" fmla="*/ 1212431 w 1473005"/>
                <a:gd name="connsiteY40" fmla="*/ 1328861 h 1544014"/>
                <a:gd name="connsiteX41" fmla="*/ 1233946 w 1473005"/>
                <a:gd name="connsiteY41" fmla="*/ 1178254 h 1544014"/>
                <a:gd name="connsiteX42" fmla="*/ 1255461 w 1473005"/>
                <a:gd name="connsiteY42" fmla="*/ 1145981 h 1544014"/>
                <a:gd name="connsiteX43" fmla="*/ 1276977 w 1473005"/>
                <a:gd name="connsiteY43" fmla="*/ 1070678 h 1544014"/>
                <a:gd name="connsiteX44" fmla="*/ 1320007 w 1473005"/>
                <a:gd name="connsiteY44" fmla="*/ 995374 h 1544014"/>
                <a:gd name="connsiteX45" fmla="*/ 1341522 w 1473005"/>
                <a:gd name="connsiteY45" fmla="*/ 909313 h 1544014"/>
                <a:gd name="connsiteX46" fmla="*/ 1363038 w 1473005"/>
                <a:gd name="connsiteY46" fmla="*/ 769463 h 1544014"/>
                <a:gd name="connsiteX47" fmla="*/ 1384553 w 1473005"/>
                <a:gd name="connsiteY47" fmla="*/ 726433 h 1544014"/>
                <a:gd name="connsiteX48" fmla="*/ 1406068 w 1473005"/>
                <a:gd name="connsiteY48" fmla="*/ 629614 h 1544014"/>
                <a:gd name="connsiteX49" fmla="*/ 1416826 w 1473005"/>
                <a:gd name="connsiteY49" fmla="*/ 597341 h 1544014"/>
                <a:gd name="connsiteX50" fmla="*/ 1427584 w 1473005"/>
                <a:gd name="connsiteY50" fmla="*/ 543553 h 1544014"/>
                <a:gd name="connsiteX51" fmla="*/ 1438341 w 1473005"/>
                <a:gd name="connsiteY51" fmla="*/ 392946 h 1544014"/>
                <a:gd name="connsiteX52" fmla="*/ 1459857 w 1473005"/>
                <a:gd name="connsiteY52" fmla="*/ 360673 h 1544014"/>
                <a:gd name="connsiteX53" fmla="*/ 1470614 w 1473005"/>
                <a:gd name="connsiteY53" fmla="*/ 328400 h 1544014"/>
                <a:gd name="connsiteX54" fmla="*/ 1459857 w 1473005"/>
                <a:gd name="connsiteY54" fmla="*/ 59459 h 1544014"/>
                <a:gd name="connsiteX55" fmla="*/ 1427584 w 1473005"/>
                <a:gd name="connsiteY55" fmla="*/ 37943 h 1544014"/>
                <a:gd name="connsiteX56" fmla="*/ 1330765 w 1473005"/>
                <a:gd name="connsiteY56" fmla="*/ 27186 h 1544014"/>
                <a:gd name="connsiteX57" fmla="*/ 1309249 w 1473005"/>
                <a:gd name="connsiteY57" fmla="*/ 27186 h 154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473005" h="1544014">
                  <a:moveTo>
                    <a:pt x="1309249" y="27186"/>
                  </a:moveTo>
                  <a:lnTo>
                    <a:pt x="803640" y="48701"/>
                  </a:lnTo>
                  <a:cubicBezTo>
                    <a:pt x="778323" y="50107"/>
                    <a:pt x="753470" y="56108"/>
                    <a:pt x="728337" y="59459"/>
                  </a:cubicBezTo>
                  <a:cubicBezTo>
                    <a:pt x="593689" y="77412"/>
                    <a:pt x="691119" y="62075"/>
                    <a:pt x="577729" y="80974"/>
                  </a:cubicBezTo>
                  <a:cubicBezTo>
                    <a:pt x="566972" y="88146"/>
                    <a:pt x="557021" y="96707"/>
                    <a:pt x="545457" y="102489"/>
                  </a:cubicBezTo>
                  <a:cubicBezTo>
                    <a:pt x="535315" y="107560"/>
                    <a:pt x="524087" y="110132"/>
                    <a:pt x="513184" y="113247"/>
                  </a:cubicBezTo>
                  <a:cubicBezTo>
                    <a:pt x="498968" y="117309"/>
                    <a:pt x="484790" y="121914"/>
                    <a:pt x="470153" y="124005"/>
                  </a:cubicBezTo>
                  <a:cubicBezTo>
                    <a:pt x="417770" y="131488"/>
                    <a:pt x="351582" y="132132"/>
                    <a:pt x="298031" y="145520"/>
                  </a:cubicBezTo>
                  <a:cubicBezTo>
                    <a:pt x="298011" y="145525"/>
                    <a:pt x="217358" y="172411"/>
                    <a:pt x="201212" y="177793"/>
                  </a:cubicBezTo>
                  <a:lnTo>
                    <a:pt x="168939" y="188550"/>
                  </a:lnTo>
                  <a:lnTo>
                    <a:pt x="136666" y="199308"/>
                  </a:lnTo>
                  <a:cubicBezTo>
                    <a:pt x="133080" y="210066"/>
                    <a:pt x="131534" y="221735"/>
                    <a:pt x="125908" y="231581"/>
                  </a:cubicBezTo>
                  <a:cubicBezTo>
                    <a:pt x="117012" y="247148"/>
                    <a:pt x="99305" y="257603"/>
                    <a:pt x="93635" y="274612"/>
                  </a:cubicBezTo>
                  <a:cubicBezTo>
                    <a:pt x="40072" y="435305"/>
                    <a:pt x="117342" y="308979"/>
                    <a:pt x="61362" y="392946"/>
                  </a:cubicBezTo>
                  <a:lnTo>
                    <a:pt x="39847" y="457492"/>
                  </a:lnTo>
                  <a:lnTo>
                    <a:pt x="29089" y="489765"/>
                  </a:lnTo>
                  <a:cubicBezTo>
                    <a:pt x="37768" y="628623"/>
                    <a:pt x="0" y="634060"/>
                    <a:pt x="72120" y="694160"/>
                  </a:cubicBezTo>
                  <a:cubicBezTo>
                    <a:pt x="82052" y="702437"/>
                    <a:pt x="93635" y="708503"/>
                    <a:pt x="104393" y="715675"/>
                  </a:cubicBezTo>
                  <a:cubicBezTo>
                    <a:pt x="147761" y="802413"/>
                    <a:pt x="103616" y="725462"/>
                    <a:pt x="147424" y="780221"/>
                  </a:cubicBezTo>
                  <a:cubicBezTo>
                    <a:pt x="155501" y="790317"/>
                    <a:pt x="158843" y="804417"/>
                    <a:pt x="168939" y="812494"/>
                  </a:cubicBezTo>
                  <a:cubicBezTo>
                    <a:pt x="177794" y="819578"/>
                    <a:pt x="190454" y="819666"/>
                    <a:pt x="201212" y="823252"/>
                  </a:cubicBezTo>
                  <a:cubicBezTo>
                    <a:pt x="208384" y="834010"/>
                    <a:pt x="215786" y="844617"/>
                    <a:pt x="222727" y="855525"/>
                  </a:cubicBezTo>
                  <a:cubicBezTo>
                    <a:pt x="240889" y="884065"/>
                    <a:pt x="276515" y="941586"/>
                    <a:pt x="276515" y="941586"/>
                  </a:cubicBezTo>
                  <a:cubicBezTo>
                    <a:pt x="297194" y="1231081"/>
                    <a:pt x="267615" y="992055"/>
                    <a:pt x="308788" y="1156739"/>
                  </a:cubicBezTo>
                  <a:cubicBezTo>
                    <a:pt x="312629" y="1172101"/>
                    <a:pt x="333919" y="1261934"/>
                    <a:pt x="341061" y="1264315"/>
                  </a:cubicBezTo>
                  <a:lnTo>
                    <a:pt x="373334" y="1275073"/>
                  </a:lnTo>
                  <a:cubicBezTo>
                    <a:pt x="382806" y="1303489"/>
                    <a:pt x="399381" y="1362646"/>
                    <a:pt x="427122" y="1371892"/>
                  </a:cubicBezTo>
                  <a:lnTo>
                    <a:pt x="459395" y="1382649"/>
                  </a:lnTo>
                  <a:cubicBezTo>
                    <a:pt x="470153" y="1389821"/>
                    <a:pt x="480104" y="1398383"/>
                    <a:pt x="491668" y="1404165"/>
                  </a:cubicBezTo>
                  <a:cubicBezTo>
                    <a:pt x="524831" y="1420746"/>
                    <a:pt x="580345" y="1421973"/>
                    <a:pt x="610002" y="1425680"/>
                  </a:cubicBezTo>
                  <a:cubicBezTo>
                    <a:pt x="620760" y="1432852"/>
                    <a:pt x="632179" y="1439118"/>
                    <a:pt x="642275" y="1447195"/>
                  </a:cubicBezTo>
                  <a:cubicBezTo>
                    <a:pt x="650195" y="1453531"/>
                    <a:pt x="655538" y="1462815"/>
                    <a:pt x="663791" y="1468710"/>
                  </a:cubicBezTo>
                  <a:cubicBezTo>
                    <a:pt x="680805" y="1480863"/>
                    <a:pt x="698877" y="1491632"/>
                    <a:pt x="717579" y="1500983"/>
                  </a:cubicBezTo>
                  <a:cubicBezTo>
                    <a:pt x="733012" y="1508700"/>
                    <a:pt x="779095" y="1519052"/>
                    <a:pt x="792882" y="1522499"/>
                  </a:cubicBezTo>
                  <a:cubicBezTo>
                    <a:pt x="800054" y="1529671"/>
                    <a:pt x="804255" y="1544014"/>
                    <a:pt x="814398" y="1544014"/>
                  </a:cubicBezTo>
                  <a:cubicBezTo>
                    <a:pt x="918635" y="1544014"/>
                    <a:pt x="1023550" y="1539635"/>
                    <a:pt x="1126369" y="1522499"/>
                  </a:cubicBezTo>
                  <a:cubicBezTo>
                    <a:pt x="1137554" y="1520635"/>
                    <a:pt x="1132056" y="1500368"/>
                    <a:pt x="1137127" y="1490226"/>
                  </a:cubicBezTo>
                  <a:cubicBezTo>
                    <a:pt x="1142909" y="1478662"/>
                    <a:pt x="1153391" y="1469768"/>
                    <a:pt x="1158642" y="1457953"/>
                  </a:cubicBezTo>
                  <a:cubicBezTo>
                    <a:pt x="1167853" y="1437228"/>
                    <a:pt x="1172986" y="1414922"/>
                    <a:pt x="1180158" y="1393407"/>
                  </a:cubicBezTo>
                  <a:cubicBezTo>
                    <a:pt x="1183744" y="1382649"/>
                    <a:pt x="1184625" y="1370569"/>
                    <a:pt x="1190915" y="1361134"/>
                  </a:cubicBezTo>
                  <a:lnTo>
                    <a:pt x="1212431" y="1328861"/>
                  </a:lnTo>
                  <a:cubicBezTo>
                    <a:pt x="1214003" y="1314709"/>
                    <a:pt x="1223128" y="1207101"/>
                    <a:pt x="1233946" y="1178254"/>
                  </a:cubicBezTo>
                  <a:cubicBezTo>
                    <a:pt x="1238486" y="1166148"/>
                    <a:pt x="1248289" y="1156739"/>
                    <a:pt x="1255461" y="1145981"/>
                  </a:cubicBezTo>
                  <a:cubicBezTo>
                    <a:pt x="1260921" y="1124140"/>
                    <a:pt x="1267715" y="1092288"/>
                    <a:pt x="1276977" y="1070678"/>
                  </a:cubicBezTo>
                  <a:cubicBezTo>
                    <a:pt x="1293357" y="1032459"/>
                    <a:pt x="1298398" y="1027788"/>
                    <a:pt x="1320007" y="995374"/>
                  </a:cubicBezTo>
                  <a:cubicBezTo>
                    <a:pt x="1327179" y="966687"/>
                    <a:pt x="1337854" y="938655"/>
                    <a:pt x="1341522" y="909313"/>
                  </a:cubicBezTo>
                  <a:cubicBezTo>
                    <a:pt x="1344158" y="888224"/>
                    <a:pt x="1353181" y="799033"/>
                    <a:pt x="1363038" y="769463"/>
                  </a:cubicBezTo>
                  <a:cubicBezTo>
                    <a:pt x="1368109" y="754250"/>
                    <a:pt x="1378922" y="741448"/>
                    <a:pt x="1384553" y="726433"/>
                  </a:cubicBezTo>
                  <a:cubicBezTo>
                    <a:pt x="1392838" y="704339"/>
                    <a:pt x="1400954" y="650071"/>
                    <a:pt x="1406068" y="629614"/>
                  </a:cubicBezTo>
                  <a:cubicBezTo>
                    <a:pt x="1408818" y="618613"/>
                    <a:pt x="1414076" y="608342"/>
                    <a:pt x="1416826" y="597341"/>
                  </a:cubicBezTo>
                  <a:cubicBezTo>
                    <a:pt x="1421261" y="579603"/>
                    <a:pt x="1423998" y="561482"/>
                    <a:pt x="1427584" y="543553"/>
                  </a:cubicBezTo>
                  <a:cubicBezTo>
                    <a:pt x="1431170" y="493351"/>
                    <a:pt x="1429594" y="442510"/>
                    <a:pt x="1438341" y="392946"/>
                  </a:cubicBezTo>
                  <a:cubicBezTo>
                    <a:pt x="1440588" y="380214"/>
                    <a:pt x="1454075" y="372237"/>
                    <a:pt x="1459857" y="360673"/>
                  </a:cubicBezTo>
                  <a:cubicBezTo>
                    <a:pt x="1464928" y="350531"/>
                    <a:pt x="1467028" y="339158"/>
                    <a:pt x="1470614" y="328400"/>
                  </a:cubicBezTo>
                  <a:cubicBezTo>
                    <a:pt x="1467028" y="238753"/>
                    <a:pt x="1473005" y="148209"/>
                    <a:pt x="1459857" y="59459"/>
                  </a:cubicBezTo>
                  <a:cubicBezTo>
                    <a:pt x="1457962" y="46669"/>
                    <a:pt x="1440127" y="41079"/>
                    <a:pt x="1427584" y="37943"/>
                  </a:cubicBezTo>
                  <a:cubicBezTo>
                    <a:pt x="1396082" y="30067"/>
                    <a:pt x="1363038" y="30772"/>
                    <a:pt x="1330765" y="27186"/>
                  </a:cubicBezTo>
                  <a:cubicBezTo>
                    <a:pt x="1303579" y="0"/>
                    <a:pt x="1397103" y="23600"/>
                    <a:pt x="1309249" y="27186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4BB116D-DDD8-4811-A8F3-41B6C8DFB0DD}"/>
                </a:ext>
              </a:extLst>
            </p:cNvPr>
            <p:cNvSpPr/>
            <p:nvPr/>
          </p:nvSpPr>
          <p:spPr>
            <a:xfrm>
              <a:off x="7849294" y="3450108"/>
              <a:ext cx="3143250" cy="26431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3" name="Forme libre 14">
              <a:extLst>
                <a:ext uri="{FF2B5EF4-FFF2-40B4-BE49-F238E27FC236}">
                  <a16:creationId xmlns:a16="http://schemas.microsoft.com/office/drawing/2014/main" id="{316DA6F6-B2D8-4D5D-8D0F-D90D4C8E0BFD}"/>
                </a:ext>
              </a:extLst>
            </p:cNvPr>
            <p:cNvSpPr/>
            <p:nvPr/>
          </p:nvSpPr>
          <p:spPr>
            <a:xfrm>
              <a:off x="8992294" y="3950171"/>
              <a:ext cx="592138" cy="506412"/>
            </a:xfrm>
            <a:custGeom>
              <a:avLst/>
              <a:gdLst>
                <a:gd name="connsiteX0" fmla="*/ 107576 w 591670"/>
                <a:gd name="connsiteY0" fmla="*/ 43613 h 506192"/>
                <a:gd name="connsiteX1" fmla="*/ 32273 w 591670"/>
                <a:gd name="connsiteY1" fmla="*/ 118917 h 506192"/>
                <a:gd name="connsiteX2" fmla="*/ 21515 w 591670"/>
                <a:gd name="connsiteY2" fmla="*/ 151189 h 506192"/>
                <a:gd name="connsiteX3" fmla="*/ 0 w 591670"/>
                <a:gd name="connsiteY3" fmla="*/ 226493 h 506192"/>
                <a:gd name="connsiteX4" fmla="*/ 21515 w 591670"/>
                <a:gd name="connsiteY4" fmla="*/ 377100 h 506192"/>
                <a:gd name="connsiteX5" fmla="*/ 53788 w 591670"/>
                <a:gd name="connsiteY5" fmla="*/ 387858 h 506192"/>
                <a:gd name="connsiteX6" fmla="*/ 64546 w 591670"/>
                <a:gd name="connsiteY6" fmla="*/ 420131 h 506192"/>
                <a:gd name="connsiteX7" fmla="*/ 215153 w 591670"/>
                <a:gd name="connsiteY7" fmla="*/ 506192 h 506192"/>
                <a:gd name="connsiteX8" fmla="*/ 430306 w 591670"/>
                <a:gd name="connsiteY8" fmla="*/ 473919 h 506192"/>
                <a:gd name="connsiteX9" fmla="*/ 494852 w 591670"/>
                <a:gd name="connsiteY9" fmla="*/ 430888 h 506192"/>
                <a:gd name="connsiteX10" fmla="*/ 527124 w 591670"/>
                <a:gd name="connsiteY10" fmla="*/ 387858 h 506192"/>
                <a:gd name="connsiteX11" fmla="*/ 570155 w 591670"/>
                <a:gd name="connsiteY11" fmla="*/ 366342 h 506192"/>
                <a:gd name="connsiteX12" fmla="*/ 591670 w 591670"/>
                <a:gd name="connsiteY12" fmla="*/ 334069 h 506192"/>
                <a:gd name="connsiteX13" fmla="*/ 537882 w 591670"/>
                <a:gd name="connsiteY13" fmla="*/ 183462 h 506192"/>
                <a:gd name="connsiteX14" fmla="*/ 505609 w 591670"/>
                <a:gd name="connsiteY14" fmla="*/ 172705 h 506192"/>
                <a:gd name="connsiteX15" fmla="*/ 408790 w 591670"/>
                <a:gd name="connsiteY15" fmla="*/ 129674 h 506192"/>
                <a:gd name="connsiteX16" fmla="*/ 322729 w 591670"/>
                <a:gd name="connsiteY16" fmla="*/ 86644 h 506192"/>
                <a:gd name="connsiteX17" fmla="*/ 311972 w 591670"/>
                <a:gd name="connsiteY17" fmla="*/ 54371 h 506192"/>
                <a:gd name="connsiteX18" fmla="*/ 225910 w 591670"/>
                <a:gd name="connsiteY18" fmla="*/ 11340 h 506192"/>
                <a:gd name="connsiteX19" fmla="*/ 193637 w 591670"/>
                <a:gd name="connsiteY19" fmla="*/ 582 h 506192"/>
                <a:gd name="connsiteX20" fmla="*/ 118334 w 591670"/>
                <a:gd name="connsiteY20" fmla="*/ 11340 h 506192"/>
                <a:gd name="connsiteX21" fmla="*/ 107576 w 591670"/>
                <a:gd name="connsiteY21" fmla="*/ 43613 h 50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1670" h="506192">
                  <a:moveTo>
                    <a:pt x="107576" y="43613"/>
                  </a:moveTo>
                  <a:cubicBezTo>
                    <a:pt x="93233" y="61542"/>
                    <a:pt x="54449" y="91197"/>
                    <a:pt x="32273" y="118917"/>
                  </a:cubicBezTo>
                  <a:cubicBezTo>
                    <a:pt x="25189" y="127771"/>
                    <a:pt x="24773" y="140328"/>
                    <a:pt x="21515" y="151189"/>
                  </a:cubicBezTo>
                  <a:cubicBezTo>
                    <a:pt x="14014" y="176194"/>
                    <a:pt x="7172" y="201392"/>
                    <a:pt x="0" y="226493"/>
                  </a:cubicBezTo>
                  <a:cubicBezTo>
                    <a:pt x="7172" y="276695"/>
                    <a:pt x="5479" y="328990"/>
                    <a:pt x="21515" y="377100"/>
                  </a:cubicBezTo>
                  <a:cubicBezTo>
                    <a:pt x="25101" y="387858"/>
                    <a:pt x="45770" y="379840"/>
                    <a:pt x="53788" y="387858"/>
                  </a:cubicBezTo>
                  <a:cubicBezTo>
                    <a:pt x="61806" y="395876"/>
                    <a:pt x="55402" y="413425"/>
                    <a:pt x="64546" y="420131"/>
                  </a:cubicBezTo>
                  <a:cubicBezTo>
                    <a:pt x="111173" y="454324"/>
                    <a:pt x="215153" y="506192"/>
                    <a:pt x="215153" y="506192"/>
                  </a:cubicBezTo>
                  <a:cubicBezTo>
                    <a:pt x="286871" y="495434"/>
                    <a:pt x="359310" y="488710"/>
                    <a:pt x="430306" y="473919"/>
                  </a:cubicBezTo>
                  <a:cubicBezTo>
                    <a:pt x="456607" y="468440"/>
                    <a:pt x="478315" y="450732"/>
                    <a:pt x="494852" y="430888"/>
                  </a:cubicBezTo>
                  <a:cubicBezTo>
                    <a:pt x="506330" y="417114"/>
                    <a:pt x="513511" y="399526"/>
                    <a:pt x="527124" y="387858"/>
                  </a:cubicBezTo>
                  <a:cubicBezTo>
                    <a:pt x="539300" y="377421"/>
                    <a:pt x="555811" y="373514"/>
                    <a:pt x="570155" y="366342"/>
                  </a:cubicBezTo>
                  <a:cubicBezTo>
                    <a:pt x="577327" y="355584"/>
                    <a:pt x="591670" y="346998"/>
                    <a:pt x="591670" y="334069"/>
                  </a:cubicBezTo>
                  <a:cubicBezTo>
                    <a:pt x="591670" y="270176"/>
                    <a:pt x="589307" y="217745"/>
                    <a:pt x="537882" y="183462"/>
                  </a:cubicBezTo>
                  <a:cubicBezTo>
                    <a:pt x="528447" y="177172"/>
                    <a:pt x="516367" y="176291"/>
                    <a:pt x="505609" y="172705"/>
                  </a:cubicBezTo>
                  <a:cubicBezTo>
                    <a:pt x="436952" y="126932"/>
                    <a:pt x="516323" y="175759"/>
                    <a:pt x="408790" y="129674"/>
                  </a:cubicBezTo>
                  <a:cubicBezTo>
                    <a:pt x="379310" y="117040"/>
                    <a:pt x="351416" y="100987"/>
                    <a:pt x="322729" y="86644"/>
                  </a:cubicBezTo>
                  <a:cubicBezTo>
                    <a:pt x="319143" y="75886"/>
                    <a:pt x="317806" y="64095"/>
                    <a:pt x="311972" y="54371"/>
                  </a:cubicBezTo>
                  <a:cubicBezTo>
                    <a:pt x="293196" y="23077"/>
                    <a:pt x="258094" y="22068"/>
                    <a:pt x="225910" y="11340"/>
                  </a:cubicBezTo>
                  <a:lnTo>
                    <a:pt x="193637" y="582"/>
                  </a:lnTo>
                  <a:cubicBezTo>
                    <a:pt x="168536" y="4168"/>
                    <a:pt x="141013" y="0"/>
                    <a:pt x="118334" y="11340"/>
                  </a:cubicBezTo>
                  <a:cubicBezTo>
                    <a:pt x="40182" y="50417"/>
                    <a:pt x="121919" y="25684"/>
                    <a:pt x="107576" y="43613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4" name="Forme libre 15">
              <a:extLst>
                <a:ext uri="{FF2B5EF4-FFF2-40B4-BE49-F238E27FC236}">
                  <a16:creationId xmlns:a16="http://schemas.microsoft.com/office/drawing/2014/main" id="{9D17FBDE-F909-4FF4-945E-5447F1F1D81C}"/>
                </a:ext>
              </a:extLst>
            </p:cNvPr>
            <p:cNvSpPr/>
            <p:nvPr/>
          </p:nvSpPr>
          <p:spPr>
            <a:xfrm>
              <a:off x="9420919" y="4450233"/>
              <a:ext cx="728663" cy="727075"/>
            </a:xfrm>
            <a:custGeom>
              <a:avLst/>
              <a:gdLst>
                <a:gd name="connsiteX0" fmla="*/ 372997 w 728935"/>
                <a:gd name="connsiteY0" fmla="*/ 0 h 727242"/>
                <a:gd name="connsiteX1" fmla="*/ 340724 w 728935"/>
                <a:gd name="connsiteY1" fmla="*/ 10758 h 727242"/>
                <a:gd name="connsiteX2" fmla="*/ 265420 w 728935"/>
                <a:gd name="connsiteY2" fmla="*/ 129092 h 727242"/>
                <a:gd name="connsiteX3" fmla="*/ 254663 w 728935"/>
                <a:gd name="connsiteY3" fmla="*/ 161365 h 727242"/>
                <a:gd name="connsiteX4" fmla="*/ 179359 w 728935"/>
                <a:gd name="connsiteY4" fmla="*/ 258183 h 727242"/>
                <a:gd name="connsiteX5" fmla="*/ 82540 w 728935"/>
                <a:gd name="connsiteY5" fmla="*/ 408791 h 727242"/>
                <a:gd name="connsiteX6" fmla="*/ 61025 w 728935"/>
                <a:gd name="connsiteY6" fmla="*/ 441063 h 727242"/>
                <a:gd name="connsiteX7" fmla="*/ 50267 w 728935"/>
                <a:gd name="connsiteY7" fmla="*/ 473336 h 727242"/>
                <a:gd name="connsiteX8" fmla="*/ 28752 w 728935"/>
                <a:gd name="connsiteY8" fmla="*/ 494852 h 727242"/>
                <a:gd name="connsiteX9" fmla="*/ 340724 w 728935"/>
                <a:gd name="connsiteY9" fmla="*/ 613186 h 727242"/>
                <a:gd name="connsiteX10" fmla="*/ 351481 w 728935"/>
                <a:gd name="connsiteY10" fmla="*/ 645459 h 727242"/>
                <a:gd name="connsiteX11" fmla="*/ 383754 w 728935"/>
                <a:gd name="connsiteY11" fmla="*/ 656216 h 727242"/>
                <a:gd name="connsiteX12" fmla="*/ 717241 w 728935"/>
                <a:gd name="connsiteY12" fmla="*/ 591671 h 727242"/>
                <a:gd name="connsiteX13" fmla="*/ 727999 w 728935"/>
                <a:gd name="connsiteY13" fmla="*/ 559398 h 727242"/>
                <a:gd name="connsiteX14" fmla="*/ 717241 w 728935"/>
                <a:gd name="connsiteY14" fmla="*/ 398033 h 727242"/>
                <a:gd name="connsiteX15" fmla="*/ 684968 w 728935"/>
                <a:gd name="connsiteY15" fmla="*/ 365760 h 727242"/>
                <a:gd name="connsiteX16" fmla="*/ 674211 w 728935"/>
                <a:gd name="connsiteY16" fmla="*/ 333487 h 727242"/>
                <a:gd name="connsiteX17" fmla="*/ 663453 w 728935"/>
                <a:gd name="connsiteY17" fmla="*/ 53788 h 727242"/>
                <a:gd name="connsiteX18" fmla="*/ 598907 w 728935"/>
                <a:gd name="connsiteY18" fmla="*/ 10758 h 727242"/>
                <a:gd name="connsiteX19" fmla="*/ 372997 w 728935"/>
                <a:gd name="connsiteY19" fmla="*/ 0 h 727242"/>
                <a:gd name="connsiteX20" fmla="*/ 372997 w 728935"/>
                <a:gd name="connsiteY20" fmla="*/ 0 h 72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8935" h="727242">
                  <a:moveTo>
                    <a:pt x="372997" y="0"/>
                  </a:moveTo>
                  <a:cubicBezTo>
                    <a:pt x="367618" y="1793"/>
                    <a:pt x="348742" y="2740"/>
                    <a:pt x="340724" y="10758"/>
                  </a:cubicBezTo>
                  <a:cubicBezTo>
                    <a:pt x="332195" y="19287"/>
                    <a:pt x="273719" y="112493"/>
                    <a:pt x="265420" y="129092"/>
                  </a:cubicBezTo>
                  <a:cubicBezTo>
                    <a:pt x="260349" y="139234"/>
                    <a:pt x="260953" y="151930"/>
                    <a:pt x="254663" y="161365"/>
                  </a:cubicBezTo>
                  <a:cubicBezTo>
                    <a:pt x="231984" y="195384"/>
                    <a:pt x="179359" y="258183"/>
                    <a:pt x="179359" y="258183"/>
                  </a:cubicBezTo>
                  <a:cubicBezTo>
                    <a:pt x="133840" y="371984"/>
                    <a:pt x="188374" y="250043"/>
                    <a:pt x="82540" y="408791"/>
                  </a:cubicBezTo>
                  <a:cubicBezTo>
                    <a:pt x="75368" y="419548"/>
                    <a:pt x="66807" y="429499"/>
                    <a:pt x="61025" y="441063"/>
                  </a:cubicBezTo>
                  <a:cubicBezTo>
                    <a:pt x="55954" y="451205"/>
                    <a:pt x="56101" y="463612"/>
                    <a:pt x="50267" y="473336"/>
                  </a:cubicBezTo>
                  <a:cubicBezTo>
                    <a:pt x="45049" y="482033"/>
                    <a:pt x="35924" y="487680"/>
                    <a:pt x="28752" y="494852"/>
                  </a:cubicBezTo>
                  <a:cubicBezTo>
                    <a:pt x="50761" y="714935"/>
                    <a:pt x="0" y="566189"/>
                    <a:pt x="340724" y="613186"/>
                  </a:cubicBezTo>
                  <a:cubicBezTo>
                    <a:pt x="351957" y="614735"/>
                    <a:pt x="343463" y="637441"/>
                    <a:pt x="351481" y="645459"/>
                  </a:cubicBezTo>
                  <a:cubicBezTo>
                    <a:pt x="359499" y="653477"/>
                    <a:pt x="372996" y="652630"/>
                    <a:pt x="383754" y="656216"/>
                  </a:cubicBezTo>
                  <a:cubicBezTo>
                    <a:pt x="646535" y="638093"/>
                    <a:pt x="659138" y="727242"/>
                    <a:pt x="717241" y="591671"/>
                  </a:cubicBezTo>
                  <a:cubicBezTo>
                    <a:pt x="721708" y="581248"/>
                    <a:pt x="724413" y="570156"/>
                    <a:pt x="727999" y="559398"/>
                  </a:cubicBezTo>
                  <a:cubicBezTo>
                    <a:pt x="724413" y="505610"/>
                    <a:pt x="728935" y="450657"/>
                    <a:pt x="717241" y="398033"/>
                  </a:cubicBezTo>
                  <a:cubicBezTo>
                    <a:pt x="713941" y="383182"/>
                    <a:pt x="693407" y="378419"/>
                    <a:pt x="684968" y="365760"/>
                  </a:cubicBezTo>
                  <a:cubicBezTo>
                    <a:pt x="678678" y="356325"/>
                    <a:pt x="677797" y="344245"/>
                    <a:pt x="674211" y="333487"/>
                  </a:cubicBezTo>
                  <a:cubicBezTo>
                    <a:pt x="670625" y="240254"/>
                    <a:pt x="684654" y="144649"/>
                    <a:pt x="663453" y="53788"/>
                  </a:cubicBezTo>
                  <a:cubicBezTo>
                    <a:pt x="657577" y="28606"/>
                    <a:pt x="624736" y="11988"/>
                    <a:pt x="598907" y="10758"/>
                  </a:cubicBezTo>
                  <a:cubicBezTo>
                    <a:pt x="523604" y="7172"/>
                    <a:pt x="448102" y="6531"/>
                    <a:pt x="372997" y="0"/>
                  </a:cubicBezTo>
                  <a:lnTo>
                    <a:pt x="372997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5" name="Forme libre 16">
              <a:extLst>
                <a:ext uri="{FF2B5EF4-FFF2-40B4-BE49-F238E27FC236}">
                  <a16:creationId xmlns:a16="http://schemas.microsoft.com/office/drawing/2014/main" id="{8851038D-DE70-41B9-BEAA-6BAFDF0C9FA0}"/>
                </a:ext>
              </a:extLst>
            </p:cNvPr>
            <p:cNvSpPr/>
            <p:nvPr/>
          </p:nvSpPr>
          <p:spPr>
            <a:xfrm>
              <a:off x="7952482" y="4410546"/>
              <a:ext cx="468312" cy="611187"/>
            </a:xfrm>
            <a:custGeom>
              <a:avLst/>
              <a:gdLst>
                <a:gd name="connsiteX0" fmla="*/ 52466 w 468470"/>
                <a:gd name="connsiteY0" fmla="*/ 0 h 611863"/>
                <a:gd name="connsiteX1" fmla="*/ 342922 w 468470"/>
                <a:gd name="connsiteY1" fmla="*/ 21515 h 611863"/>
                <a:gd name="connsiteX2" fmla="*/ 375195 w 468470"/>
                <a:gd name="connsiteY2" fmla="*/ 43030 h 611863"/>
                <a:gd name="connsiteX3" fmla="*/ 418226 w 468470"/>
                <a:gd name="connsiteY3" fmla="*/ 75303 h 611863"/>
                <a:gd name="connsiteX4" fmla="*/ 428983 w 468470"/>
                <a:gd name="connsiteY4" fmla="*/ 118334 h 611863"/>
                <a:gd name="connsiteX5" fmla="*/ 450498 w 468470"/>
                <a:gd name="connsiteY5" fmla="*/ 172122 h 611863"/>
                <a:gd name="connsiteX6" fmla="*/ 461256 w 468470"/>
                <a:gd name="connsiteY6" fmla="*/ 204395 h 611863"/>
                <a:gd name="connsiteX7" fmla="*/ 450498 w 468470"/>
                <a:gd name="connsiteY7" fmla="*/ 505609 h 611863"/>
                <a:gd name="connsiteX8" fmla="*/ 364437 w 468470"/>
                <a:gd name="connsiteY8" fmla="*/ 570155 h 611863"/>
                <a:gd name="connsiteX9" fmla="*/ 299891 w 468470"/>
                <a:gd name="connsiteY9" fmla="*/ 602428 h 611863"/>
                <a:gd name="connsiteX10" fmla="*/ 170800 w 468470"/>
                <a:gd name="connsiteY10" fmla="*/ 591670 h 611863"/>
                <a:gd name="connsiteX11" fmla="*/ 149284 w 468470"/>
                <a:gd name="connsiteY11" fmla="*/ 570155 h 611863"/>
                <a:gd name="connsiteX12" fmla="*/ 127769 w 468470"/>
                <a:gd name="connsiteY12" fmla="*/ 505609 h 611863"/>
                <a:gd name="connsiteX13" fmla="*/ 84738 w 468470"/>
                <a:gd name="connsiteY13" fmla="*/ 344244 h 611863"/>
                <a:gd name="connsiteX14" fmla="*/ 52466 w 468470"/>
                <a:gd name="connsiteY14" fmla="*/ 322729 h 611863"/>
                <a:gd name="connsiteX15" fmla="*/ 41708 w 468470"/>
                <a:gd name="connsiteY15" fmla="*/ 290456 h 611863"/>
                <a:gd name="connsiteX16" fmla="*/ 9435 w 468470"/>
                <a:gd name="connsiteY16" fmla="*/ 225910 h 611863"/>
                <a:gd name="connsiteX17" fmla="*/ 20193 w 468470"/>
                <a:gd name="connsiteY17" fmla="*/ 64545 h 611863"/>
                <a:gd name="connsiteX18" fmla="*/ 41708 w 468470"/>
                <a:gd name="connsiteY18" fmla="*/ 0 h 611863"/>
                <a:gd name="connsiteX19" fmla="*/ 52466 w 468470"/>
                <a:gd name="connsiteY19" fmla="*/ 0 h 611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68470" h="611863">
                  <a:moveTo>
                    <a:pt x="52466" y="0"/>
                  </a:moveTo>
                  <a:cubicBezTo>
                    <a:pt x="54393" y="113"/>
                    <a:pt x="302603" y="12211"/>
                    <a:pt x="342922" y="21515"/>
                  </a:cubicBezTo>
                  <a:cubicBezTo>
                    <a:pt x="355520" y="24422"/>
                    <a:pt x="364674" y="35515"/>
                    <a:pt x="375195" y="43030"/>
                  </a:cubicBezTo>
                  <a:cubicBezTo>
                    <a:pt x="389785" y="53451"/>
                    <a:pt x="403882" y="64545"/>
                    <a:pt x="418226" y="75303"/>
                  </a:cubicBezTo>
                  <a:cubicBezTo>
                    <a:pt x="421812" y="89647"/>
                    <a:pt x="424308" y="104308"/>
                    <a:pt x="428983" y="118334"/>
                  </a:cubicBezTo>
                  <a:cubicBezTo>
                    <a:pt x="435089" y="136654"/>
                    <a:pt x="443718" y="154041"/>
                    <a:pt x="450498" y="172122"/>
                  </a:cubicBezTo>
                  <a:cubicBezTo>
                    <a:pt x="454480" y="182740"/>
                    <a:pt x="457670" y="193637"/>
                    <a:pt x="461256" y="204395"/>
                  </a:cubicBezTo>
                  <a:cubicBezTo>
                    <a:pt x="457670" y="304800"/>
                    <a:pt x="468470" y="406761"/>
                    <a:pt x="450498" y="505609"/>
                  </a:cubicBezTo>
                  <a:cubicBezTo>
                    <a:pt x="440119" y="562692"/>
                    <a:pt x="397765" y="553491"/>
                    <a:pt x="364437" y="570155"/>
                  </a:cubicBezTo>
                  <a:cubicBezTo>
                    <a:pt x="281021" y="611863"/>
                    <a:pt x="381010" y="575387"/>
                    <a:pt x="299891" y="602428"/>
                  </a:cubicBezTo>
                  <a:cubicBezTo>
                    <a:pt x="256861" y="598842"/>
                    <a:pt x="213021" y="600717"/>
                    <a:pt x="170800" y="591670"/>
                  </a:cubicBezTo>
                  <a:cubicBezTo>
                    <a:pt x="160883" y="589545"/>
                    <a:pt x="153820" y="579227"/>
                    <a:pt x="149284" y="570155"/>
                  </a:cubicBezTo>
                  <a:cubicBezTo>
                    <a:pt x="139141" y="549870"/>
                    <a:pt x="127769" y="505609"/>
                    <a:pt x="127769" y="505609"/>
                  </a:cubicBezTo>
                  <a:cubicBezTo>
                    <a:pt x="111818" y="282305"/>
                    <a:pt x="165746" y="384749"/>
                    <a:pt x="84738" y="344244"/>
                  </a:cubicBezTo>
                  <a:cubicBezTo>
                    <a:pt x="73174" y="338462"/>
                    <a:pt x="63223" y="329901"/>
                    <a:pt x="52466" y="322729"/>
                  </a:cubicBezTo>
                  <a:cubicBezTo>
                    <a:pt x="48880" y="311971"/>
                    <a:pt x="46779" y="300598"/>
                    <a:pt x="41708" y="290456"/>
                  </a:cubicBezTo>
                  <a:cubicBezTo>
                    <a:pt x="0" y="207040"/>
                    <a:pt x="36476" y="307029"/>
                    <a:pt x="9435" y="225910"/>
                  </a:cubicBezTo>
                  <a:cubicBezTo>
                    <a:pt x="13021" y="172122"/>
                    <a:pt x="12569" y="117911"/>
                    <a:pt x="20193" y="64545"/>
                  </a:cubicBezTo>
                  <a:cubicBezTo>
                    <a:pt x="23400" y="42094"/>
                    <a:pt x="25672" y="16036"/>
                    <a:pt x="41708" y="0"/>
                  </a:cubicBezTo>
                  <a:lnTo>
                    <a:pt x="52466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6" name="Forme libre 17">
              <a:extLst>
                <a:ext uri="{FF2B5EF4-FFF2-40B4-BE49-F238E27FC236}">
                  <a16:creationId xmlns:a16="http://schemas.microsoft.com/office/drawing/2014/main" id="{3E9FF55E-9437-4569-8C25-38F05C26B3A7}"/>
                </a:ext>
              </a:extLst>
            </p:cNvPr>
            <p:cNvSpPr/>
            <p:nvPr/>
          </p:nvSpPr>
          <p:spPr>
            <a:xfrm>
              <a:off x="9778107" y="3664421"/>
              <a:ext cx="527050" cy="544512"/>
            </a:xfrm>
            <a:custGeom>
              <a:avLst/>
              <a:gdLst>
                <a:gd name="connsiteX0" fmla="*/ 142166 w 526895"/>
                <a:gd name="connsiteY0" fmla="*/ 89498 h 544126"/>
                <a:gd name="connsiteX1" fmla="*/ 56105 w 526895"/>
                <a:gd name="connsiteY1" fmla="*/ 111013 h 544126"/>
                <a:gd name="connsiteX2" fmla="*/ 2317 w 526895"/>
                <a:gd name="connsiteY2" fmla="*/ 250863 h 544126"/>
                <a:gd name="connsiteX3" fmla="*/ 13074 w 526895"/>
                <a:gd name="connsiteY3" fmla="*/ 412228 h 544126"/>
                <a:gd name="connsiteX4" fmla="*/ 45347 w 526895"/>
                <a:gd name="connsiteY4" fmla="*/ 422985 h 544126"/>
                <a:gd name="connsiteX5" fmla="*/ 152924 w 526895"/>
                <a:gd name="connsiteY5" fmla="*/ 433743 h 544126"/>
                <a:gd name="connsiteX6" fmla="*/ 163681 w 526895"/>
                <a:gd name="connsiteY6" fmla="*/ 498289 h 544126"/>
                <a:gd name="connsiteX7" fmla="*/ 389592 w 526895"/>
                <a:gd name="connsiteY7" fmla="*/ 487531 h 544126"/>
                <a:gd name="connsiteX8" fmla="*/ 411107 w 526895"/>
                <a:gd name="connsiteY8" fmla="*/ 186317 h 544126"/>
                <a:gd name="connsiteX9" fmla="*/ 432623 w 526895"/>
                <a:gd name="connsiteY9" fmla="*/ 164802 h 544126"/>
                <a:gd name="connsiteX10" fmla="*/ 378834 w 526895"/>
                <a:gd name="connsiteY10" fmla="*/ 14195 h 544126"/>
                <a:gd name="connsiteX11" fmla="*/ 346561 w 526895"/>
                <a:gd name="connsiteY11" fmla="*/ 3437 h 544126"/>
                <a:gd name="connsiteX12" fmla="*/ 185197 w 526895"/>
                <a:gd name="connsiteY12" fmla="*/ 14195 h 544126"/>
                <a:gd name="connsiteX13" fmla="*/ 163681 w 526895"/>
                <a:gd name="connsiteY13" fmla="*/ 35710 h 544126"/>
                <a:gd name="connsiteX14" fmla="*/ 99136 w 526895"/>
                <a:gd name="connsiteY14" fmla="*/ 67983 h 544126"/>
                <a:gd name="connsiteX15" fmla="*/ 142166 w 526895"/>
                <a:gd name="connsiteY15" fmla="*/ 89498 h 54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895" h="544126">
                  <a:moveTo>
                    <a:pt x="142166" y="89498"/>
                  </a:moveTo>
                  <a:cubicBezTo>
                    <a:pt x="134994" y="96670"/>
                    <a:pt x="82064" y="96853"/>
                    <a:pt x="56105" y="111013"/>
                  </a:cubicBezTo>
                  <a:cubicBezTo>
                    <a:pt x="14378" y="133773"/>
                    <a:pt x="8578" y="222686"/>
                    <a:pt x="2317" y="250863"/>
                  </a:cubicBezTo>
                  <a:cubicBezTo>
                    <a:pt x="5903" y="304651"/>
                    <a:pt x="0" y="359930"/>
                    <a:pt x="13074" y="412228"/>
                  </a:cubicBezTo>
                  <a:cubicBezTo>
                    <a:pt x="15824" y="423229"/>
                    <a:pt x="34139" y="421261"/>
                    <a:pt x="45347" y="422985"/>
                  </a:cubicBezTo>
                  <a:cubicBezTo>
                    <a:pt x="80966" y="428465"/>
                    <a:pt x="117065" y="430157"/>
                    <a:pt x="152924" y="433743"/>
                  </a:cubicBezTo>
                  <a:cubicBezTo>
                    <a:pt x="156510" y="455258"/>
                    <a:pt x="142411" y="493455"/>
                    <a:pt x="163681" y="498289"/>
                  </a:cubicBezTo>
                  <a:cubicBezTo>
                    <a:pt x="237195" y="514997"/>
                    <a:pt x="339788" y="544126"/>
                    <a:pt x="389592" y="487531"/>
                  </a:cubicBezTo>
                  <a:cubicBezTo>
                    <a:pt x="526895" y="331505"/>
                    <a:pt x="357845" y="292841"/>
                    <a:pt x="411107" y="186317"/>
                  </a:cubicBezTo>
                  <a:cubicBezTo>
                    <a:pt x="415643" y="177245"/>
                    <a:pt x="425451" y="171974"/>
                    <a:pt x="432623" y="164802"/>
                  </a:cubicBezTo>
                  <a:cubicBezTo>
                    <a:pt x="419946" y="0"/>
                    <a:pt x="467472" y="39520"/>
                    <a:pt x="378834" y="14195"/>
                  </a:cubicBezTo>
                  <a:cubicBezTo>
                    <a:pt x="367931" y="11080"/>
                    <a:pt x="357319" y="7023"/>
                    <a:pt x="346561" y="3437"/>
                  </a:cubicBezTo>
                  <a:cubicBezTo>
                    <a:pt x="292773" y="7023"/>
                    <a:pt x="238284" y="4827"/>
                    <a:pt x="185197" y="14195"/>
                  </a:cubicBezTo>
                  <a:cubicBezTo>
                    <a:pt x="175209" y="15958"/>
                    <a:pt x="172378" y="30492"/>
                    <a:pt x="163681" y="35710"/>
                  </a:cubicBezTo>
                  <a:cubicBezTo>
                    <a:pt x="142303" y="48537"/>
                    <a:pt x="114437" y="42481"/>
                    <a:pt x="99136" y="67983"/>
                  </a:cubicBezTo>
                  <a:cubicBezTo>
                    <a:pt x="93601" y="77208"/>
                    <a:pt x="149338" y="82326"/>
                    <a:pt x="142166" y="89498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7" name="ZoneTexte 28">
              <a:extLst>
                <a:ext uri="{FF2B5EF4-FFF2-40B4-BE49-F238E27FC236}">
                  <a16:creationId xmlns:a16="http://schemas.microsoft.com/office/drawing/2014/main" id="{822353A7-CF1C-4AE1-BA9A-24412AA9AA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9294" y="3469158"/>
              <a:ext cx="78581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>
                  <a:latin typeface="Tw Cen MT" pitchFamily="34" charset="0"/>
                </a:rPr>
                <a:t>matrice</a:t>
              </a:r>
            </a:p>
          </p:txBody>
        </p:sp>
        <p:sp>
          <p:nvSpPr>
            <p:cNvPr id="18" name="ZoneTexte 29">
              <a:extLst>
                <a:ext uri="{FF2B5EF4-FFF2-40B4-BE49-F238E27FC236}">
                  <a16:creationId xmlns:a16="http://schemas.microsoft.com/office/drawing/2014/main" id="{ED368F0C-F872-4F21-AC14-9530614BAD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92232" y="5571008"/>
              <a:ext cx="91377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dirty="0">
                  <a:latin typeface="Tw Cen MT" pitchFamily="34" charset="0"/>
                </a:rPr>
                <a:t>Fragments</a:t>
              </a:r>
            </a:p>
          </p:txBody>
        </p:sp>
        <p:sp>
          <p:nvSpPr>
            <p:cNvPr id="19" name="Forme libre 23">
              <a:extLst>
                <a:ext uri="{FF2B5EF4-FFF2-40B4-BE49-F238E27FC236}">
                  <a16:creationId xmlns:a16="http://schemas.microsoft.com/office/drawing/2014/main" id="{E7B00216-EED3-4015-8CD2-E2BC5DC388F9}"/>
                </a:ext>
              </a:extLst>
            </p:cNvPr>
            <p:cNvSpPr/>
            <p:nvPr/>
          </p:nvSpPr>
          <p:spPr>
            <a:xfrm>
              <a:off x="8992294" y="3664421"/>
              <a:ext cx="1473200" cy="1544637"/>
            </a:xfrm>
            <a:custGeom>
              <a:avLst/>
              <a:gdLst>
                <a:gd name="connsiteX0" fmla="*/ 1309249 w 1473005"/>
                <a:gd name="connsiteY0" fmla="*/ 27186 h 1544014"/>
                <a:gd name="connsiteX1" fmla="*/ 803640 w 1473005"/>
                <a:gd name="connsiteY1" fmla="*/ 48701 h 1544014"/>
                <a:gd name="connsiteX2" fmla="*/ 728337 w 1473005"/>
                <a:gd name="connsiteY2" fmla="*/ 59459 h 1544014"/>
                <a:gd name="connsiteX3" fmla="*/ 577729 w 1473005"/>
                <a:gd name="connsiteY3" fmla="*/ 80974 h 1544014"/>
                <a:gd name="connsiteX4" fmla="*/ 545457 w 1473005"/>
                <a:gd name="connsiteY4" fmla="*/ 102489 h 1544014"/>
                <a:gd name="connsiteX5" fmla="*/ 513184 w 1473005"/>
                <a:gd name="connsiteY5" fmla="*/ 113247 h 1544014"/>
                <a:gd name="connsiteX6" fmla="*/ 470153 w 1473005"/>
                <a:gd name="connsiteY6" fmla="*/ 124005 h 1544014"/>
                <a:gd name="connsiteX7" fmla="*/ 298031 w 1473005"/>
                <a:gd name="connsiteY7" fmla="*/ 145520 h 1544014"/>
                <a:gd name="connsiteX8" fmla="*/ 201212 w 1473005"/>
                <a:gd name="connsiteY8" fmla="*/ 177793 h 1544014"/>
                <a:gd name="connsiteX9" fmla="*/ 168939 w 1473005"/>
                <a:gd name="connsiteY9" fmla="*/ 188550 h 1544014"/>
                <a:gd name="connsiteX10" fmla="*/ 136666 w 1473005"/>
                <a:gd name="connsiteY10" fmla="*/ 199308 h 1544014"/>
                <a:gd name="connsiteX11" fmla="*/ 125908 w 1473005"/>
                <a:gd name="connsiteY11" fmla="*/ 231581 h 1544014"/>
                <a:gd name="connsiteX12" fmla="*/ 93635 w 1473005"/>
                <a:gd name="connsiteY12" fmla="*/ 274612 h 1544014"/>
                <a:gd name="connsiteX13" fmla="*/ 61362 w 1473005"/>
                <a:gd name="connsiteY13" fmla="*/ 392946 h 1544014"/>
                <a:gd name="connsiteX14" fmla="*/ 39847 w 1473005"/>
                <a:gd name="connsiteY14" fmla="*/ 457492 h 1544014"/>
                <a:gd name="connsiteX15" fmla="*/ 29089 w 1473005"/>
                <a:gd name="connsiteY15" fmla="*/ 489765 h 1544014"/>
                <a:gd name="connsiteX16" fmla="*/ 72120 w 1473005"/>
                <a:gd name="connsiteY16" fmla="*/ 694160 h 1544014"/>
                <a:gd name="connsiteX17" fmla="*/ 104393 w 1473005"/>
                <a:gd name="connsiteY17" fmla="*/ 715675 h 1544014"/>
                <a:gd name="connsiteX18" fmla="*/ 147424 w 1473005"/>
                <a:gd name="connsiteY18" fmla="*/ 780221 h 1544014"/>
                <a:gd name="connsiteX19" fmla="*/ 168939 w 1473005"/>
                <a:gd name="connsiteY19" fmla="*/ 812494 h 1544014"/>
                <a:gd name="connsiteX20" fmla="*/ 201212 w 1473005"/>
                <a:gd name="connsiteY20" fmla="*/ 823252 h 1544014"/>
                <a:gd name="connsiteX21" fmla="*/ 222727 w 1473005"/>
                <a:gd name="connsiteY21" fmla="*/ 855525 h 1544014"/>
                <a:gd name="connsiteX22" fmla="*/ 276515 w 1473005"/>
                <a:gd name="connsiteY22" fmla="*/ 941586 h 1544014"/>
                <a:gd name="connsiteX23" fmla="*/ 308788 w 1473005"/>
                <a:gd name="connsiteY23" fmla="*/ 1156739 h 1544014"/>
                <a:gd name="connsiteX24" fmla="*/ 341061 w 1473005"/>
                <a:gd name="connsiteY24" fmla="*/ 1264315 h 1544014"/>
                <a:gd name="connsiteX25" fmla="*/ 373334 w 1473005"/>
                <a:gd name="connsiteY25" fmla="*/ 1275073 h 1544014"/>
                <a:gd name="connsiteX26" fmla="*/ 427122 w 1473005"/>
                <a:gd name="connsiteY26" fmla="*/ 1371892 h 1544014"/>
                <a:gd name="connsiteX27" fmla="*/ 459395 w 1473005"/>
                <a:gd name="connsiteY27" fmla="*/ 1382649 h 1544014"/>
                <a:gd name="connsiteX28" fmla="*/ 491668 w 1473005"/>
                <a:gd name="connsiteY28" fmla="*/ 1404165 h 1544014"/>
                <a:gd name="connsiteX29" fmla="*/ 610002 w 1473005"/>
                <a:gd name="connsiteY29" fmla="*/ 1425680 h 1544014"/>
                <a:gd name="connsiteX30" fmla="*/ 642275 w 1473005"/>
                <a:gd name="connsiteY30" fmla="*/ 1447195 h 1544014"/>
                <a:gd name="connsiteX31" fmla="*/ 663791 w 1473005"/>
                <a:gd name="connsiteY31" fmla="*/ 1468710 h 1544014"/>
                <a:gd name="connsiteX32" fmla="*/ 717579 w 1473005"/>
                <a:gd name="connsiteY32" fmla="*/ 1500983 h 1544014"/>
                <a:gd name="connsiteX33" fmla="*/ 792882 w 1473005"/>
                <a:gd name="connsiteY33" fmla="*/ 1522499 h 1544014"/>
                <a:gd name="connsiteX34" fmla="*/ 814398 w 1473005"/>
                <a:gd name="connsiteY34" fmla="*/ 1544014 h 1544014"/>
                <a:gd name="connsiteX35" fmla="*/ 1126369 w 1473005"/>
                <a:gd name="connsiteY35" fmla="*/ 1522499 h 1544014"/>
                <a:gd name="connsiteX36" fmla="*/ 1137127 w 1473005"/>
                <a:gd name="connsiteY36" fmla="*/ 1490226 h 1544014"/>
                <a:gd name="connsiteX37" fmla="*/ 1158642 w 1473005"/>
                <a:gd name="connsiteY37" fmla="*/ 1457953 h 1544014"/>
                <a:gd name="connsiteX38" fmla="*/ 1180158 w 1473005"/>
                <a:gd name="connsiteY38" fmla="*/ 1393407 h 1544014"/>
                <a:gd name="connsiteX39" fmla="*/ 1190915 w 1473005"/>
                <a:gd name="connsiteY39" fmla="*/ 1361134 h 1544014"/>
                <a:gd name="connsiteX40" fmla="*/ 1212431 w 1473005"/>
                <a:gd name="connsiteY40" fmla="*/ 1328861 h 1544014"/>
                <a:gd name="connsiteX41" fmla="*/ 1233946 w 1473005"/>
                <a:gd name="connsiteY41" fmla="*/ 1178254 h 1544014"/>
                <a:gd name="connsiteX42" fmla="*/ 1255461 w 1473005"/>
                <a:gd name="connsiteY42" fmla="*/ 1145981 h 1544014"/>
                <a:gd name="connsiteX43" fmla="*/ 1276977 w 1473005"/>
                <a:gd name="connsiteY43" fmla="*/ 1070678 h 1544014"/>
                <a:gd name="connsiteX44" fmla="*/ 1320007 w 1473005"/>
                <a:gd name="connsiteY44" fmla="*/ 995374 h 1544014"/>
                <a:gd name="connsiteX45" fmla="*/ 1341522 w 1473005"/>
                <a:gd name="connsiteY45" fmla="*/ 909313 h 1544014"/>
                <a:gd name="connsiteX46" fmla="*/ 1363038 w 1473005"/>
                <a:gd name="connsiteY46" fmla="*/ 769463 h 1544014"/>
                <a:gd name="connsiteX47" fmla="*/ 1384553 w 1473005"/>
                <a:gd name="connsiteY47" fmla="*/ 726433 h 1544014"/>
                <a:gd name="connsiteX48" fmla="*/ 1406068 w 1473005"/>
                <a:gd name="connsiteY48" fmla="*/ 629614 h 1544014"/>
                <a:gd name="connsiteX49" fmla="*/ 1416826 w 1473005"/>
                <a:gd name="connsiteY49" fmla="*/ 597341 h 1544014"/>
                <a:gd name="connsiteX50" fmla="*/ 1427584 w 1473005"/>
                <a:gd name="connsiteY50" fmla="*/ 543553 h 1544014"/>
                <a:gd name="connsiteX51" fmla="*/ 1438341 w 1473005"/>
                <a:gd name="connsiteY51" fmla="*/ 392946 h 1544014"/>
                <a:gd name="connsiteX52" fmla="*/ 1459857 w 1473005"/>
                <a:gd name="connsiteY52" fmla="*/ 360673 h 1544014"/>
                <a:gd name="connsiteX53" fmla="*/ 1470614 w 1473005"/>
                <a:gd name="connsiteY53" fmla="*/ 328400 h 1544014"/>
                <a:gd name="connsiteX54" fmla="*/ 1459857 w 1473005"/>
                <a:gd name="connsiteY54" fmla="*/ 59459 h 1544014"/>
                <a:gd name="connsiteX55" fmla="*/ 1427584 w 1473005"/>
                <a:gd name="connsiteY55" fmla="*/ 37943 h 1544014"/>
                <a:gd name="connsiteX56" fmla="*/ 1330765 w 1473005"/>
                <a:gd name="connsiteY56" fmla="*/ 27186 h 1544014"/>
                <a:gd name="connsiteX57" fmla="*/ 1309249 w 1473005"/>
                <a:gd name="connsiteY57" fmla="*/ 27186 h 154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473005" h="1544014">
                  <a:moveTo>
                    <a:pt x="1309249" y="27186"/>
                  </a:moveTo>
                  <a:lnTo>
                    <a:pt x="803640" y="48701"/>
                  </a:lnTo>
                  <a:cubicBezTo>
                    <a:pt x="778323" y="50107"/>
                    <a:pt x="753470" y="56108"/>
                    <a:pt x="728337" y="59459"/>
                  </a:cubicBezTo>
                  <a:cubicBezTo>
                    <a:pt x="593689" y="77412"/>
                    <a:pt x="691119" y="62075"/>
                    <a:pt x="577729" y="80974"/>
                  </a:cubicBezTo>
                  <a:cubicBezTo>
                    <a:pt x="566972" y="88146"/>
                    <a:pt x="557021" y="96707"/>
                    <a:pt x="545457" y="102489"/>
                  </a:cubicBezTo>
                  <a:cubicBezTo>
                    <a:pt x="535315" y="107560"/>
                    <a:pt x="524087" y="110132"/>
                    <a:pt x="513184" y="113247"/>
                  </a:cubicBezTo>
                  <a:cubicBezTo>
                    <a:pt x="498968" y="117309"/>
                    <a:pt x="484790" y="121914"/>
                    <a:pt x="470153" y="124005"/>
                  </a:cubicBezTo>
                  <a:cubicBezTo>
                    <a:pt x="417770" y="131488"/>
                    <a:pt x="351582" y="132132"/>
                    <a:pt x="298031" y="145520"/>
                  </a:cubicBezTo>
                  <a:cubicBezTo>
                    <a:pt x="298011" y="145525"/>
                    <a:pt x="217358" y="172411"/>
                    <a:pt x="201212" y="177793"/>
                  </a:cubicBezTo>
                  <a:lnTo>
                    <a:pt x="168939" y="188550"/>
                  </a:lnTo>
                  <a:lnTo>
                    <a:pt x="136666" y="199308"/>
                  </a:lnTo>
                  <a:cubicBezTo>
                    <a:pt x="133080" y="210066"/>
                    <a:pt x="131534" y="221735"/>
                    <a:pt x="125908" y="231581"/>
                  </a:cubicBezTo>
                  <a:cubicBezTo>
                    <a:pt x="117012" y="247148"/>
                    <a:pt x="99305" y="257603"/>
                    <a:pt x="93635" y="274612"/>
                  </a:cubicBezTo>
                  <a:cubicBezTo>
                    <a:pt x="40072" y="435305"/>
                    <a:pt x="117342" y="308979"/>
                    <a:pt x="61362" y="392946"/>
                  </a:cubicBezTo>
                  <a:lnTo>
                    <a:pt x="39847" y="457492"/>
                  </a:lnTo>
                  <a:lnTo>
                    <a:pt x="29089" y="489765"/>
                  </a:lnTo>
                  <a:cubicBezTo>
                    <a:pt x="37768" y="628623"/>
                    <a:pt x="0" y="634060"/>
                    <a:pt x="72120" y="694160"/>
                  </a:cubicBezTo>
                  <a:cubicBezTo>
                    <a:pt x="82052" y="702437"/>
                    <a:pt x="93635" y="708503"/>
                    <a:pt x="104393" y="715675"/>
                  </a:cubicBezTo>
                  <a:cubicBezTo>
                    <a:pt x="147761" y="802413"/>
                    <a:pt x="103616" y="725462"/>
                    <a:pt x="147424" y="780221"/>
                  </a:cubicBezTo>
                  <a:cubicBezTo>
                    <a:pt x="155501" y="790317"/>
                    <a:pt x="158843" y="804417"/>
                    <a:pt x="168939" y="812494"/>
                  </a:cubicBezTo>
                  <a:cubicBezTo>
                    <a:pt x="177794" y="819578"/>
                    <a:pt x="190454" y="819666"/>
                    <a:pt x="201212" y="823252"/>
                  </a:cubicBezTo>
                  <a:cubicBezTo>
                    <a:pt x="208384" y="834010"/>
                    <a:pt x="215786" y="844617"/>
                    <a:pt x="222727" y="855525"/>
                  </a:cubicBezTo>
                  <a:cubicBezTo>
                    <a:pt x="240889" y="884065"/>
                    <a:pt x="276515" y="941586"/>
                    <a:pt x="276515" y="941586"/>
                  </a:cubicBezTo>
                  <a:cubicBezTo>
                    <a:pt x="297194" y="1231081"/>
                    <a:pt x="267615" y="992055"/>
                    <a:pt x="308788" y="1156739"/>
                  </a:cubicBezTo>
                  <a:cubicBezTo>
                    <a:pt x="312629" y="1172101"/>
                    <a:pt x="333919" y="1261934"/>
                    <a:pt x="341061" y="1264315"/>
                  </a:cubicBezTo>
                  <a:lnTo>
                    <a:pt x="373334" y="1275073"/>
                  </a:lnTo>
                  <a:cubicBezTo>
                    <a:pt x="382806" y="1303489"/>
                    <a:pt x="399381" y="1362646"/>
                    <a:pt x="427122" y="1371892"/>
                  </a:cubicBezTo>
                  <a:lnTo>
                    <a:pt x="459395" y="1382649"/>
                  </a:lnTo>
                  <a:cubicBezTo>
                    <a:pt x="470153" y="1389821"/>
                    <a:pt x="480104" y="1398383"/>
                    <a:pt x="491668" y="1404165"/>
                  </a:cubicBezTo>
                  <a:cubicBezTo>
                    <a:pt x="524831" y="1420746"/>
                    <a:pt x="580345" y="1421973"/>
                    <a:pt x="610002" y="1425680"/>
                  </a:cubicBezTo>
                  <a:cubicBezTo>
                    <a:pt x="620760" y="1432852"/>
                    <a:pt x="632179" y="1439118"/>
                    <a:pt x="642275" y="1447195"/>
                  </a:cubicBezTo>
                  <a:cubicBezTo>
                    <a:pt x="650195" y="1453531"/>
                    <a:pt x="655538" y="1462815"/>
                    <a:pt x="663791" y="1468710"/>
                  </a:cubicBezTo>
                  <a:cubicBezTo>
                    <a:pt x="680805" y="1480863"/>
                    <a:pt x="698877" y="1491632"/>
                    <a:pt x="717579" y="1500983"/>
                  </a:cubicBezTo>
                  <a:cubicBezTo>
                    <a:pt x="733012" y="1508700"/>
                    <a:pt x="779095" y="1519052"/>
                    <a:pt x="792882" y="1522499"/>
                  </a:cubicBezTo>
                  <a:cubicBezTo>
                    <a:pt x="800054" y="1529671"/>
                    <a:pt x="804255" y="1544014"/>
                    <a:pt x="814398" y="1544014"/>
                  </a:cubicBezTo>
                  <a:cubicBezTo>
                    <a:pt x="918635" y="1544014"/>
                    <a:pt x="1023550" y="1539635"/>
                    <a:pt x="1126369" y="1522499"/>
                  </a:cubicBezTo>
                  <a:cubicBezTo>
                    <a:pt x="1137554" y="1520635"/>
                    <a:pt x="1132056" y="1500368"/>
                    <a:pt x="1137127" y="1490226"/>
                  </a:cubicBezTo>
                  <a:cubicBezTo>
                    <a:pt x="1142909" y="1478662"/>
                    <a:pt x="1153391" y="1469768"/>
                    <a:pt x="1158642" y="1457953"/>
                  </a:cubicBezTo>
                  <a:cubicBezTo>
                    <a:pt x="1167853" y="1437228"/>
                    <a:pt x="1172986" y="1414922"/>
                    <a:pt x="1180158" y="1393407"/>
                  </a:cubicBezTo>
                  <a:cubicBezTo>
                    <a:pt x="1183744" y="1382649"/>
                    <a:pt x="1184625" y="1370569"/>
                    <a:pt x="1190915" y="1361134"/>
                  </a:cubicBezTo>
                  <a:lnTo>
                    <a:pt x="1212431" y="1328861"/>
                  </a:lnTo>
                  <a:cubicBezTo>
                    <a:pt x="1214003" y="1314709"/>
                    <a:pt x="1223128" y="1207101"/>
                    <a:pt x="1233946" y="1178254"/>
                  </a:cubicBezTo>
                  <a:cubicBezTo>
                    <a:pt x="1238486" y="1166148"/>
                    <a:pt x="1248289" y="1156739"/>
                    <a:pt x="1255461" y="1145981"/>
                  </a:cubicBezTo>
                  <a:cubicBezTo>
                    <a:pt x="1260921" y="1124140"/>
                    <a:pt x="1267715" y="1092288"/>
                    <a:pt x="1276977" y="1070678"/>
                  </a:cubicBezTo>
                  <a:cubicBezTo>
                    <a:pt x="1293357" y="1032459"/>
                    <a:pt x="1298398" y="1027788"/>
                    <a:pt x="1320007" y="995374"/>
                  </a:cubicBezTo>
                  <a:cubicBezTo>
                    <a:pt x="1327179" y="966687"/>
                    <a:pt x="1337854" y="938655"/>
                    <a:pt x="1341522" y="909313"/>
                  </a:cubicBezTo>
                  <a:cubicBezTo>
                    <a:pt x="1344158" y="888224"/>
                    <a:pt x="1353181" y="799033"/>
                    <a:pt x="1363038" y="769463"/>
                  </a:cubicBezTo>
                  <a:cubicBezTo>
                    <a:pt x="1368109" y="754250"/>
                    <a:pt x="1378922" y="741448"/>
                    <a:pt x="1384553" y="726433"/>
                  </a:cubicBezTo>
                  <a:cubicBezTo>
                    <a:pt x="1392838" y="704339"/>
                    <a:pt x="1400954" y="650071"/>
                    <a:pt x="1406068" y="629614"/>
                  </a:cubicBezTo>
                  <a:cubicBezTo>
                    <a:pt x="1408818" y="618613"/>
                    <a:pt x="1414076" y="608342"/>
                    <a:pt x="1416826" y="597341"/>
                  </a:cubicBezTo>
                  <a:cubicBezTo>
                    <a:pt x="1421261" y="579603"/>
                    <a:pt x="1423998" y="561482"/>
                    <a:pt x="1427584" y="543553"/>
                  </a:cubicBezTo>
                  <a:cubicBezTo>
                    <a:pt x="1431170" y="493351"/>
                    <a:pt x="1429594" y="442510"/>
                    <a:pt x="1438341" y="392946"/>
                  </a:cubicBezTo>
                  <a:cubicBezTo>
                    <a:pt x="1440588" y="380214"/>
                    <a:pt x="1454075" y="372237"/>
                    <a:pt x="1459857" y="360673"/>
                  </a:cubicBezTo>
                  <a:cubicBezTo>
                    <a:pt x="1464928" y="350531"/>
                    <a:pt x="1467028" y="339158"/>
                    <a:pt x="1470614" y="328400"/>
                  </a:cubicBezTo>
                  <a:cubicBezTo>
                    <a:pt x="1467028" y="238753"/>
                    <a:pt x="1473005" y="148209"/>
                    <a:pt x="1459857" y="59459"/>
                  </a:cubicBezTo>
                  <a:cubicBezTo>
                    <a:pt x="1457962" y="46669"/>
                    <a:pt x="1440127" y="41079"/>
                    <a:pt x="1427584" y="37943"/>
                  </a:cubicBezTo>
                  <a:cubicBezTo>
                    <a:pt x="1396082" y="30067"/>
                    <a:pt x="1363038" y="30772"/>
                    <a:pt x="1330765" y="27186"/>
                  </a:cubicBezTo>
                  <a:cubicBezTo>
                    <a:pt x="1303579" y="0"/>
                    <a:pt x="1397103" y="23600"/>
                    <a:pt x="1309249" y="27186"/>
                  </a:cubicBezTo>
                  <a:close/>
                </a:path>
              </a:pathLst>
            </a:custGeom>
            <a:noFill/>
            <a:ln w="1905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B6EB0051-70F9-42C3-857F-03EBD6E7ED1C}"/>
                </a:ext>
              </a:extLst>
            </p:cNvPr>
            <p:cNvCxnSpPr>
              <a:stCxn id="10" idx="0"/>
            </p:cNvCxnSpPr>
            <p:nvPr/>
          </p:nvCxnSpPr>
          <p:spPr>
            <a:xfrm flipH="1" flipV="1">
              <a:off x="4134545" y="4735984"/>
              <a:ext cx="599762" cy="835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4E10A912-E336-4F1C-BDE6-0F26271F2486}"/>
                </a:ext>
              </a:extLst>
            </p:cNvPr>
            <p:cNvCxnSpPr>
              <a:stCxn id="10" idx="0"/>
            </p:cNvCxnSpPr>
            <p:nvPr/>
          </p:nvCxnSpPr>
          <p:spPr>
            <a:xfrm flipV="1">
              <a:off x="4734307" y="4975696"/>
              <a:ext cx="698812" cy="59531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F9887D99-0428-407E-A249-0122C5512B72}"/>
                </a:ext>
              </a:extLst>
            </p:cNvPr>
            <p:cNvCxnSpPr>
              <a:stCxn id="18" idx="0"/>
            </p:cNvCxnSpPr>
            <p:nvPr/>
          </p:nvCxnSpPr>
          <p:spPr>
            <a:xfrm flipH="1" flipV="1">
              <a:off x="8349358" y="4735984"/>
              <a:ext cx="599762" cy="835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>
              <a:extLst>
                <a:ext uri="{FF2B5EF4-FFF2-40B4-BE49-F238E27FC236}">
                  <a16:creationId xmlns:a16="http://schemas.microsoft.com/office/drawing/2014/main" id="{328D1675-9F89-44C1-A42F-318A1BB98A67}"/>
                </a:ext>
              </a:extLst>
            </p:cNvPr>
            <p:cNvCxnSpPr>
              <a:stCxn id="18" idx="0"/>
            </p:cNvCxnSpPr>
            <p:nvPr/>
          </p:nvCxnSpPr>
          <p:spPr>
            <a:xfrm flipV="1">
              <a:off x="8949120" y="4975696"/>
              <a:ext cx="698812" cy="59531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e 29">
            <a:extLst>
              <a:ext uri="{FF2B5EF4-FFF2-40B4-BE49-F238E27FC236}">
                <a16:creationId xmlns:a16="http://schemas.microsoft.com/office/drawing/2014/main" id="{C61B894F-F8EB-48F5-9250-2E37FFAD556C}"/>
              </a:ext>
            </a:extLst>
          </p:cNvPr>
          <p:cNvGrpSpPr>
            <a:grpSpLocks/>
          </p:cNvGrpSpPr>
          <p:nvPr/>
        </p:nvGrpSpPr>
        <p:grpSpPr bwMode="auto">
          <a:xfrm>
            <a:off x="6505750" y="997286"/>
            <a:ext cx="4861223" cy="2550823"/>
            <a:chOff x="2623876" y="1928802"/>
            <a:chExt cx="4286280" cy="2786082"/>
          </a:xfrm>
        </p:grpSpPr>
        <p:pic>
          <p:nvPicPr>
            <p:cNvPr id="29" name="Picture 2" descr="http://www.clipart-fr.com/data/clipart/arbres/arbre_058.gif">
              <a:extLst>
                <a:ext uri="{FF2B5EF4-FFF2-40B4-BE49-F238E27FC236}">
                  <a16:creationId xmlns:a16="http://schemas.microsoft.com/office/drawing/2014/main" id="{9B6F03FA-8B5F-4BB5-B188-F7E6C59D55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6248" y="2285992"/>
              <a:ext cx="1125184" cy="1061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" descr="http://www.clipart-fr.com/data/clipart/arbres/arbre_058.gif">
              <a:extLst>
                <a:ext uri="{FF2B5EF4-FFF2-40B4-BE49-F238E27FC236}">
                  <a16:creationId xmlns:a16="http://schemas.microsoft.com/office/drawing/2014/main" id="{38CA7A88-D9AA-4F90-80CF-ABE3F9D63D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628" y="3214686"/>
              <a:ext cx="1125184" cy="1061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2" descr="http://www.clipart-fr.com/data/clipart/arbres/arbre_058.gif">
              <a:extLst>
                <a:ext uri="{FF2B5EF4-FFF2-40B4-BE49-F238E27FC236}">
                  <a16:creationId xmlns:a16="http://schemas.microsoft.com/office/drawing/2014/main" id="{06BA579D-A8FA-4967-9CE7-2EE8007438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86116" y="1928802"/>
              <a:ext cx="1125184" cy="1061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2" descr="http://www.clipart-fr.com/data/clipart/arbres/arbre_058.gif">
              <a:extLst>
                <a:ext uri="{FF2B5EF4-FFF2-40B4-BE49-F238E27FC236}">
                  <a16:creationId xmlns:a16="http://schemas.microsoft.com/office/drawing/2014/main" id="{634B40E4-5D6D-4408-BD25-81B65AA587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57620" y="3571876"/>
              <a:ext cx="1125184" cy="1061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2" descr="http://www.clipart-fr.com/data/clipart/arbres/arbre_058.gif">
              <a:extLst>
                <a:ext uri="{FF2B5EF4-FFF2-40B4-BE49-F238E27FC236}">
                  <a16:creationId xmlns:a16="http://schemas.microsoft.com/office/drawing/2014/main" id="{778E0219-C2D6-42F9-9CFA-93F27CD39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3174" y="3357562"/>
              <a:ext cx="1125184" cy="1061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Forme libre 10">
              <a:extLst>
                <a:ext uri="{FF2B5EF4-FFF2-40B4-BE49-F238E27FC236}">
                  <a16:creationId xmlns:a16="http://schemas.microsoft.com/office/drawing/2014/main" id="{CF7800BB-1BB1-4596-9743-3A97FD642C1D}"/>
                </a:ext>
              </a:extLst>
            </p:cNvPr>
            <p:cNvSpPr/>
            <p:nvPr/>
          </p:nvSpPr>
          <p:spPr>
            <a:xfrm>
              <a:off x="2623876" y="1972141"/>
              <a:ext cx="3698325" cy="2724169"/>
            </a:xfrm>
            <a:custGeom>
              <a:avLst/>
              <a:gdLst>
                <a:gd name="connsiteX0" fmla="*/ 1346625 w 4225849"/>
                <a:gd name="connsiteY0" fmla="*/ 55310 h 2750384"/>
                <a:gd name="connsiteX1" fmla="*/ 1226310 w 4225849"/>
                <a:gd name="connsiteY1" fmla="*/ 151563 h 2750384"/>
                <a:gd name="connsiteX2" fmla="*/ 1178183 w 4225849"/>
                <a:gd name="connsiteY2" fmla="*/ 223752 h 2750384"/>
                <a:gd name="connsiteX3" fmla="*/ 1130057 w 4225849"/>
                <a:gd name="connsiteY3" fmla="*/ 271879 h 2750384"/>
                <a:gd name="connsiteX4" fmla="*/ 1081931 w 4225849"/>
                <a:gd name="connsiteY4" fmla="*/ 440321 h 2750384"/>
                <a:gd name="connsiteX5" fmla="*/ 1033804 w 4225849"/>
                <a:gd name="connsiteY5" fmla="*/ 512510 h 2750384"/>
                <a:gd name="connsiteX6" fmla="*/ 961615 w 4225849"/>
                <a:gd name="connsiteY6" fmla="*/ 680952 h 2750384"/>
                <a:gd name="connsiteX7" fmla="*/ 937552 w 4225849"/>
                <a:gd name="connsiteY7" fmla="*/ 753142 h 2750384"/>
                <a:gd name="connsiteX8" fmla="*/ 841299 w 4225849"/>
                <a:gd name="connsiteY8" fmla="*/ 921584 h 2750384"/>
                <a:gd name="connsiteX9" fmla="*/ 720983 w 4225849"/>
                <a:gd name="connsiteY9" fmla="*/ 1138152 h 2750384"/>
                <a:gd name="connsiteX10" fmla="*/ 576604 w 4225849"/>
                <a:gd name="connsiteY10" fmla="*/ 1330658 h 2750384"/>
                <a:gd name="connsiteX11" fmla="*/ 432225 w 4225849"/>
                <a:gd name="connsiteY11" fmla="*/ 1378784 h 2750384"/>
                <a:gd name="connsiteX12" fmla="*/ 384099 w 4225849"/>
                <a:gd name="connsiteY12" fmla="*/ 1450974 h 2750384"/>
                <a:gd name="connsiteX13" fmla="*/ 311910 w 4225849"/>
                <a:gd name="connsiteY13" fmla="*/ 1523163 h 2750384"/>
                <a:gd name="connsiteX14" fmla="*/ 263783 w 4225849"/>
                <a:gd name="connsiteY14" fmla="*/ 1619416 h 2750384"/>
                <a:gd name="connsiteX15" fmla="*/ 191594 w 4225849"/>
                <a:gd name="connsiteY15" fmla="*/ 1691605 h 2750384"/>
                <a:gd name="connsiteX16" fmla="*/ 95341 w 4225849"/>
                <a:gd name="connsiteY16" fmla="*/ 1835984 h 2750384"/>
                <a:gd name="connsiteX17" fmla="*/ 71278 w 4225849"/>
                <a:gd name="connsiteY17" fmla="*/ 2437563 h 2750384"/>
                <a:gd name="connsiteX18" fmla="*/ 143467 w 4225849"/>
                <a:gd name="connsiteY18" fmla="*/ 2485689 h 2750384"/>
                <a:gd name="connsiteX19" fmla="*/ 287846 w 4225849"/>
                <a:gd name="connsiteY19" fmla="*/ 2581942 h 2750384"/>
                <a:gd name="connsiteX20" fmla="*/ 480352 w 4225849"/>
                <a:gd name="connsiteY20" fmla="*/ 2630068 h 2750384"/>
                <a:gd name="connsiteX21" fmla="*/ 576604 w 4225849"/>
                <a:gd name="connsiteY21" fmla="*/ 2654131 h 2750384"/>
                <a:gd name="connsiteX22" fmla="*/ 720983 w 4225849"/>
                <a:gd name="connsiteY22" fmla="*/ 2702258 h 2750384"/>
                <a:gd name="connsiteX23" fmla="*/ 793173 w 4225849"/>
                <a:gd name="connsiteY23" fmla="*/ 2726321 h 2750384"/>
                <a:gd name="connsiteX24" fmla="*/ 913488 w 4225849"/>
                <a:gd name="connsiteY24" fmla="*/ 2750384 h 2750384"/>
                <a:gd name="connsiteX25" fmla="*/ 2982920 w 4225849"/>
                <a:gd name="connsiteY25" fmla="*/ 2726321 h 2750384"/>
                <a:gd name="connsiteX26" fmla="*/ 3151362 w 4225849"/>
                <a:gd name="connsiteY26" fmla="*/ 2630068 h 2750384"/>
                <a:gd name="connsiteX27" fmla="*/ 3367931 w 4225849"/>
                <a:gd name="connsiteY27" fmla="*/ 2557879 h 2750384"/>
                <a:gd name="connsiteX28" fmla="*/ 3897320 w 4225849"/>
                <a:gd name="connsiteY28" fmla="*/ 2485689 h 2750384"/>
                <a:gd name="connsiteX29" fmla="*/ 4041699 w 4225849"/>
                <a:gd name="connsiteY29" fmla="*/ 2269121 h 2750384"/>
                <a:gd name="connsiteX30" fmla="*/ 4089825 w 4225849"/>
                <a:gd name="connsiteY30" fmla="*/ 2196931 h 2750384"/>
                <a:gd name="connsiteX31" fmla="*/ 4113888 w 4225849"/>
                <a:gd name="connsiteY31" fmla="*/ 2100679 h 2750384"/>
                <a:gd name="connsiteX32" fmla="*/ 4162015 w 4225849"/>
                <a:gd name="connsiteY32" fmla="*/ 2052552 h 2750384"/>
                <a:gd name="connsiteX33" fmla="*/ 4186078 w 4225849"/>
                <a:gd name="connsiteY33" fmla="*/ 1956300 h 2750384"/>
                <a:gd name="connsiteX34" fmla="*/ 4210141 w 4225849"/>
                <a:gd name="connsiteY34" fmla="*/ 1884110 h 2750384"/>
                <a:gd name="connsiteX35" fmla="*/ 4186078 w 4225849"/>
                <a:gd name="connsiteY35" fmla="*/ 1475037 h 2750384"/>
                <a:gd name="connsiteX36" fmla="*/ 3945446 w 4225849"/>
                <a:gd name="connsiteY36" fmla="*/ 1282531 h 2750384"/>
                <a:gd name="connsiteX37" fmla="*/ 3849194 w 4225849"/>
                <a:gd name="connsiteY37" fmla="*/ 1258468 h 2750384"/>
                <a:gd name="connsiteX38" fmla="*/ 3777004 w 4225849"/>
                <a:gd name="connsiteY38" fmla="*/ 1210342 h 2750384"/>
                <a:gd name="connsiteX39" fmla="*/ 3560436 w 4225849"/>
                <a:gd name="connsiteY39" fmla="*/ 1162216 h 2750384"/>
                <a:gd name="connsiteX40" fmla="*/ 3512310 w 4225849"/>
                <a:gd name="connsiteY40" fmla="*/ 1114089 h 2750384"/>
                <a:gd name="connsiteX41" fmla="*/ 3247615 w 4225849"/>
                <a:gd name="connsiteY41" fmla="*/ 1065963 h 2750384"/>
                <a:gd name="connsiteX42" fmla="*/ 3127299 w 4225849"/>
                <a:gd name="connsiteY42" fmla="*/ 969710 h 2750384"/>
                <a:gd name="connsiteX43" fmla="*/ 3055110 w 4225849"/>
                <a:gd name="connsiteY43" fmla="*/ 945647 h 2750384"/>
                <a:gd name="connsiteX44" fmla="*/ 3031046 w 4225849"/>
                <a:gd name="connsiteY44" fmla="*/ 873458 h 2750384"/>
                <a:gd name="connsiteX45" fmla="*/ 2886667 w 4225849"/>
                <a:gd name="connsiteY45" fmla="*/ 729079 h 2750384"/>
                <a:gd name="connsiteX46" fmla="*/ 2838541 w 4225849"/>
                <a:gd name="connsiteY46" fmla="*/ 632826 h 2750384"/>
                <a:gd name="connsiteX47" fmla="*/ 2766352 w 4225849"/>
                <a:gd name="connsiteY47" fmla="*/ 560637 h 2750384"/>
                <a:gd name="connsiteX48" fmla="*/ 2718225 w 4225849"/>
                <a:gd name="connsiteY48" fmla="*/ 488447 h 2750384"/>
                <a:gd name="connsiteX49" fmla="*/ 2646036 w 4225849"/>
                <a:gd name="connsiteY49" fmla="*/ 416258 h 2750384"/>
                <a:gd name="connsiteX50" fmla="*/ 2525720 w 4225849"/>
                <a:gd name="connsiteY50" fmla="*/ 295942 h 2750384"/>
                <a:gd name="connsiteX51" fmla="*/ 2357278 w 4225849"/>
                <a:gd name="connsiteY51" fmla="*/ 247816 h 2750384"/>
                <a:gd name="connsiteX52" fmla="*/ 2212899 w 4225849"/>
                <a:gd name="connsiteY52" fmla="*/ 151563 h 2750384"/>
                <a:gd name="connsiteX53" fmla="*/ 2140710 w 4225849"/>
                <a:gd name="connsiteY53" fmla="*/ 103437 h 2750384"/>
                <a:gd name="connsiteX54" fmla="*/ 1996331 w 4225849"/>
                <a:gd name="connsiteY54" fmla="*/ 79374 h 2750384"/>
                <a:gd name="connsiteX55" fmla="*/ 1948204 w 4225849"/>
                <a:gd name="connsiteY55" fmla="*/ 7184 h 2750384"/>
                <a:gd name="connsiteX56" fmla="*/ 1418815 w 4225849"/>
                <a:gd name="connsiteY56" fmla="*/ 55310 h 2750384"/>
                <a:gd name="connsiteX57" fmla="*/ 1370688 w 4225849"/>
                <a:gd name="connsiteY57" fmla="*/ 103437 h 2750384"/>
                <a:gd name="connsiteX58" fmla="*/ 1298499 w 4225849"/>
                <a:gd name="connsiteY58" fmla="*/ 151563 h 275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225849" h="2750384">
                  <a:moveTo>
                    <a:pt x="1346625" y="55310"/>
                  </a:moveTo>
                  <a:cubicBezTo>
                    <a:pt x="1208706" y="262192"/>
                    <a:pt x="1392349" y="18733"/>
                    <a:pt x="1226310" y="151563"/>
                  </a:cubicBezTo>
                  <a:cubicBezTo>
                    <a:pt x="1203727" y="169629"/>
                    <a:pt x="1196249" y="201169"/>
                    <a:pt x="1178183" y="223752"/>
                  </a:cubicBezTo>
                  <a:cubicBezTo>
                    <a:pt x="1164010" y="241468"/>
                    <a:pt x="1146099" y="255837"/>
                    <a:pt x="1130057" y="271879"/>
                  </a:cubicBezTo>
                  <a:cubicBezTo>
                    <a:pt x="1122348" y="302716"/>
                    <a:pt x="1099191" y="405802"/>
                    <a:pt x="1081931" y="440321"/>
                  </a:cubicBezTo>
                  <a:cubicBezTo>
                    <a:pt x="1068997" y="466188"/>
                    <a:pt x="1049846" y="488447"/>
                    <a:pt x="1033804" y="512510"/>
                  </a:cubicBezTo>
                  <a:cubicBezTo>
                    <a:pt x="983723" y="712835"/>
                    <a:pt x="1044704" y="514773"/>
                    <a:pt x="961615" y="680952"/>
                  </a:cubicBezTo>
                  <a:cubicBezTo>
                    <a:pt x="950272" y="703639"/>
                    <a:pt x="947544" y="729828"/>
                    <a:pt x="937552" y="753142"/>
                  </a:cubicBezTo>
                  <a:cubicBezTo>
                    <a:pt x="900917" y="838624"/>
                    <a:pt x="889631" y="849087"/>
                    <a:pt x="841299" y="921584"/>
                  </a:cubicBezTo>
                  <a:cubicBezTo>
                    <a:pt x="782412" y="1098247"/>
                    <a:pt x="829044" y="1030092"/>
                    <a:pt x="720983" y="1138152"/>
                  </a:cubicBezTo>
                  <a:cubicBezTo>
                    <a:pt x="694441" y="1217778"/>
                    <a:pt x="680293" y="1296095"/>
                    <a:pt x="576604" y="1330658"/>
                  </a:cubicBezTo>
                  <a:lnTo>
                    <a:pt x="432225" y="1378784"/>
                  </a:lnTo>
                  <a:cubicBezTo>
                    <a:pt x="416183" y="1402847"/>
                    <a:pt x="402613" y="1428757"/>
                    <a:pt x="384099" y="1450974"/>
                  </a:cubicBezTo>
                  <a:cubicBezTo>
                    <a:pt x="362313" y="1477117"/>
                    <a:pt x="331690" y="1495471"/>
                    <a:pt x="311910" y="1523163"/>
                  </a:cubicBezTo>
                  <a:cubicBezTo>
                    <a:pt x="291060" y="1552353"/>
                    <a:pt x="284633" y="1590226"/>
                    <a:pt x="263783" y="1619416"/>
                  </a:cubicBezTo>
                  <a:cubicBezTo>
                    <a:pt x="244003" y="1647108"/>
                    <a:pt x="212487" y="1664743"/>
                    <a:pt x="191594" y="1691605"/>
                  </a:cubicBezTo>
                  <a:cubicBezTo>
                    <a:pt x="156083" y="1737262"/>
                    <a:pt x="95341" y="1835984"/>
                    <a:pt x="95341" y="1835984"/>
                  </a:cubicBezTo>
                  <a:cubicBezTo>
                    <a:pt x="13764" y="2080717"/>
                    <a:pt x="0" y="2063351"/>
                    <a:pt x="71278" y="2437563"/>
                  </a:cubicBezTo>
                  <a:cubicBezTo>
                    <a:pt x="76689" y="2465972"/>
                    <a:pt x="120884" y="2467623"/>
                    <a:pt x="143467" y="2485689"/>
                  </a:cubicBezTo>
                  <a:cubicBezTo>
                    <a:pt x="242355" y="2564799"/>
                    <a:pt x="131148" y="2514786"/>
                    <a:pt x="287846" y="2581942"/>
                  </a:cubicBezTo>
                  <a:cubicBezTo>
                    <a:pt x="357306" y="2611710"/>
                    <a:pt x="402130" y="2612685"/>
                    <a:pt x="480352" y="2630068"/>
                  </a:cubicBezTo>
                  <a:cubicBezTo>
                    <a:pt x="512636" y="2637242"/>
                    <a:pt x="544927" y="2644628"/>
                    <a:pt x="576604" y="2654131"/>
                  </a:cubicBezTo>
                  <a:cubicBezTo>
                    <a:pt x="625194" y="2668708"/>
                    <a:pt x="672857" y="2686216"/>
                    <a:pt x="720983" y="2702258"/>
                  </a:cubicBezTo>
                  <a:cubicBezTo>
                    <a:pt x="745046" y="2710279"/>
                    <a:pt x="768301" y="2721347"/>
                    <a:pt x="793173" y="2726321"/>
                  </a:cubicBezTo>
                  <a:lnTo>
                    <a:pt x="913488" y="2750384"/>
                  </a:lnTo>
                  <a:cubicBezTo>
                    <a:pt x="1603299" y="2742363"/>
                    <a:pt x="2293446" y="2749303"/>
                    <a:pt x="2982920" y="2726321"/>
                  </a:cubicBezTo>
                  <a:cubicBezTo>
                    <a:pt x="3021535" y="2725034"/>
                    <a:pt x="3116651" y="2649903"/>
                    <a:pt x="3151362" y="2630068"/>
                  </a:cubicBezTo>
                  <a:cubicBezTo>
                    <a:pt x="3258649" y="2568761"/>
                    <a:pt x="3241569" y="2583151"/>
                    <a:pt x="3367931" y="2557879"/>
                  </a:cubicBezTo>
                  <a:cubicBezTo>
                    <a:pt x="3553915" y="2371891"/>
                    <a:pt x="3221477" y="2682810"/>
                    <a:pt x="3897320" y="2485689"/>
                  </a:cubicBezTo>
                  <a:lnTo>
                    <a:pt x="4041699" y="2269121"/>
                  </a:lnTo>
                  <a:lnTo>
                    <a:pt x="4089825" y="2196931"/>
                  </a:lnTo>
                  <a:cubicBezTo>
                    <a:pt x="4097846" y="2164847"/>
                    <a:pt x="4099098" y="2130259"/>
                    <a:pt x="4113888" y="2100679"/>
                  </a:cubicBezTo>
                  <a:cubicBezTo>
                    <a:pt x="4124034" y="2080387"/>
                    <a:pt x="4151869" y="2072844"/>
                    <a:pt x="4162015" y="2052552"/>
                  </a:cubicBezTo>
                  <a:cubicBezTo>
                    <a:pt x="4176805" y="2022972"/>
                    <a:pt x="4176993" y="1988099"/>
                    <a:pt x="4186078" y="1956300"/>
                  </a:cubicBezTo>
                  <a:cubicBezTo>
                    <a:pt x="4193046" y="1931911"/>
                    <a:pt x="4202120" y="1908173"/>
                    <a:pt x="4210141" y="1884110"/>
                  </a:cubicBezTo>
                  <a:cubicBezTo>
                    <a:pt x="4202120" y="1747752"/>
                    <a:pt x="4225849" y="1605712"/>
                    <a:pt x="4186078" y="1475037"/>
                  </a:cubicBezTo>
                  <a:cubicBezTo>
                    <a:pt x="4162433" y="1397347"/>
                    <a:pt x="4025573" y="1312579"/>
                    <a:pt x="3945446" y="1282531"/>
                  </a:cubicBezTo>
                  <a:cubicBezTo>
                    <a:pt x="3914480" y="1270919"/>
                    <a:pt x="3881278" y="1266489"/>
                    <a:pt x="3849194" y="1258468"/>
                  </a:cubicBezTo>
                  <a:cubicBezTo>
                    <a:pt x="3825131" y="1242426"/>
                    <a:pt x="3803586" y="1221734"/>
                    <a:pt x="3777004" y="1210342"/>
                  </a:cubicBezTo>
                  <a:cubicBezTo>
                    <a:pt x="3747268" y="1197598"/>
                    <a:pt x="3581850" y="1166499"/>
                    <a:pt x="3560436" y="1162216"/>
                  </a:cubicBezTo>
                  <a:cubicBezTo>
                    <a:pt x="3544394" y="1146174"/>
                    <a:pt x="3533163" y="1123026"/>
                    <a:pt x="3512310" y="1114089"/>
                  </a:cubicBezTo>
                  <a:cubicBezTo>
                    <a:pt x="3490909" y="1104917"/>
                    <a:pt x="3257266" y="1067572"/>
                    <a:pt x="3247615" y="1065963"/>
                  </a:cubicBezTo>
                  <a:cubicBezTo>
                    <a:pt x="3202853" y="1021202"/>
                    <a:pt x="3188006" y="1000064"/>
                    <a:pt x="3127299" y="969710"/>
                  </a:cubicBezTo>
                  <a:cubicBezTo>
                    <a:pt x="3104612" y="958366"/>
                    <a:pt x="3079173" y="953668"/>
                    <a:pt x="3055110" y="945647"/>
                  </a:cubicBezTo>
                  <a:cubicBezTo>
                    <a:pt x="3047089" y="921584"/>
                    <a:pt x="3046619" y="893480"/>
                    <a:pt x="3031046" y="873458"/>
                  </a:cubicBezTo>
                  <a:cubicBezTo>
                    <a:pt x="2989260" y="819734"/>
                    <a:pt x="2886667" y="729079"/>
                    <a:pt x="2886667" y="729079"/>
                  </a:cubicBezTo>
                  <a:cubicBezTo>
                    <a:pt x="2870625" y="696995"/>
                    <a:pt x="2859391" y="662016"/>
                    <a:pt x="2838541" y="632826"/>
                  </a:cubicBezTo>
                  <a:cubicBezTo>
                    <a:pt x="2818761" y="605134"/>
                    <a:pt x="2788138" y="586780"/>
                    <a:pt x="2766352" y="560637"/>
                  </a:cubicBezTo>
                  <a:cubicBezTo>
                    <a:pt x="2747837" y="538420"/>
                    <a:pt x="2736740" y="510664"/>
                    <a:pt x="2718225" y="488447"/>
                  </a:cubicBezTo>
                  <a:cubicBezTo>
                    <a:pt x="2696439" y="462304"/>
                    <a:pt x="2667822" y="442401"/>
                    <a:pt x="2646036" y="416258"/>
                  </a:cubicBezTo>
                  <a:cubicBezTo>
                    <a:pt x="2577283" y="333754"/>
                    <a:pt x="2626558" y="346361"/>
                    <a:pt x="2525720" y="295942"/>
                  </a:cubicBezTo>
                  <a:cubicBezTo>
                    <a:pt x="2491198" y="278681"/>
                    <a:pt x="2388119" y="255526"/>
                    <a:pt x="2357278" y="247816"/>
                  </a:cubicBezTo>
                  <a:cubicBezTo>
                    <a:pt x="2220430" y="110968"/>
                    <a:pt x="2352197" y="221212"/>
                    <a:pt x="2212899" y="151563"/>
                  </a:cubicBezTo>
                  <a:cubicBezTo>
                    <a:pt x="2187032" y="138630"/>
                    <a:pt x="2168146" y="112582"/>
                    <a:pt x="2140710" y="103437"/>
                  </a:cubicBezTo>
                  <a:cubicBezTo>
                    <a:pt x="2094424" y="88008"/>
                    <a:pt x="2044457" y="87395"/>
                    <a:pt x="1996331" y="79374"/>
                  </a:cubicBezTo>
                  <a:cubicBezTo>
                    <a:pt x="1980289" y="55311"/>
                    <a:pt x="1976871" y="11006"/>
                    <a:pt x="1948204" y="7184"/>
                  </a:cubicBezTo>
                  <a:cubicBezTo>
                    <a:pt x="1894324" y="0"/>
                    <a:pt x="1509190" y="45268"/>
                    <a:pt x="1418815" y="55310"/>
                  </a:cubicBezTo>
                  <a:cubicBezTo>
                    <a:pt x="1402773" y="71352"/>
                    <a:pt x="1390142" y="91764"/>
                    <a:pt x="1370688" y="103437"/>
                  </a:cubicBezTo>
                  <a:cubicBezTo>
                    <a:pt x="1290890" y="151316"/>
                    <a:pt x="1298499" y="95406"/>
                    <a:pt x="1298499" y="151563"/>
                  </a:cubicBezTo>
                </a:path>
              </a:pathLst>
            </a:custGeom>
            <a:ln w="381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5" name="Forme libre 11">
              <a:extLst>
                <a:ext uri="{FF2B5EF4-FFF2-40B4-BE49-F238E27FC236}">
                  <a16:creationId xmlns:a16="http://schemas.microsoft.com/office/drawing/2014/main" id="{AD62FDEA-7989-4686-9623-E2C209FF9335}"/>
                </a:ext>
              </a:extLst>
            </p:cNvPr>
            <p:cNvSpPr/>
            <p:nvPr/>
          </p:nvSpPr>
          <p:spPr>
            <a:xfrm>
              <a:off x="4409064" y="2000001"/>
              <a:ext cx="2501092" cy="2714883"/>
            </a:xfrm>
            <a:custGeom>
              <a:avLst/>
              <a:gdLst>
                <a:gd name="connsiteX0" fmla="*/ 0 w 3073063"/>
                <a:gd name="connsiteY0" fmla="*/ 24063 h 2760306"/>
                <a:gd name="connsiteX1" fmla="*/ 1034715 w 3073063"/>
                <a:gd name="connsiteY1" fmla="*/ 24063 h 2760306"/>
                <a:gd name="connsiteX2" fmla="*/ 1106905 w 3073063"/>
                <a:gd name="connsiteY2" fmla="*/ 0 h 2760306"/>
                <a:gd name="connsiteX3" fmla="*/ 1684421 w 3073063"/>
                <a:gd name="connsiteY3" fmla="*/ 24063 h 2760306"/>
                <a:gd name="connsiteX4" fmla="*/ 1732547 w 3073063"/>
                <a:gd name="connsiteY4" fmla="*/ 72190 h 2760306"/>
                <a:gd name="connsiteX5" fmla="*/ 1876926 w 3073063"/>
                <a:gd name="connsiteY5" fmla="*/ 120316 h 2760306"/>
                <a:gd name="connsiteX6" fmla="*/ 2021305 w 3073063"/>
                <a:gd name="connsiteY6" fmla="*/ 168442 h 2760306"/>
                <a:gd name="connsiteX7" fmla="*/ 2093494 w 3073063"/>
                <a:gd name="connsiteY7" fmla="*/ 192505 h 2760306"/>
                <a:gd name="connsiteX8" fmla="*/ 2382252 w 3073063"/>
                <a:gd name="connsiteY8" fmla="*/ 240632 h 2760306"/>
                <a:gd name="connsiteX9" fmla="*/ 2478505 w 3073063"/>
                <a:gd name="connsiteY9" fmla="*/ 385011 h 2760306"/>
                <a:gd name="connsiteX10" fmla="*/ 2526631 w 3073063"/>
                <a:gd name="connsiteY10" fmla="*/ 457200 h 2760306"/>
                <a:gd name="connsiteX11" fmla="*/ 2671010 w 3073063"/>
                <a:gd name="connsiteY11" fmla="*/ 601579 h 2760306"/>
                <a:gd name="connsiteX12" fmla="*/ 2767263 w 3073063"/>
                <a:gd name="connsiteY12" fmla="*/ 721895 h 2760306"/>
                <a:gd name="connsiteX13" fmla="*/ 2839452 w 3073063"/>
                <a:gd name="connsiteY13" fmla="*/ 938463 h 2760306"/>
                <a:gd name="connsiteX14" fmla="*/ 2863515 w 3073063"/>
                <a:gd name="connsiteY14" fmla="*/ 1010653 h 2760306"/>
                <a:gd name="connsiteX15" fmla="*/ 2911642 w 3073063"/>
                <a:gd name="connsiteY15" fmla="*/ 1058779 h 2760306"/>
                <a:gd name="connsiteX16" fmla="*/ 2935705 w 3073063"/>
                <a:gd name="connsiteY16" fmla="*/ 1130968 h 2760306"/>
                <a:gd name="connsiteX17" fmla="*/ 2983831 w 3073063"/>
                <a:gd name="connsiteY17" fmla="*/ 1179095 h 2760306"/>
                <a:gd name="connsiteX18" fmla="*/ 3056021 w 3073063"/>
                <a:gd name="connsiteY18" fmla="*/ 1491916 h 2760306"/>
                <a:gd name="connsiteX19" fmla="*/ 3031957 w 3073063"/>
                <a:gd name="connsiteY19" fmla="*/ 2261937 h 2760306"/>
                <a:gd name="connsiteX20" fmla="*/ 2911642 w 3073063"/>
                <a:gd name="connsiteY20" fmla="*/ 2382253 h 2760306"/>
                <a:gd name="connsiteX21" fmla="*/ 2791326 w 3073063"/>
                <a:gd name="connsiteY21" fmla="*/ 2454442 h 2760306"/>
                <a:gd name="connsiteX22" fmla="*/ 2502568 w 3073063"/>
                <a:gd name="connsiteY22" fmla="*/ 2550695 h 2760306"/>
                <a:gd name="connsiteX23" fmla="*/ 2430379 w 3073063"/>
                <a:gd name="connsiteY23" fmla="*/ 2598821 h 2760306"/>
                <a:gd name="connsiteX24" fmla="*/ 2237873 w 3073063"/>
                <a:gd name="connsiteY24" fmla="*/ 2622884 h 2760306"/>
                <a:gd name="connsiteX25" fmla="*/ 2069431 w 3073063"/>
                <a:gd name="connsiteY25" fmla="*/ 2646947 h 2760306"/>
                <a:gd name="connsiteX26" fmla="*/ 1203157 w 3073063"/>
                <a:gd name="connsiteY26" fmla="*/ 2695074 h 2760306"/>
                <a:gd name="connsiteX27" fmla="*/ 1130968 w 3073063"/>
                <a:gd name="connsiteY27" fmla="*/ 2743200 h 2760306"/>
                <a:gd name="connsiteX28" fmla="*/ 1082842 w 3073063"/>
                <a:gd name="connsiteY28" fmla="*/ 2743200 h 276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073063" h="2760306">
                  <a:moveTo>
                    <a:pt x="0" y="24063"/>
                  </a:moveTo>
                  <a:cubicBezTo>
                    <a:pt x="452353" y="74324"/>
                    <a:pt x="276863" y="65028"/>
                    <a:pt x="1034715" y="24063"/>
                  </a:cubicBezTo>
                  <a:cubicBezTo>
                    <a:pt x="1060043" y="22694"/>
                    <a:pt x="1082842" y="8021"/>
                    <a:pt x="1106905" y="0"/>
                  </a:cubicBezTo>
                  <a:cubicBezTo>
                    <a:pt x="1299410" y="8021"/>
                    <a:pt x="1493019" y="1978"/>
                    <a:pt x="1684421" y="24063"/>
                  </a:cubicBezTo>
                  <a:cubicBezTo>
                    <a:pt x="1706959" y="26664"/>
                    <a:pt x="1712255" y="62044"/>
                    <a:pt x="1732547" y="72190"/>
                  </a:cubicBezTo>
                  <a:cubicBezTo>
                    <a:pt x="1777921" y="94877"/>
                    <a:pt x="1828800" y="104274"/>
                    <a:pt x="1876926" y="120316"/>
                  </a:cubicBezTo>
                  <a:lnTo>
                    <a:pt x="2021305" y="168442"/>
                  </a:lnTo>
                  <a:cubicBezTo>
                    <a:pt x="2045368" y="176463"/>
                    <a:pt x="2068622" y="187531"/>
                    <a:pt x="2093494" y="192505"/>
                  </a:cubicBezTo>
                  <a:cubicBezTo>
                    <a:pt x="2269426" y="227691"/>
                    <a:pt x="2173322" y="210784"/>
                    <a:pt x="2382252" y="240632"/>
                  </a:cubicBezTo>
                  <a:lnTo>
                    <a:pt x="2478505" y="385011"/>
                  </a:lnTo>
                  <a:cubicBezTo>
                    <a:pt x="2494547" y="409074"/>
                    <a:pt x="2506181" y="436750"/>
                    <a:pt x="2526631" y="457200"/>
                  </a:cubicBezTo>
                  <a:cubicBezTo>
                    <a:pt x="2574757" y="505326"/>
                    <a:pt x="2633257" y="544949"/>
                    <a:pt x="2671010" y="601579"/>
                  </a:cubicBezTo>
                  <a:cubicBezTo>
                    <a:pt x="2731721" y="692645"/>
                    <a:pt x="2698686" y="653318"/>
                    <a:pt x="2767263" y="721895"/>
                  </a:cubicBezTo>
                  <a:lnTo>
                    <a:pt x="2839452" y="938463"/>
                  </a:lnTo>
                  <a:cubicBezTo>
                    <a:pt x="2847473" y="962526"/>
                    <a:pt x="2845579" y="992717"/>
                    <a:pt x="2863515" y="1010653"/>
                  </a:cubicBezTo>
                  <a:lnTo>
                    <a:pt x="2911642" y="1058779"/>
                  </a:lnTo>
                  <a:cubicBezTo>
                    <a:pt x="2919663" y="1082842"/>
                    <a:pt x="2922655" y="1109218"/>
                    <a:pt x="2935705" y="1130968"/>
                  </a:cubicBezTo>
                  <a:cubicBezTo>
                    <a:pt x="2947377" y="1150422"/>
                    <a:pt x="2975405" y="1158031"/>
                    <a:pt x="2983831" y="1179095"/>
                  </a:cubicBezTo>
                  <a:cubicBezTo>
                    <a:pt x="3007047" y="1237135"/>
                    <a:pt x="3040522" y="1414423"/>
                    <a:pt x="3056021" y="1491916"/>
                  </a:cubicBezTo>
                  <a:cubicBezTo>
                    <a:pt x="3048000" y="1748590"/>
                    <a:pt x="3073063" y="2008449"/>
                    <a:pt x="3031957" y="2261937"/>
                  </a:cubicBezTo>
                  <a:cubicBezTo>
                    <a:pt x="3022878" y="2317923"/>
                    <a:pt x="2951747" y="2342148"/>
                    <a:pt x="2911642" y="2382253"/>
                  </a:cubicBezTo>
                  <a:cubicBezTo>
                    <a:pt x="2845581" y="2448314"/>
                    <a:pt x="2885036" y="2423205"/>
                    <a:pt x="2791326" y="2454442"/>
                  </a:cubicBezTo>
                  <a:cubicBezTo>
                    <a:pt x="2735570" y="2621711"/>
                    <a:pt x="2805365" y="2485810"/>
                    <a:pt x="2502568" y="2550695"/>
                  </a:cubicBezTo>
                  <a:cubicBezTo>
                    <a:pt x="2474290" y="2556755"/>
                    <a:pt x="2458280" y="2591212"/>
                    <a:pt x="2430379" y="2598821"/>
                  </a:cubicBezTo>
                  <a:cubicBezTo>
                    <a:pt x="2367990" y="2615836"/>
                    <a:pt x="2301974" y="2614337"/>
                    <a:pt x="2237873" y="2622884"/>
                  </a:cubicBezTo>
                  <a:lnTo>
                    <a:pt x="2069431" y="2646947"/>
                  </a:lnTo>
                  <a:cubicBezTo>
                    <a:pt x="1729368" y="2760306"/>
                    <a:pt x="2196404" y="2612304"/>
                    <a:pt x="1203157" y="2695074"/>
                  </a:cubicBezTo>
                  <a:cubicBezTo>
                    <a:pt x="1174337" y="2697476"/>
                    <a:pt x="1157820" y="2732459"/>
                    <a:pt x="1130968" y="2743200"/>
                  </a:cubicBezTo>
                  <a:cubicBezTo>
                    <a:pt x="1116073" y="2749158"/>
                    <a:pt x="1098884" y="2743200"/>
                    <a:pt x="1082842" y="2743200"/>
                  </a:cubicBezTo>
                </a:path>
              </a:pathLst>
            </a:custGeom>
            <a:ln w="38100">
              <a:solidFill>
                <a:srgbClr val="0054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36" name="Connecteur droit avec flèche 35">
              <a:extLst>
                <a:ext uri="{FF2B5EF4-FFF2-40B4-BE49-F238E27FC236}">
                  <a16:creationId xmlns:a16="http://schemas.microsoft.com/office/drawing/2014/main" id="{F6774676-5076-46FC-9B21-695177DAE0F3}"/>
                </a:ext>
              </a:extLst>
            </p:cNvPr>
            <p:cNvCxnSpPr>
              <a:stCxn id="34" idx="45"/>
            </p:cNvCxnSpPr>
            <p:nvPr/>
          </p:nvCxnSpPr>
          <p:spPr>
            <a:xfrm flipV="1">
              <a:off x="5149339" y="2000001"/>
              <a:ext cx="475238" cy="69342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avec flèche 36">
              <a:extLst>
                <a:ext uri="{FF2B5EF4-FFF2-40B4-BE49-F238E27FC236}">
                  <a16:creationId xmlns:a16="http://schemas.microsoft.com/office/drawing/2014/main" id="{F21E772E-65B9-47E7-80F2-776F6A02C822}"/>
                </a:ext>
              </a:extLst>
            </p:cNvPr>
            <p:cNvCxnSpPr/>
            <p:nvPr/>
          </p:nvCxnSpPr>
          <p:spPr>
            <a:xfrm rot="5400000" flipH="1" flipV="1">
              <a:off x="5823907" y="2586614"/>
              <a:ext cx="600555" cy="57272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>
              <a:extLst>
                <a:ext uri="{FF2B5EF4-FFF2-40B4-BE49-F238E27FC236}">
                  <a16:creationId xmlns:a16="http://schemas.microsoft.com/office/drawing/2014/main" id="{27E7DCB8-4973-4DBA-9154-D4901E64C1B1}"/>
                </a:ext>
              </a:extLst>
            </p:cNvPr>
            <p:cNvCxnSpPr/>
            <p:nvPr/>
          </p:nvCxnSpPr>
          <p:spPr>
            <a:xfrm flipV="1">
              <a:off x="6337434" y="3594260"/>
              <a:ext cx="453912" cy="495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>
              <a:extLst>
                <a:ext uri="{FF2B5EF4-FFF2-40B4-BE49-F238E27FC236}">
                  <a16:creationId xmlns:a16="http://schemas.microsoft.com/office/drawing/2014/main" id="{4767B02A-B82E-4C57-AED4-723237BDF8B6}"/>
                </a:ext>
              </a:extLst>
            </p:cNvPr>
            <p:cNvCxnSpPr>
              <a:stCxn id="34" idx="30"/>
            </p:cNvCxnSpPr>
            <p:nvPr/>
          </p:nvCxnSpPr>
          <p:spPr>
            <a:xfrm>
              <a:off x="6203392" y="4148380"/>
              <a:ext cx="581861" cy="28170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D128C744-F7F3-48F7-9402-B92A1A68FCAE}"/>
              </a:ext>
            </a:extLst>
          </p:cNvPr>
          <p:cNvGrpSpPr/>
          <p:nvPr/>
        </p:nvGrpSpPr>
        <p:grpSpPr>
          <a:xfrm>
            <a:off x="238474" y="1475540"/>
            <a:ext cx="4303633" cy="3969683"/>
            <a:chOff x="785786" y="1411288"/>
            <a:chExt cx="2786063" cy="2089150"/>
          </a:xfrm>
        </p:grpSpPr>
        <p:pic>
          <p:nvPicPr>
            <p:cNvPr id="41" name="Image 5" descr="Armagnac - E.JPG">
              <a:extLst>
                <a:ext uri="{FF2B5EF4-FFF2-40B4-BE49-F238E27FC236}">
                  <a16:creationId xmlns:a16="http://schemas.microsoft.com/office/drawing/2014/main" id="{384E2A16-78C2-4978-8BB7-762ADCCF8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5786" y="1411288"/>
              <a:ext cx="2786063" cy="208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Flèche droite 17">
              <a:extLst>
                <a:ext uri="{FF2B5EF4-FFF2-40B4-BE49-F238E27FC236}">
                  <a16:creationId xmlns:a16="http://schemas.microsoft.com/office/drawing/2014/main" id="{27214676-A521-41C1-AD04-57704C5B45A6}"/>
                </a:ext>
              </a:extLst>
            </p:cNvPr>
            <p:cNvSpPr/>
            <p:nvPr/>
          </p:nvSpPr>
          <p:spPr>
            <a:xfrm>
              <a:off x="857224" y="2817813"/>
              <a:ext cx="614362" cy="325437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43" name="Flèche droite 18">
              <a:extLst>
                <a:ext uri="{FF2B5EF4-FFF2-40B4-BE49-F238E27FC236}">
                  <a16:creationId xmlns:a16="http://schemas.microsoft.com/office/drawing/2014/main" id="{0ED5CE38-6814-45FC-96C3-43DF0A5A4557}"/>
                </a:ext>
              </a:extLst>
            </p:cNvPr>
            <p:cNvSpPr/>
            <p:nvPr/>
          </p:nvSpPr>
          <p:spPr>
            <a:xfrm>
              <a:off x="1285849" y="2389188"/>
              <a:ext cx="450850" cy="244475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44" name="Flèche droite 19">
              <a:extLst>
                <a:ext uri="{FF2B5EF4-FFF2-40B4-BE49-F238E27FC236}">
                  <a16:creationId xmlns:a16="http://schemas.microsoft.com/office/drawing/2014/main" id="{810E7CB8-76DF-4078-BFE0-95F1BF6C427D}"/>
                </a:ext>
              </a:extLst>
            </p:cNvPr>
            <p:cNvSpPr/>
            <p:nvPr/>
          </p:nvSpPr>
          <p:spPr>
            <a:xfrm>
              <a:off x="1785911" y="2103438"/>
              <a:ext cx="204788" cy="16351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1EB365EF-A319-4D4A-945A-5C97278DCE5C}"/>
              </a:ext>
            </a:extLst>
          </p:cNvPr>
          <p:cNvSpPr/>
          <p:nvPr/>
        </p:nvSpPr>
        <p:spPr>
          <a:xfrm>
            <a:off x="974897" y="5650588"/>
            <a:ext cx="31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(</a:t>
            </a:r>
            <a:r>
              <a:rPr lang="fr-FR" dirty="0" err="1"/>
              <a:t>Herlin</a:t>
            </a:r>
            <a:r>
              <a:rPr lang="fr-FR" dirty="0"/>
              <a:t> 2001; </a:t>
            </a:r>
            <a:r>
              <a:rPr lang="fr-FR" dirty="0" err="1"/>
              <a:t>Fagan</a:t>
            </a:r>
            <a:r>
              <a:rPr lang="fr-FR" dirty="0"/>
              <a:t> et al. 2003)</a:t>
            </a:r>
          </a:p>
        </p:txBody>
      </p:sp>
    </p:spTree>
    <p:extLst>
      <p:ext uri="{BB962C8B-B14F-4D97-AF65-F5344CB8AC3E}">
        <p14:creationId xmlns:p14="http://schemas.microsoft.com/office/powerpoint/2010/main" val="2545508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9E9B236-9EED-4329-91A2-41564F580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937798"/>
            <a:ext cx="5939954" cy="2160240"/>
          </a:xfrm>
        </p:spPr>
        <p:txBody>
          <a:bodyPr>
            <a:normAutofit fontScale="92500" lnSpcReduction="10000"/>
          </a:bodyPr>
          <a:lstStyle/>
          <a:p>
            <a:r>
              <a:rPr lang="fr-FR" sz="2400" dirty="0"/>
              <a:t>Interfaces </a:t>
            </a:r>
            <a:r>
              <a:rPr lang="fr-FR" sz="2400" dirty="0" err="1"/>
              <a:t>between</a:t>
            </a:r>
            <a:r>
              <a:rPr lang="fr-FR" sz="2400" dirty="0"/>
              <a:t> </a:t>
            </a:r>
            <a:r>
              <a:rPr lang="fr-FR" sz="2400" dirty="0" err="1"/>
              <a:t>forest</a:t>
            </a:r>
            <a:r>
              <a:rPr lang="fr-FR" sz="2400" dirty="0"/>
              <a:t> and open habitats </a:t>
            </a:r>
            <a:br>
              <a:rPr lang="fr-FR" sz="2400" dirty="0"/>
            </a:br>
            <a:r>
              <a:rPr lang="fr-FR" sz="2400" dirty="0"/>
              <a:t>(</a:t>
            </a:r>
            <a:r>
              <a:rPr lang="fr-FR" sz="2400" dirty="0" err="1"/>
              <a:t>mostly</a:t>
            </a:r>
            <a:r>
              <a:rPr lang="fr-FR" sz="2400" dirty="0"/>
              <a:t> </a:t>
            </a:r>
            <a:r>
              <a:rPr lang="fr-FR" sz="2400" dirty="0" err="1"/>
              <a:t>farmland</a:t>
            </a:r>
            <a:r>
              <a:rPr lang="fr-FR" sz="2400" dirty="0"/>
              <a:t>)</a:t>
            </a:r>
          </a:p>
          <a:p>
            <a:pPr lvl="1"/>
            <a:r>
              <a:rPr lang="fr-FR" sz="2400" dirty="0"/>
              <a:t>A transition area by </a:t>
            </a:r>
            <a:r>
              <a:rPr lang="fr-FR" sz="2400" dirty="0" err="1"/>
              <a:t>definition</a:t>
            </a:r>
            <a:endParaRPr lang="fr-FR" sz="2400" dirty="0"/>
          </a:p>
          <a:p>
            <a:r>
              <a:rPr lang="fr-FR" sz="2400" dirty="0" err="1"/>
              <a:t>Linear</a:t>
            </a:r>
            <a:r>
              <a:rPr lang="fr-FR" sz="2400" dirty="0"/>
              <a:t> </a:t>
            </a:r>
            <a:r>
              <a:rPr lang="fr-FR" sz="2400" dirty="0" err="1"/>
              <a:t>feature</a:t>
            </a:r>
            <a:r>
              <a:rPr lang="fr-FR" sz="2400" dirty="0"/>
              <a:t> of </a:t>
            </a:r>
            <a:r>
              <a:rPr lang="fr-FR" sz="2400" dirty="0" err="1"/>
              <a:t>relatively</a:t>
            </a:r>
            <a:r>
              <a:rPr lang="fr-FR" sz="2400" dirty="0"/>
              <a:t> </a:t>
            </a:r>
            <a:r>
              <a:rPr lang="fr-FR" sz="2400" dirty="0" err="1"/>
              <a:t>low</a:t>
            </a:r>
            <a:r>
              <a:rPr lang="fr-FR" sz="2400" dirty="0"/>
              <a:t> area</a:t>
            </a:r>
          </a:p>
          <a:p>
            <a:r>
              <a:rPr lang="fr-FR" sz="2400" dirty="0" err="1"/>
              <a:t>Vast</a:t>
            </a:r>
            <a:r>
              <a:rPr lang="fr-FR" sz="2400" dirty="0"/>
              <a:t> </a:t>
            </a:r>
            <a:r>
              <a:rPr lang="fr-FR" sz="2400" dirty="0" err="1"/>
              <a:t>diversity</a:t>
            </a:r>
            <a:r>
              <a:rPr lang="fr-FR" sz="2400" dirty="0"/>
              <a:t> of situations (</a:t>
            </a:r>
            <a:r>
              <a:rPr lang="fr-FR" sz="2400" dirty="0" err="1"/>
              <a:t>Meeussen</a:t>
            </a:r>
            <a:r>
              <a:rPr lang="fr-FR" sz="2400" dirty="0"/>
              <a:t> et al. 2020)</a:t>
            </a:r>
          </a:p>
          <a:p>
            <a:pPr lvl="1"/>
            <a:endParaRPr lang="fr-FR" sz="2400" dirty="0"/>
          </a:p>
          <a:p>
            <a:pPr lvl="1"/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8B89BAD-6699-48DE-9856-5A42770AC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Diversity of </a:t>
            </a:r>
            <a:r>
              <a:rPr lang="fr-FR" dirty="0" err="1"/>
              <a:t>forest</a:t>
            </a:r>
            <a:r>
              <a:rPr lang="fr-FR" dirty="0"/>
              <a:t> </a:t>
            </a:r>
            <a:r>
              <a:rPr lang="fr-FR" dirty="0" err="1"/>
              <a:t>edges</a:t>
            </a:r>
            <a:endParaRPr lang="fr-FR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2DDF7D1D-B0C2-445A-AF38-09D869F150B6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3" descr="G:\AUDREY-sauvegarde\Photos\Relevés bota\11-06-08\DSCN3150.JPG">
            <a:extLst>
              <a:ext uri="{FF2B5EF4-FFF2-40B4-BE49-F238E27FC236}">
                <a16:creationId xmlns:a16="http://schemas.microsoft.com/office/drawing/2014/main" id="{373F54E1-24DB-443B-970D-97593063C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0016" y="260648"/>
            <a:ext cx="5939954" cy="644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758E912-8F35-4F88-9424-1A5507164862}"/>
              </a:ext>
            </a:extLst>
          </p:cNvPr>
          <p:cNvSpPr txBox="1"/>
          <p:nvPr/>
        </p:nvSpPr>
        <p:spPr>
          <a:xfrm>
            <a:off x="1487488" y="3903712"/>
            <a:ext cx="4302832" cy="1787481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pPr marL="357188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Aspect</a:t>
            </a:r>
          </a:p>
          <a:p>
            <a:pPr marL="357188" lvl="1" indent="-342900">
              <a:buFont typeface="Arial" panose="020B0604020202020204" pitchFamily="34" charset="0"/>
              <a:buChar char="•"/>
            </a:pPr>
            <a:r>
              <a:rPr lang="fr-FR" sz="2000" dirty="0" err="1"/>
              <a:t>Slope</a:t>
            </a:r>
            <a:endParaRPr lang="fr-FR" sz="2000" dirty="0"/>
          </a:p>
          <a:p>
            <a:pPr marL="357188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Age</a:t>
            </a:r>
          </a:p>
          <a:p>
            <a:pPr marL="357188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Structure</a:t>
            </a:r>
          </a:p>
          <a:p>
            <a:pPr marL="357188" lvl="1" indent="-342900">
              <a:buFont typeface="Arial" panose="020B0604020202020204" pitchFamily="34" charset="0"/>
              <a:buChar char="•"/>
            </a:pPr>
            <a:r>
              <a:rPr lang="fr-FR" sz="2000" dirty="0" err="1"/>
              <a:t>Tree</a:t>
            </a:r>
            <a:r>
              <a:rPr lang="fr-FR" sz="2000" dirty="0"/>
              <a:t> </a:t>
            </a:r>
            <a:r>
              <a:rPr lang="fr-FR" sz="2000" dirty="0" err="1"/>
              <a:t>species</a:t>
            </a:r>
            <a:endParaRPr lang="fr-FR" sz="2000" dirty="0"/>
          </a:p>
          <a:p>
            <a:pPr marL="357188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Adjacent habitats</a:t>
            </a:r>
          </a:p>
          <a:p>
            <a:pPr marL="357188" lvl="1" indent="-342900">
              <a:buFont typeface="Arial" panose="020B0604020202020204" pitchFamily="34" charset="0"/>
              <a:buChar char="•"/>
            </a:pPr>
            <a:r>
              <a:rPr lang="fr-FR" sz="2000" dirty="0" err="1"/>
              <a:t>Ownership</a:t>
            </a:r>
            <a:endParaRPr lang="fr-FR" sz="2000" dirty="0"/>
          </a:p>
          <a:p>
            <a:pPr marL="357188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Management</a:t>
            </a:r>
          </a:p>
          <a:p>
            <a:pPr marL="357188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35768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2244E13-A9BF-4914-88B8-D0FDFAA30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1916832"/>
            <a:ext cx="10945216" cy="4464496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Forest area </a:t>
            </a:r>
            <a:r>
              <a:rPr lang="fr-FR" dirty="0" err="1"/>
              <a:t>under</a:t>
            </a:r>
            <a:r>
              <a:rPr lang="fr-FR" dirty="0"/>
              <a:t> </a:t>
            </a:r>
            <a:r>
              <a:rPr lang="fr-FR" dirty="0" err="1"/>
              <a:t>edge</a:t>
            </a:r>
            <a:r>
              <a:rPr lang="fr-FR" dirty="0"/>
              <a:t> influence in the world (</a:t>
            </a:r>
            <a:r>
              <a:rPr lang="fr-FR" dirty="0" err="1"/>
              <a:t>Pfeifer</a:t>
            </a:r>
            <a:r>
              <a:rPr lang="fr-FR" dirty="0"/>
              <a:t> et al., 2017)</a:t>
            </a:r>
          </a:p>
          <a:p>
            <a:pPr lvl="1"/>
            <a:r>
              <a:rPr lang="fr-FR" dirty="0"/>
              <a:t>20% at </a:t>
            </a:r>
            <a:r>
              <a:rPr lang="fr-FR" dirty="0" err="1"/>
              <a:t>less</a:t>
            </a:r>
            <a:r>
              <a:rPr lang="fr-FR" dirty="0"/>
              <a:t> than100m</a:t>
            </a:r>
          </a:p>
          <a:p>
            <a:pPr lvl="1"/>
            <a:r>
              <a:rPr lang="fr-FR" dirty="0"/>
              <a:t>70% at </a:t>
            </a:r>
            <a:r>
              <a:rPr lang="fr-FR" dirty="0" err="1"/>
              <a:t>less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1 km</a:t>
            </a:r>
          </a:p>
          <a:p>
            <a:r>
              <a:rPr lang="fr-FR" dirty="0"/>
              <a:t>805 000 km of </a:t>
            </a:r>
            <a:r>
              <a:rPr lang="fr-FR" dirty="0" err="1"/>
              <a:t>edges</a:t>
            </a:r>
            <a:r>
              <a:rPr lang="fr-FR" dirty="0"/>
              <a:t> in France = 50 m/ha (750 000 km of </a:t>
            </a:r>
            <a:r>
              <a:rPr lang="fr-FR" dirty="0" err="1"/>
              <a:t>hedgerows</a:t>
            </a:r>
            <a:r>
              <a:rPr lang="fr-FR" dirty="0"/>
              <a:t>) (IGN)</a:t>
            </a:r>
          </a:p>
          <a:p>
            <a:pPr lvl="1"/>
            <a:r>
              <a:rPr lang="fr-FR" dirty="0"/>
              <a:t>Very few and </a:t>
            </a:r>
            <a:r>
              <a:rPr lang="fr-FR" dirty="0" err="1"/>
              <a:t>inaccurate</a:t>
            </a:r>
            <a:r>
              <a:rPr lang="fr-FR" dirty="0"/>
              <a:t> </a:t>
            </a:r>
            <a:r>
              <a:rPr lang="fr-FR" dirty="0" err="1"/>
              <a:t>statistical</a:t>
            </a:r>
            <a:r>
              <a:rPr lang="fr-FR" dirty="0"/>
              <a:t> data about </a:t>
            </a:r>
            <a:r>
              <a:rPr lang="fr-FR" dirty="0" err="1"/>
              <a:t>forest</a:t>
            </a:r>
            <a:r>
              <a:rPr lang="fr-FR" dirty="0"/>
              <a:t> </a:t>
            </a:r>
            <a:r>
              <a:rPr lang="fr-FR" dirty="0" err="1"/>
              <a:t>edges</a:t>
            </a:r>
            <a:endParaRPr lang="fr-FR" dirty="0"/>
          </a:p>
          <a:p>
            <a:r>
              <a:rPr lang="fr-FR" dirty="0" err="1"/>
              <a:t>Less</a:t>
            </a:r>
            <a:r>
              <a:rPr lang="fr-FR" dirty="0"/>
              <a:t> </a:t>
            </a:r>
            <a:r>
              <a:rPr lang="fr-FR" dirty="0" err="1"/>
              <a:t>consideration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for </a:t>
            </a:r>
            <a:r>
              <a:rPr lang="fr-FR" dirty="0" err="1"/>
              <a:t>hedgerows</a:t>
            </a:r>
            <a:r>
              <a:rPr lang="fr-FR" dirty="0"/>
              <a:t>,</a:t>
            </a:r>
          </a:p>
          <a:p>
            <a:r>
              <a:rPr lang="fr-FR" dirty="0" err="1"/>
              <a:t>despite</a:t>
            </a:r>
            <a:r>
              <a:rPr lang="fr-FR" dirty="0"/>
              <a:t> </a:t>
            </a:r>
            <a:r>
              <a:rPr lang="fr-FR" dirty="0" err="1"/>
              <a:t>their</a:t>
            </a:r>
            <a:r>
              <a:rPr lang="fr-FR" dirty="0"/>
              <a:t> socio-</a:t>
            </a:r>
            <a:r>
              <a:rPr lang="fr-FR" dirty="0" err="1"/>
              <a:t>ecological</a:t>
            </a:r>
            <a:r>
              <a:rPr lang="fr-FR" dirty="0"/>
              <a:t> </a:t>
            </a:r>
            <a:r>
              <a:rPr lang="fr-FR" dirty="0" err="1"/>
              <a:t>functions</a:t>
            </a:r>
            <a:endParaRPr lang="fr-FR" dirty="0"/>
          </a:p>
          <a:p>
            <a:endParaRPr lang="fr-FR" dirty="0"/>
          </a:p>
          <a:p>
            <a:pPr marL="0" indent="0" algn="ctr">
              <a:buNone/>
            </a:pPr>
            <a:r>
              <a:rPr lang="fr-FR" dirty="0"/>
              <a:t>« Grey area »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forest</a:t>
            </a:r>
            <a:r>
              <a:rPr lang="fr-FR" dirty="0"/>
              <a:t> and agriculture </a:t>
            </a:r>
            <a:r>
              <a:rPr lang="fr-FR" dirty="0" err="1"/>
              <a:t>policies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 err="1"/>
              <a:t>who</a:t>
            </a:r>
            <a:r>
              <a:rPr lang="fr-FR" dirty="0"/>
              <a:t> cares for </a:t>
            </a:r>
            <a:r>
              <a:rPr lang="fr-FR" dirty="0" err="1"/>
              <a:t>forest</a:t>
            </a:r>
            <a:r>
              <a:rPr lang="fr-FR" dirty="0"/>
              <a:t> </a:t>
            </a:r>
            <a:r>
              <a:rPr lang="fr-FR" dirty="0" err="1"/>
              <a:t>edges</a:t>
            </a:r>
            <a:r>
              <a:rPr lang="fr-FR" dirty="0"/>
              <a:t>?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D5AB0A7-69CC-4091-8D4F-F80622CD3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Under-</a:t>
            </a:r>
            <a:r>
              <a:rPr lang="fr-FR" dirty="0" err="1"/>
              <a:t>estimated</a:t>
            </a:r>
            <a:r>
              <a:rPr lang="fr-FR" dirty="0"/>
              <a:t> </a:t>
            </a:r>
            <a:r>
              <a:rPr lang="fr-FR" dirty="0" err="1"/>
              <a:t>roles</a:t>
            </a:r>
            <a:r>
              <a:rPr lang="fr-FR" dirty="0"/>
              <a:t> of </a:t>
            </a:r>
            <a:r>
              <a:rPr lang="fr-FR" dirty="0" err="1"/>
              <a:t>forest</a:t>
            </a:r>
            <a:r>
              <a:rPr lang="fr-FR" dirty="0"/>
              <a:t> </a:t>
            </a:r>
            <a:r>
              <a:rPr lang="fr-FR" dirty="0" err="1"/>
              <a:t>edges</a:t>
            </a:r>
            <a:endParaRPr lang="fr-FR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23EB1AF9-ED36-49CE-9CA8-209DDE9F672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176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B0279B8-FB6A-41AD-A03C-07E657F88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1412776"/>
            <a:ext cx="10945216" cy="5112568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Forest </a:t>
            </a:r>
            <a:r>
              <a:rPr lang="fr-FR" dirty="0" err="1"/>
              <a:t>edges</a:t>
            </a:r>
            <a:r>
              <a:rPr lang="fr-FR" dirty="0"/>
              <a:t> are not </a:t>
            </a:r>
            <a:r>
              <a:rPr lang="fr-FR" dirty="0" err="1"/>
              <a:t>taken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err="1"/>
              <a:t>account</a:t>
            </a:r>
            <a:r>
              <a:rPr lang="fr-FR" dirty="0"/>
              <a:t> in </a:t>
            </a:r>
            <a:r>
              <a:rPr lang="fr-FR" dirty="0" err="1"/>
              <a:t>current</a:t>
            </a:r>
            <a:r>
              <a:rPr lang="fr-FR" dirty="0"/>
              <a:t> prospective scenarios about global changes and in </a:t>
            </a:r>
            <a:r>
              <a:rPr lang="fr-FR" dirty="0" err="1"/>
              <a:t>current</a:t>
            </a:r>
            <a:r>
              <a:rPr lang="fr-FR" dirty="0"/>
              <a:t> </a:t>
            </a:r>
            <a:r>
              <a:rPr lang="fr-FR" dirty="0" err="1"/>
              <a:t>forest</a:t>
            </a:r>
            <a:r>
              <a:rPr lang="fr-FR" dirty="0"/>
              <a:t> and agriculture </a:t>
            </a:r>
            <a:r>
              <a:rPr lang="fr-FR" dirty="0" err="1"/>
              <a:t>policies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Ex: ADEME; Afterres2050; IGN/FCBA</a:t>
            </a:r>
          </a:p>
          <a:p>
            <a:endParaRPr lang="fr-FR" dirty="0"/>
          </a:p>
          <a:p>
            <a:r>
              <a:rPr lang="fr-FR" dirty="0"/>
              <a:t>Objective: </a:t>
            </a:r>
            <a:r>
              <a:rPr lang="fr-FR" b="1" dirty="0"/>
              <a:t>To show, </a:t>
            </a:r>
            <a:r>
              <a:rPr lang="fr-FR" b="1" dirty="0" err="1"/>
              <a:t>with</a:t>
            </a:r>
            <a:r>
              <a:rPr lang="fr-FR" b="1" dirty="0"/>
              <a:t> </a:t>
            </a:r>
            <a:r>
              <a:rPr lang="fr-FR" b="1" dirty="0" err="1"/>
              <a:t>some</a:t>
            </a:r>
            <a:r>
              <a:rPr lang="fr-FR" b="1" dirty="0"/>
              <a:t> </a:t>
            </a:r>
            <a:r>
              <a:rPr lang="fr-FR" b="1" dirty="0" err="1"/>
              <a:t>examples</a:t>
            </a:r>
            <a:r>
              <a:rPr lang="fr-FR" b="1" dirty="0"/>
              <a:t> </a:t>
            </a:r>
            <a:r>
              <a:rPr lang="fr-FR" b="1" dirty="0" err="1"/>
              <a:t>from</a:t>
            </a:r>
            <a:r>
              <a:rPr lang="fr-FR" b="1" dirty="0"/>
              <a:t> </a:t>
            </a:r>
            <a:r>
              <a:rPr lang="fr-FR" b="1" dirty="0" err="1"/>
              <a:t>scientific</a:t>
            </a:r>
            <a:r>
              <a:rPr lang="fr-FR" b="1" dirty="0"/>
              <a:t> </a:t>
            </a:r>
            <a:r>
              <a:rPr lang="fr-FR" b="1" dirty="0" err="1"/>
              <a:t>litterature</a:t>
            </a:r>
            <a:r>
              <a:rPr lang="fr-FR" b="1" dirty="0"/>
              <a:t>, </a:t>
            </a:r>
            <a:r>
              <a:rPr lang="fr-FR" b="1" dirty="0" err="1"/>
              <a:t>that</a:t>
            </a:r>
            <a:r>
              <a:rPr lang="fr-FR" b="1" dirty="0"/>
              <a:t> </a:t>
            </a:r>
            <a:r>
              <a:rPr lang="fr-FR" b="1" dirty="0" err="1"/>
              <a:t>forest</a:t>
            </a:r>
            <a:r>
              <a:rPr lang="fr-FR" b="1" dirty="0"/>
              <a:t> </a:t>
            </a:r>
            <a:r>
              <a:rPr lang="fr-FR" b="1" dirty="0" err="1"/>
              <a:t>edge</a:t>
            </a:r>
            <a:r>
              <a:rPr lang="fr-FR" b="1" dirty="0"/>
              <a:t> </a:t>
            </a:r>
            <a:r>
              <a:rPr lang="fr-FR" b="1" dirty="0" err="1"/>
              <a:t>characteristics</a:t>
            </a:r>
            <a:r>
              <a:rPr lang="fr-FR" b="1" dirty="0"/>
              <a:t> </a:t>
            </a:r>
            <a:r>
              <a:rPr lang="fr-FR" b="1" dirty="0" err="1"/>
              <a:t>need</a:t>
            </a:r>
            <a:r>
              <a:rPr lang="fr-FR" b="1" dirty="0"/>
              <a:t> to </a:t>
            </a:r>
            <a:r>
              <a:rPr lang="fr-FR" b="1" dirty="0" err="1"/>
              <a:t>be</a:t>
            </a:r>
            <a:r>
              <a:rPr lang="fr-FR" b="1" dirty="0"/>
              <a:t> more </a:t>
            </a:r>
            <a:r>
              <a:rPr lang="fr-FR" b="1" dirty="0" err="1"/>
              <a:t>studied</a:t>
            </a:r>
            <a:r>
              <a:rPr lang="fr-FR" b="1" dirty="0"/>
              <a:t> and </a:t>
            </a:r>
            <a:r>
              <a:rPr lang="fr-FR" b="1" dirty="0" err="1"/>
              <a:t>included</a:t>
            </a:r>
            <a:r>
              <a:rPr lang="fr-FR" b="1" dirty="0"/>
              <a:t> in transitions </a:t>
            </a:r>
            <a:r>
              <a:rPr lang="fr-FR" b="1" dirty="0" err="1"/>
              <a:t>thinkings</a:t>
            </a:r>
            <a:endParaRPr lang="fr-FR" b="1" dirty="0"/>
          </a:p>
          <a:p>
            <a:endParaRPr lang="fr-FR" b="1" dirty="0"/>
          </a:p>
          <a:p>
            <a:r>
              <a:rPr lang="fr-FR" dirty="0"/>
              <a:t>Transitions: expansion of </a:t>
            </a:r>
            <a:r>
              <a:rPr lang="fr-FR" dirty="0" err="1"/>
              <a:t>forests</a:t>
            </a:r>
            <a:r>
              <a:rPr lang="fr-FR" dirty="0"/>
              <a:t> and/or radical shift in management practices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C0FB9B1-AF1D-4B69-9B80-4188E13B0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What</a:t>
            </a:r>
            <a:r>
              <a:rPr lang="fr-FR" dirty="0"/>
              <a:t> are </a:t>
            </a:r>
            <a:r>
              <a:rPr lang="fr-FR" dirty="0" err="1"/>
              <a:t>some</a:t>
            </a:r>
            <a:r>
              <a:rPr lang="fr-FR" dirty="0"/>
              <a:t> of the key </a:t>
            </a:r>
            <a:r>
              <a:rPr lang="fr-FR" dirty="0" err="1"/>
              <a:t>roles</a:t>
            </a:r>
            <a:r>
              <a:rPr lang="fr-FR" dirty="0"/>
              <a:t> of </a:t>
            </a:r>
            <a:r>
              <a:rPr lang="fr-FR" dirty="0" err="1"/>
              <a:t>forest</a:t>
            </a:r>
            <a:r>
              <a:rPr lang="fr-FR" dirty="0"/>
              <a:t> </a:t>
            </a:r>
            <a:r>
              <a:rPr lang="fr-FR" dirty="0" err="1"/>
              <a:t>edges</a:t>
            </a:r>
            <a:r>
              <a:rPr lang="fr-FR" dirty="0"/>
              <a:t> in the on </a:t>
            </a:r>
            <a:r>
              <a:rPr lang="fr-FR" dirty="0" err="1"/>
              <a:t>going</a:t>
            </a:r>
            <a:r>
              <a:rPr lang="fr-FR" dirty="0"/>
              <a:t> transitions? 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5181BFF9-61AD-4334-BAE6-3AF0298C0BC8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50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3DBA017-6208-49DB-9EC6-52512CA03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+/- 2000 </a:t>
            </a:r>
            <a:r>
              <a:rPr lang="fr-FR" dirty="0" err="1"/>
              <a:t>scientific</a:t>
            </a:r>
            <a:r>
              <a:rPr lang="fr-FR" dirty="0"/>
              <a:t> </a:t>
            </a:r>
            <a:r>
              <a:rPr lang="fr-FR" dirty="0" err="1"/>
              <a:t>papers</a:t>
            </a:r>
            <a:r>
              <a:rPr lang="fr-FR" dirty="0"/>
              <a:t> </a:t>
            </a:r>
            <a:r>
              <a:rPr lang="fr-FR" dirty="0" err="1"/>
              <a:t>related</a:t>
            </a:r>
            <a:r>
              <a:rPr lang="fr-FR" dirty="0"/>
              <a:t> to </a:t>
            </a:r>
            <a:r>
              <a:rPr lang="fr-FR" dirty="0" err="1"/>
              <a:t>forest</a:t>
            </a:r>
            <a:r>
              <a:rPr lang="fr-FR" dirty="0"/>
              <a:t> </a:t>
            </a:r>
            <a:r>
              <a:rPr lang="fr-FR" dirty="0" err="1"/>
              <a:t>edge</a:t>
            </a:r>
            <a:r>
              <a:rPr lang="fr-FR" dirty="0"/>
              <a:t> topic</a:t>
            </a:r>
          </a:p>
          <a:p>
            <a:r>
              <a:rPr lang="fr-FR" dirty="0" err="1"/>
              <a:t>ResearchRabbit</a:t>
            </a:r>
            <a:r>
              <a:rPr lang="fr-FR" dirty="0"/>
              <a:t> (</a:t>
            </a:r>
            <a:r>
              <a:rPr lang="fr-FR" dirty="0">
                <a:hlinkClick r:id="rId2"/>
              </a:rPr>
              <a:t>https://researchrabbitapp.com/home</a:t>
            </a:r>
            <a:r>
              <a:rPr lang="fr-FR" dirty="0"/>
              <a:t>) as a </a:t>
            </a:r>
            <a:r>
              <a:rPr lang="fr-FR" dirty="0" err="1"/>
              <a:t>way</a:t>
            </a:r>
            <a:r>
              <a:rPr lang="fr-FR" dirty="0"/>
              <a:t> to </a:t>
            </a:r>
            <a:r>
              <a:rPr lang="fr-FR" dirty="0" err="1"/>
              <a:t>enrich</a:t>
            </a:r>
            <a:r>
              <a:rPr lang="fr-FR" dirty="0"/>
              <a:t> the corpus and to </a:t>
            </a:r>
            <a:r>
              <a:rPr lang="fr-FR" dirty="0" err="1"/>
              <a:t>identify</a:t>
            </a:r>
            <a:r>
              <a:rPr lang="fr-FR" dirty="0"/>
              <a:t> links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papers</a:t>
            </a:r>
            <a:endParaRPr lang="fr-FR" dirty="0"/>
          </a:p>
          <a:p>
            <a:pPr lvl="1"/>
            <a:r>
              <a:rPr lang="fr-FR" dirty="0"/>
              <a:t>Very </a:t>
            </a:r>
            <a:r>
              <a:rPr lang="fr-FR" dirty="0" err="1"/>
              <a:t>useful</a:t>
            </a:r>
            <a:r>
              <a:rPr lang="fr-FR" dirty="0"/>
              <a:t>, a must </a:t>
            </a:r>
            <a:r>
              <a:rPr lang="fr-FR" dirty="0" err="1"/>
              <a:t>see</a:t>
            </a:r>
            <a:r>
              <a:rPr lang="fr-FR" dirty="0"/>
              <a:t> free service</a:t>
            </a:r>
          </a:p>
          <a:p>
            <a:r>
              <a:rPr lang="fr-FR" dirty="0" err="1"/>
              <a:t>Elicit</a:t>
            </a:r>
            <a:r>
              <a:rPr lang="fr-FR" dirty="0"/>
              <a:t> (</a:t>
            </a:r>
            <a:r>
              <a:rPr lang="fr-FR" dirty="0">
                <a:hlinkClick r:id="rId3"/>
              </a:rPr>
              <a:t>https://elicit.com</a:t>
            </a:r>
            <a:r>
              <a:rPr lang="fr-FR" dirty="0"/>
              <a:t>) as a </a:t>
            </a:r>
            <a:r>
              <a:rPr lang="fr-FR" dirty="0" err="1"/>
              <a:t>way</a:t>
            </a:r>
            <a:r>
              <a:rPr lang="fr-FR" dirty="0"/>
              <a:t> to analyse and </a:t>
            </a:r>
            <a:r>
              <a:rPr lang="fr-FR" dirty="0" err="1"/>
              <a:t>synthetise</a:t>
            </a:r>
            <a:r>
              <a:rPr lang="fr-FR" dirty="0"/>
              <a:t> the content of </a:t>
            </a:r>
            <a:r>
              <a:rPr lang="fr-FR" dirty="0" err="1"/>
              <a:t>papers</a:t>
            </a:r>
            <a:endParaRPr lang="fr-FR" dirty="0"/>
          </a:p>
          <a:p>
            <a:pPr lvl="1"/>
            <a:r>
              <a:rPr lang="fr-FR" dirty="0" err="1"/>
              <a:t>Promising</a:t>
            </a:r>
            <a:r>
              <a:rPr lang="fr-FR" dirty="0"/>
              <a:t> but not </a:t>
            </a:r>
            <a:r>
              <a:rPr lang="fr-FR" dirty="0" err="1"/>
              <a:t>well</a:t>
            </a:r>
            <a:r>
              <a:rPr lang="fr-FR" dirty="0"/>
              <a:t> </a:t>
            </a:r>
            <a:r>
              <a:rPr lang="fr-FR" dirty="0" err="1"/>
              <a:t>suited</a:t>
            </a:r>
            <a:r>
              <a:rPr lang="fr-FR" dirty="0"/>
              <a:t> for </a:t>
            </a:r>
            <a:r>
              <a:rPr lang="fr-FR" dirty="0" err="1"/>
              <a:t>emerging</a:t>
            </a:r>
            <a:r>
              <a:rPr lang="fr-FR" dirty="0"/>
              <a:t> topics</a:t>
            </a:r>
          </a:p>
          <a:p>
            <a:pPr lvl="1"/>
            <a:endParaRPr lang="fr-FR" dirty="0"/>
          </a:p>
          <a:p>
            <a:r>
              <a:rPr lang="fr-FR" dirty="0" err="1"/>
              <a:t>Many</a:t>
            </a:r>
            <a:r>
              <a:rPr lang="fr-FR" dirty="0"/>
              <a:t> </a:t>
            </a:r>
            <a:r>
              <a:rPr lang="fr-FR" dirty="0" err="1"/>
              <a:t>papers</a:t>
            </a:r>
            <a:r>
              <a:rPr lang="fr-FR" dirty="0"/>
              <a:t> about the « </a:t>
            </a:r>
            <a:r>
              <a:rPr lang="fr-FR" dirty="0" err="1"/>
              <a:t>edge</a:t>
            </a:r>
            <a:r>
              <a:rPr lang="fr-FR" dirty="0"/>
              <a:t> </a:t>
            </a:r>
            <a:r>
              <a:rPr lang="fr-FR" dirty="0" err="1"/>
              <a:t>effects</a:t>
            </a:r>
            <a:r>
              <a:rPr lang="fr-FR" dirty="0"/>
              <a:t> » but </a:t>
            </a:r>
            <a:r>
              <a:rPr lang="fr-FR" dirty="0" err="1"/>
              <a:t>fewer</a:t>
            </a:r>
            <a:r>
              <a:rPr lang="fr-FR" dirty="0"/>
              <a:t> deal </a:t>
            </a:r>
            <a:r>
              <a:rPr lang="fr-FR" dirty="0" err="1"/>
              <a:t>with</a:t>
            </a:r>
            <a:r>
              <a:rPr lang="fr-FR" dirty="0"/>
              <a:t> temporal </a:t>
            </a:r>
            <a:r>
              <a:rPr lang="fr-FR" dirty="0" err="1"/>
              <a:t>dynamics</a:t>
            </a:r>
            <a:r>
              <a:rPr lang="fr-FR" dirty="0"/>
              <a:t> and </a:t>
            </a:r>
            <a:r>
              <a:rPr lang="fr-FR" dirty="0" err="1"/>
              <a:t>consequences</a:t>
            </a:r>
            <a:r>
              <a:rPr lang="fr-FR" dirty="0"/>
              <a:t> and </a:t>
            </a:r>
            <a:r>
              <a:rPr lang="fr-FR" dirty="0" err="1"/>
              <a:t>roles</a:t>
            </a:r>
            <a:r>
              <a:rPr lang="fr-FR" dirty="0"/>
              <a:t> in transitions</a:t>
            </a:r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A43AB55-A29E-457A-96FC-D9529FC6F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Bibliographic</a:t>
            </a:r>
            <a:r>
              <a:rPr lang="fr-FR" dirty="0"/>
              <a:t> </a:t>
            </a:r>
            <a:r>
              <a:rPr lang="fr-FR" dirty="0" err="1"/>
              <a:t>approach</a:t>
            </a:r>
            <a:r>
              <a:rPr lang="fr-FR" dirty="0"/>
              <a:t>, </a:t>
            </a:r>
            <a:r>
              <a:rPr lang="fr-FR" dirty="0" err="1"/>
              <a:t>with</a:t>
            </a:r>
            <a:r>
              <a:rPr lang="fr-FR" dirty="0"/>
              <a:t> a </a:t>
            </a:r>
            <a:r>
              <a:rPr lang="fr-FR" dirty="0" err="1"/>
              <a:t>pinch</a:t>
            </a:r>
            <a:r>
              <a:rPr lang="fr-FR" dirty="0"/>
              <a:t> of AI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8112BE90-3CC3-4ABB-AAD9-6522AAA4E63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373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3D0F8C6-8DDC-4E2B-978A-F07D6F40B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1700808"/>
            <a:ext cx="10945216" cy="4104456"/>
          </a:xfrm>
        </p:spPr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91E2A2A-10C1-494E-B857-4951109EB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Forest </a:t>
            </a:r>
            <a:r>
              <a:rPr lang="fr-FR" dirty="0" err="1"/>
              <a:t>edges</a:t>
            </a:r>
            <a:r>
              <a:rPr lang="fr-FR" dirty="0"/>
              <a:t> more productive for </a:t>
            </a:r>
            <a:r>
              <a:rPr lang="fr-FR" dirty="0" err="1"/>
              <a:t>wood</a:t>
            </a:r>
            <a:r>
              <a:rPr lang="fr-FR" dirty="0"/>
              <a:t>: store CO2 </a:t>
            </a:r>
            <a:r>
              <a:rPr lang="fr-FR" dirty="0" err="1"/>
              <a:t>faster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7FF879E-8882-4E5A-BC5F-F343C78AB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1218274"/>
            <a:ext cx="9449263" cy="56508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41D7BD-B27C-432D-9307-B9AABA39E830}"/>
              </a:ext>
            </a:extLst>
          </p:cNvPr>
          <p:cNvSpPr/>
          <p:nvPr/>
        </p:nvSpPr>
        <p:spPr>
          <a:xfrm>
            <a:off x="9264352" y="6287798"/>
            <a:ext cx="1950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(Baker et al., 2019)</a:t>
            </a:r>
          </a:p>
        </p:txBody>
      </p:sp>
      <p:sp>
        <p:nvSpPr>
          <p:cNvPr id="8" name="Sous-titre 7">
            <a:extLst>
              <a:ext uri="{FF2B5EF4-FFF2-40B4-BE49-F238E27FC236}">
                <a16:creationId xmlns:a16="http://schemas.microsoft.com/office/drawing/2014/main" id="{E5907252-8174-48C2-B001-931C4A2B1DB8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627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8B7FD14-3E68-4374-BEB8-1643475A0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084" y="446213"/>
            <a:ext cx="5748779" cy="5965573"/>
          </a:xfrm>
          <a:prstGeom prst="rect">
            <a:avLst/>
          </a:prstGeom>
        </p:spPr>
      </p:pic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F979691-BBE4-4EA2-9555-93041AC38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201" y="5041519"/>
            <a:ext cx="5832648" cy="994256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Meeussen</a:t>
            </a:r>
            <a:r>
              <a:rPr lang="en-US" dirty="0"/>
              <a:t>, C., 2022. Functioning of forest edges in the face of climate change. Ghent, Belgium.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94CF0A9-0386-44C4-82E1-4B22EE4C2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681400" cy="888251"/>
          </a:xfrm>
        </p:spPr>
        <p:txBody>
          <a:bodyPr>
            <a:normAutofit/>
          </a:bodyPr>
          <a:lstStyle/>
          <a:p>
            <a:r>
              <a:rPr lang="fr-FR" dirty="0"/>
              <a:t>Forest </a:t>
            </a:r>
            <a:r>
              <a:rPr lang="fr-FR" dirty="0" err="1"/>
              <a:t>edges</a:t>
            </a:r>
            <a:r>
              <a:rPr lang="fr-FR" dirty="0"/>
              <a:t> more </a:t>
            </a:r>
            <a:r>
              <a:rPr lang="fr-FR" dirty="0" err="1"/>
              <a:t>impacted</a:t>
            </a:r>
            <a:r>
              <a:rPr lang="fr-FR" dirty="0"/>
              <a:t> by </a:t>
            </a:r>
            <a:r>
              <a:rPr lang="fr-FR" dirty="0" err="1"/>
              <a:t>climate</a:t>
            </a:r>
            <a:r>
              <a:rPr lang="fr-FR" dirty="0"/>
              <a:t> changes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807D3C-3FFA-4CB3-912F-10653ED9EB04}"/>
              </a:ext>
            </a:extLst>
          </p:cNvPr>
          <p:cNvSpPr/>
          <p:nvPr/>
        </p:nvSpPr>
        <p:spPr>
          <a:xfrm>
            <a:off x="8400256" y="6205597"/>
            <a:ext cx="2947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(</a:t>
            </a:r>
            <a:r>
              <a:rPr lang="fr-FR" dirty="0" err="1"/>
              <a:t>Reinmann</a:t>
            </a:r>
            <a:r>
              <a:rPr lang="fr-FR" dirty="0"/>
              <a:t> and </a:t>
            </a:r>
            <a:r>
              <a:rPr lang="fr-FR" dirty="0" err="1"/>
              <a:t>Hutyra</a:t>
            </a:r>
            <a:r>
              <a:rPr lang="fr-FR" dirty="0"/>
              <a:t>, 2017)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EC996AB-5A2E-4FEE-8BF7-651E9EAEA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99" y="1204102"/>
            <a:ext cx="4002624" cy="3429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2C4BA88-ED58-47A5-AA20-058811BBDDD7}"/>
              </a:ext>
            </a:extLst>
          </p:cNvPr>
          <p:cNvSpPr/>
          <p:nvPr/>
        </p:nvSpPr>
        <p:spPr>
          <a:xfrm>
            <a:off x="1659001" y="4459934"/>
            <a:ext cx="2469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(</a:t>
            </a:r>
            <a:r>
              <a:rPr lang="fr-FR" dirty="0" err="1"/>
              <a:t>Hofmeister</a:t>
            </a:r>
            <a:r>
              <a:rPr lang="fr-FR" dirty="0"/>
              <a:t> et al., 2019)</a:t>
            </a:r>
          </a:p>
        </p:txBody>
      </p:sp>
      <p:sp>
        <p:nvSpPr>
          <p:cNvPr id="10" name="Sous-titre 9">
            <a:extLst>
              <a:ext uri="{FF2B5EF4-FFF2-40B4-BE49-F238E27FC236}">
                <a16:creationId xmlns:a16="http://schemas.microsoft.com/office/drawing/2014/main" id="{3B8B83CB-2231-4294-A504-A109E4731ECA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323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4091468-1BB2-4D2C-A752-C8EBC42B6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73BF3B7-61DF-4480-9CE0-2B5D38585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Wood </a:t>
            </a:r>
            <a:r>
              <a:rPr lang="fr-FR" dirty="0" err="1"/>
              <a:t>harvesting</a:t>
            </a:r>
            <a:r>
              <a:rPr lang="fr-FR" dirty="0"/>
              <a:t> in </a:t>
            </a:r>
            <a:r>
              <a:rPr lang="fr-FR" dirty="0" err="1"/>
              <a:t>forest</a:t>
            </a:r>
            <a:r>
              <a:rPr lang="fr-FR" dirty="0"/>
              <a:t> </a:t>
            </a:r>
            <a:r>
              <a:rPr lang="fr-FR" dirty="0" err="1"/>
              <a:t>edges</a:t>
            </a:r>
            <a:r>
              <a:rPr lang="fr-FR" dirty="0"/>
              <a:t> by </a:t>
            </a:r>
            <a:r>
              <a:rPr lang="fr-FR" dirty="0" err="1"/>
              <a:t>farmers</a:t>
            </a:r>
            <a:r>
              <a:rPr lang="fr-FR" dirty="0"/>
              <a:t> </a:t>
            </a:r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say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higher</a:t>
            </a:r>
            <a:r>
              <a:rPr lang="fr-FR" dirty="0"/>
              <a:t> </a:t>
            </a:r>
            <a:r>
              <a:rPr lang="fr-FR" dirty="0" err="1"/>
              <a:t>productivity</a:t>
            </a:r>
            <a:r>
              <a:rPr lang="fr-FR" dirty="0"/>
              <a:t> and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easier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FA50647-5603-4A85-B633-11AD53AF3C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7829" y="1111307"/>
            <a:ext cx="10216342" cy="5746693"/>
          </a:xfrm>
          <a:prstGeom prst="rect">
            <a:avLst/>
          </a:prstGeom>
        </p:spPr>
      </p:pic>
      <p:sp>
        <p:nvSpPr>
          <p:cNvPr id="8" name="Sous-titre 7">
            <a:extLst>
              <a:ext uri="{FF2B5EF4-FFF2-40B4-BE49-F238E27FC236}">
                <a16:creationId xmlns:a16="http://schemas.microsoft.com/office/drawing/2014/main" id="{D8B6D873-4749-41BA-BE4A-83AB981ADD50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2498030"/>
      </p:ext>
    </p:extLst>
  </p:cSld>
  <p:clrMapOvr>
    <a:masterClrMapping/>
  </p:clrMapOvr>
</p:sld>
</file>

<file path=ppt/theme/theme1.xml><?xml version="1.0" encoding="utf-8"?>
<a:theme xmlns:a="http://schemas.openxmlformats.org/drawingml/2006/main" name="INRAE-MD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RAE-MD" id="{FD3477F8-BB5E-4446-A3A1-058DEBE2C7BF}" vid="{C5242782-2DF9-485C-948B-83EC0E2441B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INRAE-MD</Template>
  <TotalTime>3527</TotalTime>
  <Words>788</Words>
  <Application>Microsoft Office PowerPoint</Application>
  <PresentationFormat>Grand écran</PresentationFormat>
  <Paragraphs>100</Paragraphs>
  <Slides>14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Raleway</vt:lpstr>
      <vt:lpstr>Tw Cen MT</vt:lpstr>
      <vt:lpstr>INRAE-MD</vt:lpstr>
      <vt:lpstr>Forest edges: places of many transitions</vt:lpstr>
      <vt:lpstr>Forest (de)fragmentation: a matter of edges</vt:lpstr>
      <vt:lpstr>Diversity of forest edges</vt:lpstr>
      <vt:lpstr>Under-estimated roles of forest edges</vt:lpstr>
      <vt:lpstr>What are some of the key roles of forest edges in the on going transitions? </vt:lpstr>
      <vt:lpstr>Bibliographic approach, with a pinch of AI</vt:lpstr>
      <vt:lpstr>Forest edges more productive for wood: store CO2 faster</vt:lpstr>
      <vt:lpstr>Forest edges more impacted by climate changes</vt:lpstr>
      <vt:lpstr>Wood harvesting in forest edges by farmers who say that there is a higher productivity and that it is easier</vt:lpstr>
      <vt:lpstr>Forest edges and forest threats</vt:lpstr>
      <vt:lpstr>Forest edges can have an influence on transitions of agriculture towards more agroecolocical practices</vt:lpstr>
      <vt:lpstr>Forest edges provide ecosystems services for agriculture</vt:lpstr>
      <vt:lpstr>Obvious but understudied relationships between forest edges and animal breeding</vt:lpstr>
      <vt:lpstr>Conclusion and perspectives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Marc Deconchat</dc:creator>
  <cp:lastModifiedBy>Christelle RAYNAUD</cp:lastModifiedBy>
  <cp:revision>64</cp:revision>
  <dcterms:created xsi:type="dcterms:W3CDTF">2024-06-12T09:32:40Z</dcterms:created>
  <dcterms:modified xsi:type="dcterms:W3CDTF">2024-07-19T13:56:22Z</dcterms:modified>
</cp:coreProperties>
</file>