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4660"/>
  </p:normalViewPr>
  <p:slideViewPr>
    <p:cSldViewPr snapToGrid="0">
      <p:cViewPr>
        <p:scale>
          <a:sx n="110" d="100"/>
          <a:sy n="110" d="100"/>
        </p:scale>
        <p:origin x="960" y="-3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es Dupuy" userId="69013248-45b2-4d43-910b-b000f0138062" providerId="ADAL" clId="{6A7B4537-C475-445B-BE2C-614B870B36E6}"/>
    <pc:docChg chg="undo custSel modSld">
      <pc:chgData name="Jules Dupuy" userId="69013248-45b2-4d43-910b-b000f0138062" providerId="ADAL" clId="{6A7B4537-C475-445B-BE2C-614B870B36E6}" dt="2024-03-07T16:39:34.604" v="3570" actId="20577"/>
      <pc:docMkLst>
        <pc:docMk/>
      </pc:docMkLst>
      <pc:sldChg chg="addSp delSp modSp mod">
        <pc:chgData name="Jules Dupuy" userId="69013248-45b2-4d43-910b-b000f0138062" providerId="ADAL" clId="{6A7B4537-C475-445B-BE2C-614B870B36E6}" dt="2024-03-07T16:39:34.604" v="3570" actId="20577"/>
        <pc:sldMkLst>
          <pc:docMk/>
          <pc:sldMk cId="820697594" sldId="256"/>
        </pc:sldMkLst>
        <pc:spChg chg="add del">
          <ac:chgData name="Jules Dupuy" userId="69013248-45b2-4d43-910b-b000f0138062" providerId="ADAL" clId="{6A7B4537-C475-445B-BE2C-614B870B36E6}" dt="2024-03-07T10:54:20.006" v="3079" actId="21"/>
          <ac:spMkLst>
            <pc:docMk/>
            <pc:sldMk cId="820697594" sldId="256"/>
            <ac:spMk id="7" creationId="{00000000-0000-0000-0000-000000000000}"/>
          </ac:spMkLst>
        </pc:spChg>
        <pc:spChg chg="del">
          <ac:chgData name="Jules Dupuy" userId="69013248-45b2-4d43-910b-b000f0138062" providerId="ADAL" clId="{6A7B4537-C475-445B-BE2C-614B870B36E6}" dt="2024-03-07T10:28:32.197" v="2660" actId="21"/>
          <ac:spMkLst>
            <pc:docMk/>
            <pc:sldMk cId="820697594" sldId="256"/>
            <ac:spMk id="21" creationId="{00000000-0000-0000-0000-000000000000}"/>
          </ac:spMkLst>
        </pc:spChg>
        <pc:spChg chg="del mod">
          <ac:chgData name="Jules Dupuy" userId="69013248-45b2-4d43-910b-b000f0138062" providerId="ADAL" clId="{6A7B4537-C475-445B-BE2C-614B870B36E6}" dt="2024-03-07T10:39:52.297" v="2791"/>
          <ac:spMkLst>
            <pc:docMk/>
            <pc:sldMk cId="820697594" sldId="256"/>
            <ac:spMk id="22" creationId="{00000000-0000-0000-0000-000000000000}"/>
          </ac:spMkLst>
        </pc:spChg>
        <pc:spChg chg="mod">
          <ac:chgData name="Jules Dupuy" userId="69013248-45b2-4d43-910b-b000f0138062" providerId="ADAL" clId="{6A7B4537-C475-445B-BE2C-614B870B36E6}" dt="2024-03-07T16:37:55.085" v="3553" actId="20577"/>
          <ac:spMkLst>
            <pc:docMk/>
            <pc:sldMk cId="820697594" sldId="256"/>
            <ac:spMk id="27" creationId="{FF7EF78F-BC5A-4131-8E38-9B4EF9DB2BB9}"/>
          </ac:spMkLst>
        </pc:spChg>
        <pc:spChg chg="add mod">
          <ac:chgData name="Jules Dupuy" userId="69013248-45b2-4d43-910b-b000f0138062" providerId="ADAL" clId="{6A7B4537-C475-445B-BE2C-614B870B36E6}" dt="2024-03-07T11:11:33.988" v="3422" actId="1076"/>
          <ac:spMkLst>
            <pc:docMk/>
            <pc:sldMk cId="820697594" sldId="256"/>
            <ac:spMk id="39" creationId="{DA02D9D7-4BD7-41A6-9CF7-73FE8E5945B8}"/>
          </ac:spMkLst>
        </pc:spChg>
        <pc:spChg chg="add mod">
          <ac:chgData name="Jules Dupuy" userId="69013248-45b2-4d43-910b-b000f0138062" providerId="ADAL" clId="{6A7B4537-C475-445B-BE2C-614B870B36E6}" dt="2024-03-07T11:11:24.045" v="3421" actId="1076"/>
          <ac:spMkLst>
            <pc:docMk/>
            <pc:sldMk cId="820697594" sldId="256"/>
            <ac:spMk id="41" creationId="{421FBF2E-73B2-46D3-BDA3-FBAAB4DF7D95}"/>
          </ac:spMkLst>
        </pc:spChg>
        <pc:spChg chg="add mod">
          <ac:chgData name="Jules Dupuy" userId="69013248-45b2-4d43-910b-b000f0138062" providerId="ADAL" clId="{6A7B4537-C475-445B-BE2C-614B870B36E6}" dt="2024-03-07T11:11:19.992" v="3420" actId="1076"/>
          <ac:spMkLst>
            <pc:docMk/>
            <pc:sldMk cId="820697594" sldId="256"/>
            <ac:spMk id="42" creationId="{D0C8F56A-C6C2-4CB6-8CE1-2BE55A90BD0D}"/>
          </ac:spMkLst>
        </pc:spChg>
        <pc:spChg chg="add mod">
          <ac:chgData name="Jules Dupuy" userId="69013248-45b2-4d43-910b-b000f0138062" providerId="ADAL" clId="{6A7B4537-C475-445B-BE2C-614B870B36E6}" dt="2024-03-07T11:11:16.368" v="3419" actId="1076"/>
          <ac:spMkLst>
            <pc:docMk/>
            <pc:sldMk cId="820697594" sldId="256"/>
            <ac:spMk id="43" creationId="{8DA64F7E-B499-4072-8100-06160B8F1BC3}"/>
          </ac:spMkLst>
        </pc:spChg>
        <pc:spChg chg="add mod">
          <ac:chgData name="Jules Dupuy" userId="69013248-45b2-4d43-910b-b000f0138062" providerId="ADAL" clId="{6A7B4537-C475-445B-BE2C-614B870B36E6}" dt="2024-03-07T11:10:33.163" v="3414" actId="14100"/>
          <ac:spMkLst>
            <pc:docMk/>
            <pc:sldMk cId="820697594" sldId="256"/>
            <ac:spMk id="44" creationId="{2C4798B2-4713-4AE9-85DB-664535056611}"/>
          </ac:spMkLst>
        </pc:spChg>
        <pc:spChg chg="add mod">
          <ac:chgData name="Jules Dupuy" userId="69013248-45b2-4d43-910b-b000f0138062" providerId="ADAL" clId="{6A7B4537-C475-445B-BE2C-614B870B36E6}" dt="2024-03-07T11:10:20.365" v="3411" actId="14100"/>
          <ac:spMkLst>
            <pc:docMk/>
            <pc:sldMk cId="820697594" sldId="256"/>
            <ac:spMk id="45" creationId="{F075E253-C1E9-4831-8456-8A4410A65A2B}"/>
          </ac:spMkLst>
        </pc:spChg>
        <pc:spChg chg="add del">
          <ac:chgData name="Jules Dupuy" userId="69013248-45b2-4d43-910b-b000f0138062" providerId="ADAL" clId="{6A7B4537-C475-445B-BE2C-614B870B36E6}" dt="2024-03-07T11:13:40.814" v="3430" actId="22"/>
          <ac:spMkLst>
            <pc:docMk/>
            <pc:sldMk cId="820697594" sldId="256"/>
            <ac:spMk id="49" creationId="{5A2F30B7-2DC2-4803-9A20-D8DA0C0D3985}"/>
          </ac:spMkLst>
        </pc:spChg>
        <pc:spChg chg="add mod">
          <ac:chgData name="Jules Dupuy" userId="69013248-45b2-4d43-910b-b000f0138062" providerId="ADAL" clId="{6A7B4537-C475-445B-BE2C-614B870B36E6}" dt="2024-03-07T16:38:57.763" v="3559" actId="20577"/>
          <ac:spMkLst>
            <pc:docMk/>
            <pc:sldMk cId="820697594" sldId="256"/>
            <ac:spMk id="1025" creationId="{F85CF9E0-BA88-4B93-8C23-B6D7FD98D5FE}"/>
          </ac:spMkLst>
        </pc:spChg>
        <pc:spChg chg="add del mod">
          <ac:chgData name="Jules Dupuy" userId="69013248-45b2-4d43-910b-b000f0138062" providerId="ADAL" clId="{6A7B4537-C475-445B-BE2C-614B870B36E6}" dt="2024-03-07T10:42:02.874" v="2801" actId="478"/>
          <ac:spMkLst>
            <pc:docMk/>
            <pc:sldMk cId="820697594" sldId="256"/>
            <ac:spMk id="1029" creationId="{69669447-44E8-4616-9E5F-0B9FD418A194}"/>
          </ac:spMkLst>
        </pc:spChg>
        <pc:spChg chg="add mod ord">
          <ac:chgData name="Jules Dupuy" userId="69013248-45b2-4d43-910b-b000f0138062" providerId="ADAL" clId="{6A7B4537-C475-445B-BE2C-614B870B36E6}" dt="2024-03-07T11:07:48.359" v="3279" actId="207"/>
          <ac:spMkLst>
            <pc:docMk/>
            <pc:sldMk cId="820697594" sldId="256"/>
            <ac:spMk id="1030" creationId="{D93F262F-7C31-4FBF-89A3-7EE5CE8A119B}"/>
          </ac:spMkLst>
        </pc:spChg>
        <pc:spChg chg="add mod">
          <ac:chgData name="Jules Dupuy" userId="69013248-45b2-4d43-910b-b000f0138062" providerId="ADAL" clId="{6A7B4537-C475-445B-BE2C-614B870B36E6}" dt="2024-03-07T11:11:50.200" v="3425" actId="14100"/>
          <ac:spMkLst>
            <pc:docMk/>
            <pc:sldMk cId="820697594" sldId="256"/>
            <ac:spMk id="1031" creationId="{EC9E83D8-6EAE-4D0F-A741-6C37C040FB1D}"/>
          </ac:spMkLst>
        </pc:spChg>
        <pc:spChg chg="add del mod">
          <ac:chgData name="Jules Dupuy" userId="69013248-45b2-4d43-910b-b000f0138062" providerId="ADAL" clId="{6A7B4537-C475-445B-BE2C-614B870B36E6}" dt="2024-03-07T11:04:10.093" v="3155"/>
          <ac:spMkLst>
            <pc:docMk/>
            <pc:sldMk cId="820697594" sldId="256"/>
            <ac:spMk id="1032" creationId="{849525DF-278C-4586-A513-2FEC91FCB6A1}"/>
          </ac:spMkLst>
        </pc:spChg>
        <pc:spChg chg="add mod">
          <ac:chgData name="Jules Dupuy" userId="69013248-45b2-4d43-910b-b000f0138062" providerId="ADAL" clId="{6A7B4537-C475-445B-BE2C-614B870B36E6}" dt="2024-03-07T16:39:34.604" v="3570" actId="20577"/>
          <ac:spMkLst>
            <pc:docMk/>
            <pc:sldMk cId="820697594" sldId="256"/>
            <ac:spMk id="1033" creationId="{0CFCEB68-2198-4F66-B74E-43E14C4D8579}"/>
          </ac:spMkLst>
        </pc:spChg>
        <pc:picChg chg="mod">
          <ac:chgData name="Jules Dupuy" userId="69013248-45b2-4d43-910b-b000f0138062" providerId="ADAL" clId="{6A7B4537-C475-445B-BE2C-614B870B36E6}" dt="2024-03-07T09:53:57.662" v="1528" actId="14100"/>
          <ac:picMkLst>
            <pc:docMk/>
            <pc:sldMk cId="820697594" sldId="256"/>
            <ac:picMk id="2" creationId="{0984864D-9E4C-4888-B000-D9A50690F2B6}"/>
          </ac:picMkLst>
        </pc:picChg>
        <pc:picChg chg="add mod">
          <ac:chgData name="Jules Dupuy" userId="69013248-45b2-4d43-910b-b000f0138062" providerId="ADAL" clId="{6A7B4537-C475-445B-BE2C-614B870B36E6}" dt="2024-03-07T16:38:03.553" v="3554" actId="1076"/>
          <ac:picMkLst>
            <pc:docMk/>
            <pc:sldMk cId="820697594" sldId="256"/>
            <ac:picMk id="1024" creationId="{B3609C3E-8F6D-40F1-AC2D-17BE99D3A3D1}"/>
          </ac:picMkLst>
        </pc:picChg>
        <pc:picChg chg="add mod">
          <ac:chgData name="Jules Dupuy" userId="69013248-45b2-4d43-910b-b000f0138062" providerId="ADAL" clId="{6A7B4537-C475-445B-BE2C-614B870B36E6}" dt="2024-03-07T11:02:56.251" v="3139" actId="1076"/>
          <ac:picMkLst>
            <pc:docMk/>
            <pc:sldMk cId="820697594" sldId="256"/>
            <ac:picMk id="1028" creationId="{7FE1A917-FA45-4B5C-A085-2315DC5374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21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64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32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01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23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5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75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9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42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44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3953B-C64F-41B3-8BC2-4923BDB89E01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265F-ACB5-4509-965B-F76FECE0FB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97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http://www.tepp.eu/doc/users/268/tepplg7616.jpg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http://frama.link/RMCPart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5;p61"/>
          <p:cNvSpPr txBox="1"/>
          <p:nvPr/>
        </p:nvSpPr>
        <p:spPr>
          <a:xfrm>
            <a:off x="2702691" y="9185833"/>
            <a:ext cx="4810860" cy="734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			        </a:t>
            </a:r>
            <a:r>
              <a:rPr lang="fr-FR" sz="1050" dirty="0" smtClean="0">
                <a:latin typeface="Calibri"/>
                <a:ea typeface="Calibri"/>
                <a:cs typeface="Calibri"/>
                <a:sym typeface="Calibri"/>
              </a:rPr>
              <a:t>David &amp; al, 2012, Les nouvelles fondations des sciences de gestion, Mines-</a:t>
            </a:r>
            <a:r>
              <a:rPr lang="fr-FR" sz="1050" dirty="0" err="1" smtClean="0">
                <a:latin typeface="Calibri"/>
                <a:ea typeface="Calibri"/>
                <a:cs typeface="Calibri"/>
                <a:sym typeface="Calibri"/>
              </a:rPr>
              <a:t>Paristech</a:t>
            </a:r>
            <a:r>
              <a:rPr lang="fr-FR" sz="1050" dirty="0" smtClean="0">
                <a:latin typeface="Calibri"/>
                <a:ea typeface="Calibri"/>
                <a:cs typeface="Calibri"/>
                <a:sym typeface="Calibri"/>
              </a:rPr>
              <a:t> ; </a:t>
            </a:r>
            <a:r>
              <a:rPr lang="fr-FR" sz="1050" dirty="0" err="1" smtClean="0">
                <a:latin typeface="Calibri"/>
                <a:ea typeface="Calibri"/>
                <a:cs typeface="Calibri"/>
                <a:sym typeface="Calibri"/>
              </a:rPr>
              <a:t>Hassenforder</a:t>
            </a:r>
            <a:r>
              <a:rPr lang="fr-FR" sz="1050" dirty="0" smtClean="0">
                <a:ea typeface="Calibri"/>
                <a:cs typeface="Calibri"/>
                <a:sym typeface="Calibri"/>
              </a:rPr>
              <a:t>, Ferrand, 2024, hal-04558960 ; </a:t>
            </a:r>
            <a:r>
              <a:rPr lang="fr-FR" sz="1050" dirty="0" err="1" smtClean="0">
                <a:ea typeface="Calibri"/>
                <a:cs typeface="Calibri"/>
                <a:sym typeface="Calibri"/>
              </a:rPr>
              <a:t>Braiki</a:t>
            </a:r>
            <a:r>
              <a:rPr lang="fr-FR" sz="1050" dirty="0" smtClean="0">
                <a:ea typeface="Calibri"/>
                <a:cs typeface="Calibri"/>
                <a:sym typeface="Calibri"/>
              </a:rPr>
              <a:t> &amp; al, 2022, hal-03737537 ; Voinov &amp; al, 2018, j.envsoft.2018.08.028 ; </a:t>
            </a:r>
            <a:r>
              <a:rPr lang="fr-FR" sz="1050" dirty="0" smtClean="0">
                <a:ea typeface="Calibri"/>
                <a:cs typeface="Calibri"/>
                <a:sym typeface="Calibri"/>
                <a:hlinkClick r:id="rId2"/>
              </a:rPr>
              <a:t>http://frama.link/RMCPart</a:t>
            </a:r>
            <a:r>
              <a:rPr lang="fr-FR" sz="1050" dirty="0" smtClean="0">
                <a:ea typeface="Calibri"/>
                <a:cs typeface="Calibri"/>
                <a:sym typeface="Calibri"/>
              </a:rPr>
              <a:t> ; Boissier &amp; al, 2023</a:t>
            </a:r>
            <a:r>
              <a:rPr lang="fr-FR" sz="1050" dirty="0">
                <a:ea typeface="Calibri"/>
                <a:cs typeface="Calibri"/>
                <a:sym typeface="Calibri"/>
              </a:rPr>
              <a:t>, hal-04231486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05;p61"/>
          <p:cNvSpPr txBox="1"/>
          <p:nvPr/>
        </p:nvSpPr>
        <p:spPr>
          <a:xfrm>
            <a:off x="4092688" y="5330122"/>
            <a:ext cx="3395464" cy="1724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				Des </a:t>
            </a:r>
            <a:r>
              <a:rPr lang="fr-FR" sz="1200" b="1" u="sng" dirty="0" smtClean="0">
                <a:latin typeface="Calibri"/>
                <a:ea typeface="Calibri"/>
                <a:cs typeface="Calibri"/>
                <a:sym typeface="Calibri"/>
              </a:rPr>
              <a:t>solutions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testées empiriquement et remises à disposition des acteurs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fr-FR" sz="1200" b="1" u="sng" dirty="0" smtClean="0">
                <a:latin typeface="Calibri"/>
                <a:ea typeface="Calibri"/>
                <a:cs typeface="Calibri"/>
                <a:sym typeface="Calibri"/>
              </a:rPr>
              <a:t>processus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impactant l’action publique réelle</a:t>
            </a:r>
            <a:b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fr-FR" sz="1200" b="1" u="sng" dirty="0" smtClean="0">
                <a:latin typeface="Calibri"/>
                <a:ea typeface="Calibri"/>
                <a:cs typeface="Calibri"/>
                <a:sym typeface="Calibri"/>
              </a:rPr>
              <a:t>données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sur la</a:t>
            </a:r>
            <a:b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participation et ses</a:t>
            </a:r>
            <a:b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effets transformatifs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fr-FR" sz="1200" b="1" u="sng" dirty="0" smtClean="0">
                <a:latin typeface="Calibri"/>
                <a:ea typeface="Calibri"/>
                <a:cs typeface="Calibri"/>
                <a:sym typeface="Calibri"/>
              </a:rPr>
              <a:t>pragmatique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du</a:t>
            </a:r>
            <a:b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lien recherche /</a:t>
            </a:r>
            <a:b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action publique réelle</a:t>
            </a:r>
          </a:p>
          <a:p>
            <a:endParaRPr lang="fr-FR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endParaRPr lang="fr-FR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405;p61"/>
          <p:cNvSpPr txBox="1"/>
          <p:nvPr/>
        </p:nvSpPr>
        <p:spPr>
          <a:xfrm>
            <a:off x="116652" y="5322512"/>
            <a:ext cx="3801297" cy="175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				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ne ingénierie expérimentale respectant les processus sociaux et politiques du terrain = y répondre puis innover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Copiloter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avec un suivi-évaluation réflexif (processus et impacts) 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adisciplinaire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et participatif (cadre E.N.C.O.R.E.)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3. La planification participative comme chemin adaptatif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Coconstruire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un cadre décisionnel initial pour le légitimer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5. La modélisation participative substrat de tous les outils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6. Des modèles formels (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p.e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. métabolismes) à 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recoupler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405;p61"/>
          <p:cNvSpPr txBox="1"/>
          <p:nvPr/>
        </p:nvSpPr>
        <p:spPr>
          <a:xfrm>
            <a:off x="177007" y="4455135"/>
            <a:ext cx="7336544" cy="688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fr-FR" sz="1200" b="1" dirty="0" smtClean="0">
                <a:latin typeface="Calibri"/>
                <a:ea typeface="Calibri"/>
                <a:cs typeface="Calibri"/>
                <a:sym typeface="Calibri"/>
              </a:rPr>
              <a:t>Quels protocoles de recherche-intervention mettre en œuvre avec des ac</a:t>
            </a:r>
            <a:r>
              <a:rPr lang="fr-FR" sz="1200" b="1" dirty="0" smtClean="0">
                <a:latin typeface="Calibri"/>
                <a:ea typeface="Calibri"/>
                <a:cs typeface="Calibri"/>
                <a:sym typeface="Calibri"/>
              </a:rPr>
              <a:t>teurs pilotes locaux pour faciliter des processus décisionnels largement inclusifs, transformatifs et enrichissant le cadre institutionnel existant ? Quels outils pour passer de « l’</a:t>
            </a:r>
            <a:r>
              <a:rPr lang="fr-FR" sz="1200" b="1" i="1" dirty="0" err="1" smtClean="0">
                <a:latin typeface="Calibri"/>
                <a:ea typeface="Calibri"/>
                <a:cs typeface="Calibri"/>
                <a:sym typeface="Calibri"/>
              </a:rPr>
              <a:t>acceptologie</a:t>
            </a:r>
            <a:r>
              <a:rPr lang="fr-FR" sz="1200" b="1" dirty="0" smtClean="0">
                <a:latin typeface="Calibri"/>
                <a:ea typeface="Calibri"/>
                <a:cs typeface="Calibri"/>
                <a:sym typeface="Calibri"/>
              </a:rPr>
              <a:t> » à une planification engageante en amont ?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Rectangle : coins arrondis 1029">
            <a:extLst>
              <a:ext uri="{FF2B5EF4-FFF2-40B4-BE49-F238E27FC236}">
                <a16:creationId xmlns:a16="http://schemas.microsoft.com/office/drawing/2014/main" id="{D93F262F-7C31-4FBF-89A3-7EE5CE8A119B}"/>
              </a:ext>
            </a:extLst>
          </p:cNvPr>
          <p:cNvSpPr/>
          <p:nvPr/>
        </p:nvSpPr>
        <p:spPr>
          <a:xfrm>
            <a:off x="116652" y="1630724"/>
            <a:ext cx="1874610" cy="30846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rgbClr val="002060"/>
                </a:solidFill>
              </a:rPr>
              <a:t>Cadrage et littérature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DA02D9D7-4BD7-41A6-9CF7-73FE8E5945B8}"/>
              </a:ext>
            </a:extLst>
          </p:cNvPr>
          <p:cNvSpPr/>
          <p:nvPr/>
        </p:nvSpPr>
        <p:spPr>
          <a:xfrm>
            <a:off x="119857" y="4340603"/>
            <a:ext cx="1874610" cy="30846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rgbClr val="002060"/>
                </a:solidFill>
              </a:rPr>
              <a:t>Question de recherche</a:t>
            </a:r>
          </a:p>
        </p:txBody>
      </p:sp>
      <p:sp>
        <p:nvSpPr>
          <p:cNvPr id="1031" name="Rectangle : coins arrondis 1030">
            <a:extLst>
              <a:ext uri="{FF2B5EF4-FFF2-40B4-BE49-F238E27FC236}">
                <a16:creationId xmlns:a16="http://schemas.microsoft.com/office/drawing/2014/main" id="{EC9E83D8-6EAE-4D0F-A741-6C37C040FB1D}"/>
              </a:ext>
            </a:extLst>
          </p:cNvPr>
          <p:cNvSpPr/>
          <p:nvPr/>
        </p:nvSpPr>
        <p:spPr>
          <a:xfrm>
            <a:off x="1242692" y="92790"/>
            <a:ext cx="6316983" cy="144266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7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Recherche &amp; Action Publique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r>
              <a:rPr kumimoji="0" lang="fr-FR" sz="1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  - </a:t>
            </a:r>
            <a:r>
              <a:rPr lang="fr-FR" sz="1100" b="1" dirty="0" smtClean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10-11 </a:t>
            </a:r>
            <a:r>
              <a:rPr lang="fr-FR" sz="1100" b="1" dirty="0" smtClean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octobre 2024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lang="fr-FR" sz="1400" b="1" dirty="0" smtClean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Comment faire </a:t>
            </a:r>
            <a:r>
              <a:rPr lang="fr-FR" sz="1400" b="1" dirty="0" err="1" smtClean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co</a:t>
            </a:r>
            <a:r>
              <a:rPr lang="fr-FR" sz="1400" b="1" dirty="0" smtClean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-construire des plans territoriaux faisables et transformatifs ?</a:t>
            </a:r>
            <a:endParaRPr lang="fr-FR" sz="1600" b="1" dirty="0" smtClean="0">
              <a:solidFill>
                <a:srgbClr val="002060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lang="fr-FR" sz="1200" b="1" i="1" dirty="0" smtClean="0">
                <a:solidFill>
                  <a:srgbClr val="00206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Enjeux scientifiques et pratiques d’une ingénierie de la participation décisionnelle </a:t>
            </a:r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340360" algn="l"/>
              </a:tabLst>
              <a:defRPr/>
            </a:pPr>
            <a:r>
              <a:rPr lang="fr-FR" sz="110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Nils </a:t>
            </a:r>
            <a:r>
              <a:rPr lang="fr-FR" sz="110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FERRAND</a:t>
            </a:r>
            <a:r>
              <a:rPr lang="fr-FR" sz="1100" baseline="30000" dirty="0" err="1" smtClean="0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fr-FR" sz="1100" baseline="30000" dirty="0" err="1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, Emeline </a:t>
            </a:r>
            <a:r>
              <a:rPr lang="fr-FR" sz="110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HASSENFORDER</a:t>
            </a:r>
            <a:r>
              <a:rPr lang="fr-FR" sz="1100" baseline="30000" dirty="0" err="1" smtClean="0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b</a:t>
            </a:r>
            <a:r>
              <a:rPr lang="fr-FR" sz="1100" baseline="30000" dirty="0" err="1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, Wanda AQUAE-</a:t>
            </a:r>
            <a:r>
              <a:rPr lang="fr-FR" sz="110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GAUDI</a:t>
            </a:r>
            <a:r>
              <a:rPr lang="fr-FR" sz="1100" baseline="30000" dirty="0" err="1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, Mathilde </a:t>
            </a:r>
            <a:r>
              <a:rPr lang="fr-FR" sz="110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BOISSIER</a:t>
            </a:r>
            <a:r>
              <a:rPr lang="fr-FR" sz="1100" baseline="30000" dirty="0" err="1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fr-FR" sz="110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, Pierre </a:t>
            </a:r>
            <a:r>
              <a:rPr lang="fr-FR" sz="110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LEROY</a:t>
            </a:r>
            <a:r>
              <a:rPr lang="fr-FR" sz="1100" baseline="30000" dirty="0" err="1" smtClean="0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endParaRPr kumimoji="0" lang="fr-FR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340360" algn="l"/>
              </a:tabLst>
              <a:defRPr/>
            </a:pPr>
            <a:r>
              <a:rPr lang="fr-FR" sz="1000" baseline="3000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fr-FR" sz="105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INRAE</a:t>
            </a:r>
            <a:r>
              <a:rPr lang="fr-FR" sz="105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fr-FR" sz="1050" baseline="30000" dirty="0" err="1" smtClean="0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b</a:t>
            </a:r>
            <a:r>
              <a:rPr lang="fr-FR" sz="105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CIRAD</a:t>
            </a:r>
            <a:r>
              <a:rPr lang="fr-FR" sz="105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fr-FR" sz="1050" baseline="30000" dirty="0" err="1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fr-FR" sz="105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UMR</a:t>
            </a:r>
            <a:r>
              <a:rPr lang="fr-FR" sz="105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 G-EAU, </a:t>
            </a:r>
            <a:r>
              <a:rPr lang="fr-FR" sz="1050" baseline="30000" dirty="0" err="1" smtClean="0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d</a:t>
            </a:r>
            <a:r>
              <a:rPr lang="fr-FR" sz="105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INRIA</a:t>
            </a:r>
            <a:r>
              <a:rPr lang="fr-FR" sz="105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 STEEP, </a:t>
            </a:r>
            <a:r>
              <a:rPr lang="fr-FR" sz="1050" baseline="30000" dirty="0" err="1" smtClean="0">
                <a:solidFill>
                  <a:prstClr val="black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fr-FR" sz="105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PETR</a:t>
            </a:r>
            <a:r>
              <a:rPr lang="fr-FR" sz="105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 Briançonnais Ecrins </a:t>
            </a:r>
            <a:r>
              <a:rPr lang="fr-FR" sz="1050" dirty="0" err="1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Guillestrois</a:t>
            </a:r>
            <a:r>
              <a:rPr lang="fr-FR" sz="1050" dirty="0" smtClean="0">
                <a:solidFill>
                  <a:prstClr val="black"/>
                </a:solidFill>
                <a:latin typeface="Calibri" panose="020F0502020204030204"/>
                <a:ea typeface="Verdana" panose="020B0604030504040204" pitchFamily="34" charset="0"/>
                <a:cs typeface="Calibri" panose="020F0502020204030204" pitchFamily="34" charset="0"/>
              </a:rPr>
              <a:t> Queyras, CS CEREMA</a:t>
            </a:r>
            <a:endParaRPr kumimoji="0" lang="fr-FR" sz="10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421FBF2E-73B2-46D3-BDA3-FBAAB4DF7D95}"/>
              </a:ext>
            </a:extLst>
          </p:cNvPr>
          <p:cNvSpPr/>
          <p:nvPr/>
        </p:nvSpPr>
        <p:spPr>
          <a:xfrm>
            <a:off x="14506" y="7166161"/>
            <a:ext cx="7473645" cy="30846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 smtClean="0">
                <a:solidFill>
                  <a:srgbClr val="002060"/>
                </a:solidFill>
              </a:rPr>
              <a:t>Empirisme</a:t>
            </a:r>
            <a:r>
              <a:rPr lang="fr-FR" sz="1300" b="1" dirty="0" smtClean="0">
                <a:solidFill>
                  <a:srgbClr val="002060"/>
                </a:solidFill>
              </a:rPr>
              <a:t> : cycle </a:t>
            </a:r>
            <a:r>
              <a:rPr lang="fr-FR" sz="1300" b="1" dirty="0" smtClean="0">
                <a:solidFill>
                  <a:srgbClr val="002060"/>
                </a:solidFill>
              </a:rPr>
              <a:t>d’</a:t>
            </a:r>
            <a:r>
              <a:rPr lang="fr-FR" sz="1300" b="1" dirty="0" smtClean="0">
                <a:solidFill>
                  <a:srgbClr val="002060"/>
                </a:solidFill>
              </a:rPr>
              <a:t>appui à la planification participative sur 3 terrains (Occitanie, Briançonnais, Tunisie)</a:t>
            </a:r>
            <a:endParaRPr lang="fr-FR" sz="1300" b="1" dirty="0">
              <a:solidFill>
                <a:srgbClr val="002060"/>
              </a:solidFill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8DA64F7E-B499-4072-8100-06160B8F1BC3}"/>
              </a:ext>
            </a:extLst>
          </p:cNvPr>
          <p:cNvSpPr/>
          <p:nvPr/>
        </p:nvSpPr>
        <p:spPr>
          <a:xfrm>
            <a:off x="126207" y="5178428"/>
            <a:ext cx="1874610" cy="30846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rgbClr val="002060"/>
                </a:solidFill>
              </a:rPr>
              <a:t>Hypothèses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C4798B2-4713-4AE9-85DB-664535056611}"/>
              </a:ext>
            </a:extLst>
          </p:cNvPr>
          <p:cNvSpPr/>
          <p:nvPr/>
        </p:nvSpPr>
        <p:spPr>
          <a:xfrm>
            <a:off x="3981947" y="5226820"/>
            <a:ext cx="1874610" cy="30846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00" b="1" dirty="0">
                <a:solidFill>
                  <a:srgbClr val="002060"/>
                </a:solidFill>
              </a:rPr>
              <a:t>Résultats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F075E253-C1E9-4831-8456-8A4410A65A2B}"/>
              </a:ext>
            </a:extLst>
          </p:cNvPr>
          <p:cNvSpPr/>
          <p:nvPr/>
        </p:nvSpPr>
        <p:spPr>
          <a:xfrm>
            <a:off x="71656" y="9159589"/>
            <a:ext cx="2577187" cy="30846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Implications de politiques publiques</a:t>
            </a:r>
          </a:p>
        </p:txBody>
      </p:sp>
      <p:sp>
        <p:nvSpPr>
          <p:cNvPr id="1033" name="Rectangle : coins arrondis 1032">
            <a:extLst>
              <a:ext uri="{FF2B5EF4-FFF2-40B4-BE49-F238E27FC236}">
                <a16:creationId xmlns:a16="http://schemas.microsoft.com/office/drawing/2014/main" id="{0CFCEB68-2198-4F66-B74E-43E14C4D8579}"/>
              </a:ext>
            </a:extLst>
          </p:cNvPr>
          <p:cNvSpPr/>
          <p:nvPr/>
        </p:nvSpPr>
        <p:spPr>
          <a:xfrm>
            <a:off x="2702691" y="9107280"/>
            <a:ext cx="1637815" cy="295039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Bibliographie </a:t>
            </a: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indicative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5387" y="10099951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7" y="10147634"/>
            <a:ext cx="20002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50" y="9986268"/>
            <a:ext cx="21367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24" y="10193129"/>
            <a:ext cx="1293812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tepp.eu/doc/users/268/tepplg7616.jpg"/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/>
          <a:stretch/>
        </p:blipFill>
        <p:spPr bwMode="auto">
          <a:xfrm>
            <a:off x="6292134" y="9954227"/>
            <a:ext cx="768350" cy="73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" y="91502"/>
            <a:ext cx="1171036" cy="6917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06" y="791959"/>
            <a:ext cx="734173" cy="5526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050" y="1088018"/>
            <a:ext cx="414373" cy="1832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050" y="843890"/>
            <a:ext cx="520557" cy="164696"/>
          </a:xfrm>
          <a:prstGeom prst="rect">
            <a:avLst/>
          </a:prstGeom>
        </p:spPr>
      </p:pic>
      <p:pic>
        <p:nvPicPr>
          <p:cNvPr id="22" name="Picture 2" descr="https://lh7-rt.googleusercontent.com/slidesz/AGV_vUc577bK1co1BrMXbA6wZ640SlnVFHGQBP5x8NP6A1t9S6FNvE9vd4e8DTDzTqE_PiK4Wdx6w4_OiloYoZk5aYeFGgeVauBqESROqsUA32ognWKnTIYgZBOV-UuxdXhFhTO67Mg97AKvcmcARlzLmw_7VmbjhLA=s2048?key=3Wzo9_3De2bvgqlPReFlmQ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4" y="1272453"/>
            <a:ext cx="340675" cy="3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090" y="1986875"/>
            <a:ext cx="4210529" cy="228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Google Shape;405;p61"/>
          <p:cNvSpPr txBox="1"/>
          <p:nvPr/>
        </p:nvSpPr>
        <p:spPr>
          <a:xfrm>
            <a:off x="4483101" y="1993569"/>
            <a:ext cx="1809034" cy="229480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Cadre « 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CoOPLAGE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 » :</a:t>
            </a:r>
          </a:p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echerche-Intervention</a:t>
            </a:r>
            <a:b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interdisciplinaire et internationale sur le design de méthodes et outils couplés pour </a:t>
            </a:r>
            <a:r>
              <a:rPr lang="fr-FR" sz="1200" b="1" dirty="0" smtClean="0">
                <a:latin typeface="Calibri"/>
                <a:ea typeface="Calibri"/>
                <a:cs typeface="Calibri"/>
                <a:sym typeface="Calibri"/>
              </a:rPr>
              <a:t>aider tous les acteurs à </a:t>
            </a:r>
            <a:r>
              <a:rPr lang="fr-FR" sz="1200" b="1" dirty="0" err="1" smtClean="0"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fr-FR" sz="1200" b="1" dirty="0" smtClean="0">
                <a:latin typeface="Calibri"/>
                <a:ea typeface="Calibri"/>
                <a:cs typeface="Calibri"/>
                <a:sym typeface="Calibri"/>
              </a:rPr>
              <a:t>-construire et engager des plans d’action territoriaux 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(adaptation, transitions). Participation décisionnelle portée à chaque étape.</a:t>
            </a:r>
          </a:p>
          <a:p>
            <a:endParaRPr sz="1200" dirty="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05;p61"/>
          <p:cNvSpPr txBox="1"/>
          <p:nvPr/>
        </p:nvSpPr>
        <p:spPr>
          <a:xfrm>
            <a:off x="5735023" y="4016054"/>
            <a:ext cx="1809034" cy="28761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r>
              <a:rPr lang="fr-FR" sz="12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fr-FR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://</a:t>
            </a:r>
            <a:r>
              <a:rPr lang="fr-FR" sz="12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book.watagame.info</a:t>
            </a:r>
            <a:endParaRPr sz="1200" dirty="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200" dirty="0">
              <a:solidFill>
                <a:srgbClr val="00A3A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404;p61"/>
          <p:cNvPicPr preferRelativeResize="0"/>
          <p:nvPr/>
        </p:nvPicPr>
        <p:blipFill rotWithShape="1">
          <a:blip r:embed="rId14">
            <a:alphaModFix/>
          </a:blip>
          <a:srcRect l="4872"/>
          <a:stretch/>
        </p:blipFill>
        <p:spPr>
          <a:xfrm>
            <a:off x="6248400" y="1885950"/>
            <a:ext cx="1239751" cy="2034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08" y="7559381"/>
            <a:ext cx="2545521" cy="154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8843" y="7554561"/>
            <a:ext cx="2501892" cy="1551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9995" y="7538875"/>
            <a:ext cx="2283556" cy="1536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0717" y="5935853"/>
            <a:ext cx="2101766" cy="1159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onnecteur droit avec flèche 15"/>
          <p:cNvCxnSpPr/>
          <p:nvPr/>
        </p:nvCxnSpPr>
        <p:spPr>
          <a:xfrm>
            <a:off x="7369325" y="5492776"/>
            <a:ext cx="0" cy="497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405;p61"/>
          <p:cNvSpPr txBox="1"/>
          <p:nvPr/>
        </p:nvSpPr>
        <p:spPr>
          <a:xfrm>
            <a:off x="71656" y="9485114"/>
            <a:ext cx="2577187" cy="57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o-design et 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pilotage</a:t>
            </a: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symétrique (&gt;50% temps d’activité en ingénierie relationnelle requise pour les </a:t>
            </a:r>
            <a:r>
              <a:rPr lang="fr-FR" sz="1200" dirty="0" err="1" smtClean="0">
                <a:latin typeface="Calibri"/>
                <a:ea typeface="Calibri"/>
                <a:cs typeface="Calibri"/>
                <a:sym typeface="Calibri"/>
              </a:rPr>
              <a:t>expés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r-FR" sz="1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06975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7280</TotalTime>
  <Words>386</Words>
  <Application>Microsoft Office PowerPoint</Application>
  <PresentationFormat>Personnalisé</PresentationFormat>
  <Paragraphs>29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Thème Office</vt:lpstr>
      <vt:lpstr>Présentation PowerPoint</vt:lpstr>
    </vt:vector>
  </TitlesOfParts>
  <Company>UPEM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lhorty</dc:creator>
  <cp:lastModifiedBy>nils.ferrand</cp:lastModifiedBy>
  <cp:revision>51</cp:revision>
  <cp:lastPrinted>2022-07-29T16:41:37Z</cp:lastPrinted>
  <dcterms:created xsi:type="dcterms:W3CDTF">2022-07-29T16:10:36Z</dcterms:created>
  <dcterms:modified xsi:type="dcterms:W3CDTF">2024-10-01T10:44:38Z</dcterms:modified>
</cp:coreProperties>
</file>